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5143500" type="screen16x9"/>
  <p:notesSz cx="6858000" cy="9144000"/>
  <p:embeddedFontLst>
    <p:embeddedFont>
      <p:font typeface="DM Sans" pitchFamily="2" charset="0"/>
      <p:regular r:id="rId29"/>
      <p:bold r:id="rId30"/>
      <p:italic r:id="rId31"/>
      <p:boldItalic r:id="rId32"/>
    </p:embeddedFont>
    <p:embeddedFont>
      <p:font typeface="Georgia" panose="02040502050405020303" pitchFamily="18" charset="0"/>
      <p:regular r:id="rId33"/>
      <p:bold r:id="rId34"/>
      <p:italic r:id="rId35"/>
      <p:boldItalic r:id="rId36"/>
    </p:embeddedFont>
    <p:embeddedFont>
      <p:font typeface="Lato" panose="020F0502020204030203" pitchFamily="34" charset="0"/>
      <p:regular r:id="rId37"/>
      <p:bold r:id="rId38"/>
      <p:italic r:id="rId39"/>
      <p:boldItalic r:id="rId40"/>
    </p:embeddedFont>
    <p:embeddedFont>
      <p:font typeface="Raleway" pitchFamily="2" charset="0"/>
      <p:regular r:id="rId41"/>
      <p:bold r:id="rId42"/>
      <p:italic r:id="rId43"/>
      <p:boldItalic r:id="rId44"/>
    </p:embeddedFont>
    <p:embeddedFont>
      <p:font typeface="Roboto" panose="02000000000000000000" pitchFamily="2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9" roundtripDataSignature="AMtx7mi2zH4fkZWwhcvbV8pyks3DjEF+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font" Target="fonts/font19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font" Target="fonts/font20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20" Type="http://schemas.openxmlformats.org/officeDocument/2006/relationships/slide" Target="slides/slide19.xml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/>
          <p:nvPr/>
        </p:nvSpPr>
        <p:spPr>
          <a:xfrm>
            <a:off x="0" y="1583350"/>
            <a:ext cx="7404300" cy="17397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71463" dist="66675" algn="bl" rotWithShape="0">
              <a:schemeClr val="dk1">
                <a:alpha val="29411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8"/>
          <p:cNvSpPr txBox="1">
            <a:spLocks noGrp="1"/>
          </p:cNvSpPr>
          <p:nvPr>
            <p:ph type="ctrTitle"/>
          </p:nvPr>
        </p:nvSpPr>
        <p:spPr>
          <a:xfrm>
            <a:off x="2012775" y="2049850"/>
            <a:ext cx="5109300" cy="4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8"/>
          <p:cNvSpPr txBox="1">
            <a:spLocks noGrp="1"/>
          </p:cNvSpPr>
          <p:nvPr>
            <p:ph type="subTitle" idx="1"/>
          </p:nvPr>
        </p:nvSpPr>
        <p:spPr>
          <a:xfrm>
            <a:off x="2012775" y="2553550"/>
            <a:ext cx="5109300" cy="3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8"/>
          <p:cNvSpPr/>
          <p:nvPr/>
        </p:nvSpPr>
        <p:spPr>
          <a:xfrm>
            <a:off x="0" y="1583250"/>
            <a:ext cx="1739700" cy="1739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7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7" name="Google Shape;57;p3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37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37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0" name="Google Shape;60;p37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3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Google Shape;63;p38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4" name="Google Shape;64;p3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5" name="Google Shape;65;p38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6" name="Google Shape;66;p3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Google Shape;68;p39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9" name="Google Shape;69;p39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0" name="Google Shape;70;p39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71" name="Google Shape;71;p39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3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30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9" name="Google Shape;19;p30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" name="Google Shape;20;p3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31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" name="Google Shape;23;p31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3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" name="Google Shape;27;p3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" name="Google Shape;28;p3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" name="Google Shape;29;p3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3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Google Shape;33;p3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" name="Google Shape;34;p3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" name="Google Shape;35;p3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3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Google Shape;38;p3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9" name="Google Shape;39;p3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0" name="Google Shape;40;p3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3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3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3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6" name="Google Shape;46;p3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7" name="Google Shape;47;p3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3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0" name="Google Shape;50;p3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1" name="Google Shape;51;p3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27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2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rNBEhzjg8I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jpg"/><Relationship Id="rId4" Type="http://schemas.openxmlformats.org/officeDocument/2006/relationships/hyperlink" Target="http://www.youtube.com/watch?v=POg2MXtBaTU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jpg"/><Relationship Id="rId4" Type="http://schemas.openxmlformats.org/officeDocument/2006/relationships/hyperlink" Target="http://www.youtube.com/watch?v=aP55nA8fQ9I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"/>
          <p:cNvSpPr txBox="1">
            <a:spLocks noGrp="1"/>
          </p:cNvSpPr>
          <p:nvPr>
            <p:ph type="ctrTitle"/>
          </p:nvPr>
        </p:nvSpPr>
        <p:spPr>
          <a:xfrm>
            <a:off x="1860000" y="2447450"/>
            <a:ext cx="54240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3400"/>
              <a:t>The Neuroscience of Trauma &amp; Movement</a:t>
            </a:r>
            <a:endParaRPr sz="3400"/>
          </a:p>
        </p:txBody>
      </p:sp>
      <p:sp>
        <p:nvSpPr>
          <p:cNvPr id="78" name="Google Shape;78;p1"/>
          <p:cNvSpPr txBox="1"/>
          <p:nvPr/>
        </p:nvSpPr>
        <p:spPr>
          <a:xfrm>
            <a:off x="0" y="1588725"/>
            <a:ext cx="1735200" cy="17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  <a:endParaRPr sz="9600" b="1" i="0" u="none" strike="noStrike" cap="none">
              <a:solidFill>
                <a:schemeClr val="accen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79" name="Google Shape;7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7620"/>
            <a:ext cx="9144000" cy="515112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"/>
          <p:cNvSpPr txBox="1"/>
          <p:nvPr/>
        </p:nvSpPr>
        <p:spPr>
          <a:xfrm>
            <a:off x="148371" y="2956483"/>
            <a:ext cx="6045300" cy="1743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M Sans"/>
              <a:buNone/>
            </a:pPr>
            <a:r>
              <a:rPr lang="en" sz="27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Viktor Frankl</a:t>
            </a:r>
            <a:br>
              <a:rPr lang="en" sz="27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lang="en" sz="27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Transformation Life Coaching Program</a:t>
            </a:r>
            <a:br>
              <a:rPr lang="en" sz="27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lang="en" sz="27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Week 1</a:t>
            </a:r>
            <a:r>
              <a:rPr lang="en" sz="27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" name="Google Shape;8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26529" y="816629"/>
            <a:ext cx="3799300" cy="220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B0000"/>
            </a:gs>
            <a:gs pos="100000">
              <a:srgbClr val="54030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"/>
          <p:cNvSpPr txBox="1">
            <a:spLocks noGrp="1"/>
          </p:cNvSpPr>
          <p:nvPr>
            <p:ph type="title" idx="4294967295"/>
          </p:nvPr>
        </p:nvSpPr>
        <p:spPr>
          <a:xfrm>
            <a:off x="1712175" y="357600"/>
            <a:ext cx="75960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3000"/>
              <a:buNone/>
            </a:pPr>
            <a:r>
              <a:rPr lang="en">
                <a:solidFill>
                  <a:schemeClr val="lt1"/>
                </a:solidFill>
              </a:rPr>
              <a:t>Harlow’s Monkey Experiments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43" name="Google Shape;143;p10" descr="Harry Harlow shows that infant rhesus monkeys appear to form an affectional bond with soft, cloth surrogate mothers that offered no food but not with wire surrogate mothers that provided a food source but are less pleasant to touch." title="Harlow's Studies on Dependency in Monkeys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6000" y="119380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E29AA"/>
            </a:gs>
            <a:gs pos="100000">
              <a:srgbClr val="1E123D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1"/>
          <p:cNvSpPr txBox="1"/>
          <p:nvPr/>
        </p:nvSpPr>
        <p:spPr>
          <a:xfrm>
            <a:off x="2810075" y="505125"/>
            <a:ext cx="4951500" cy="6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Child Trends Data</a:t>
            </a:r>
            <a:endParaRPr sz="3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1"/>
          <p:cNvSpPr txBox="1"/>
          <p:nvPr/>
        </p:nvSpPr>
        <p:spPr>
          <a:xfrm>
            <a:off x="1178875" y="1389375"/>
            <a:ext cx="6933000" cy="27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</a:pPr>
            <a:r>
              <a:rPr lang="en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“Children and teens who have positive relationships with their parents tend to have better academic outcomes.”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</a:pPr>
            <a:r>
              <a:rPr lang="en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“Good relations between parents and adolescents lessen the likelihood that teens will exhibit problem behaviors.”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</a:pPr>
            <a:r>
              <a:rPr lang="en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“High-quality parent-adolescent relationships have been linked repeatedly to mental, social, and emotional well-being in adolescents and youth.”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2"/>
          <p:cNvPicPr preferRelativeResize="0"/>
          <p:nvPr/>
        </p:nvPicPr>
        <p:blipFill rotWithShape="1">
          <a:blip r:embed="rId3">
            <a:alphaModFix/>
          </a:blip>
          <a:srcRect l="2132" t="6554" r="6751" b="14092"/>
          <a:stretch/>
        </p:blipFill>
        <p:spPr>
          <a:xfrm>
            <a:off x="34125" y="-5465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2"/>
          <p:cNvSpPr txBox="1"/>
          <p:nvPr/>
        </p:nvSpPr>
        <p:spPr>
          <a:xfrm>
            <a:off x="5840675" y="4503225"/>
            <a:ext cx="40977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2"/>
          <p:cNvSpPr txBox="1"/>
          <p:nvPr/>
        </p:nvSpPr>
        <p:spPr>
          <a:xfrm>
            <a:off x="1325150" y="1079250"/>
            <a:ext cx="6181800" cy="27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2"/>
          <p:cNvSpPr txBox="1"/>
          <p:nvPr/>
        </p:nvSpPr>
        <p:spPr>
          <a:xfrm>
            <a:off x="1311500" y="1291050"/>
            <a:ext cx="6209100" cy="25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2"/>
          <p:cNvSpPr txBox="1"/>
          <p:nvPr/>
        </p:nvSpPr>
        <p:spPr>
          <a:xfrm>
            <a:off x="2334375" y="753425"/>
            <a:ext cx="4097700" cy="4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Issues</a:t>
            </a:r>
            <a:endParaRPr sz="30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2"/>
          <p:cNvSpPr txBox="1"/>
          <p:nvPr/>
        </p:nvSpPr>
        <p:spPr>
          <a:xfrm>
            <a:off x="877125" y="1585850"/>
            <a:ext cx="5386500" cy="24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Physical and Psychological Changes </a:t>
            </a: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Relationships and Premarital Sex</a:t>
            </a: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Drug use</a:t>
            </a: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Conflicting Religious Values</a:t>
            </a: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Learning Disabilities</a:t>
            </a: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Attention Deficit Hyperactivity Disorder </a:t>
            </a: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Depression</a:t>
            </a: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Eating Disorders</a:t>
            </a: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Hating School</a:t>
            </a: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05802" y="1499590"/>
            <a:ext cx="3058100" cy="203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7075" y="327850"/>
            <a:ext cx="6400800" cy="45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4"/>
          <p:cNvSpPr txBox="1"/>
          <p:nvPr/>
        </p:nvSpPr>
        <p:spPr>
          <a:xfrm>
            <a:off x="1209400" y="1237850"/>
            <a:ext cx="6004200" cy="22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09400" y="387050"/>
            <a:ext cx="6591201" cy="452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B0000"/>
            </a:gs>
            <a:gs pos="100000">
              <a:srgbClr val="54030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5"/>
          <p:cNvSpPr txBox="1"/>
          <p:nvPr/>
        </p:nvSpPr>
        <p:spPr>
          <a:xfrm>
            <a:off x="1803375" y="435025"/>
            <a:ext cx="6420600" cy="9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Connecting and Individuality</a:t>
            </a:r>
            <a:r>
              <a:rPr lang="en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00788" y="1361525"/>
            <a:ext cx="2668482" cy="149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5"/>
          <p:cNvSpPr txBox="1"/>
          <p:nvPr/>
        </p:nvSpPr>
        <p:spPr>
          <a:xfrm>
            <a:off x="636300" y="1431325"/>
            <a:ext cx="4153800" cy="16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●"/>
            </a:pPr>
            <a:r>
              <a:rPr lang="en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Find the good points</a:t>
            </a:r>
            <a:endParaRPr sz="2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●"/>
            </a:pPr>
            <a:r>
              <a:rPr lang="en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Nurture creativity</a:t>
            </a:r>
            <a:endParaRPr sz="2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-Music, art, sports, chesed</a:t>
            </a:r>
            <a:endParaRPr sz="2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●"/>
            </a:pPr>
            <a:r>
              <a:rPr lang="en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Ask them about what's important and listen.</a:t>
            </a:r>
            <a:endParaRPr sz="2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9" name="Google Shape;179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00800" y="2957350"/>
            <a:ext cx="2668475" cy="1494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6"/>
          <p:cNvSpPr txBox="1"/>
          <p:nvPr/>
        </p:nvSpPr>
        <p:spPr>
          <a:xfrm>
            <a:off x="1930100" y="539475"/>
            <a:ext cx="44469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Reduce Control</a:t>
            </a:r>
            <a:endParaRPr sz="3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6"/>
          <p:cNvSpPr txBox="1"/>
          <p:nvPr/>
        </p:nvSpPr>
        <p:spPr>
          <a:xfrm>
            <a:off x="831150" y="1715500"/>
            <a:ext cx="4716600" cy="19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Build the relationship</a:t>
            </a: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Invest in an Emotional Savings Account</a:t>
            </a: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More quality time</a:t>
            </a: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Mentoring  </a:t>
            </a: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05500" y="2798325"/>
            <a:ext cx="2476500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76997" y="893097"/>
            <a:ext cx="1573375" cy="157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7"/>
          <p:cNvSpPr txBox="1"/>
          <p:nvPr/>
        </p:nvSpPr>
        <p:spPr>
          <a:xfrm>
            <a:off x="2255925" y="511350"/>
            <a:ext cx="50157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Big Brothers Big Sisters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p17" title="BBBS Video - Be A Big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95775" y="1212800"/>
            <a:ext cx="4456200" cy="334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8"/>
          <p:cNvSpPr txBox="1"/>
          <p:nvPr/>
        </p:nvSpPr>
        <p:spPr>
          <a:xfrm>
            <a:off x="2282850" y="519200"/>
            <a:ext cx="4578300" cy="7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Flags for at Risk Behavior</a:t>
            </a:r>
            <a:endParaRPr sz="3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8"/>
          <p:cNvSpPr txBox="1"/>
          <p:nvPr/>
        </p:nvSpPr>
        <p:spPr>
          <a:xfrm>
            <a:off x="1044325" y="1241100"/>
            <a:ext cx="6917700" cy="26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8"/>
          <p:cNvSpPr txBox="1"/>
          <p:nvPr/>
        </p:nvSpPr>
        <p:spPr>
          <a:xfrm>
            <a:off x="1067800" y="1481400"/>
            <a:ext cx="4150800" cy="24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Divorce</a:t>
            </a: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Marital conflict</a:t>
            </a: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Mental illness</a:t>
            </a: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Learning Disabilities </a:t>
            </a: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ADHD</a:t>
            </a: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Sexual/Physical/Verbal Abuse</a:t>
            </a: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Google Shape;201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67900" y="1695450"/>
            <a:ext cx="2609850" cy="17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9"/>
          <p:cNvSpPr txBox="1"/>
          <p:nvPr/>
        </p:nvSpPr>
        <p:spPr>
          <a:xfrm>
            <a:off x="3372550" y="511175"/>
            <a:ext cx="3384000" cy="6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Third Place</a:t>
            </a:r>
            <a:endParaRPr sz="3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9"/>
          <p:cNvSpPr txBox="1"/>
          <p:nvPr/>
        </p:nvSpPr>
        <p:spPr>
          <a:xfrm>
            <a:off x="225450" y="1887450"/>
            <a:ext cx="4829700" cy="24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Not parent</a:t>
            </a: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Not teacher/principal</a:t>
            </a: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3rd Place without criticism</a:t>
            </a: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"/>
          <p:cNvSpPr txBox="1">
            <a:spLocks noGrp="1"/>
          </p:cNvSpPr>
          <p:nvPr>
            <p:ph type="title" idx="4294967295"/>
          </p:nvPr>
        </p:nvSpPr>
        <p:spPr>
          <a:xfrm>
            <a:off x="535775" y="712150"/>
            <a:ext cx="51972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3000"/>
              <a:buNone/>
            </a:pPr>
            <a:r>
              <a:rPr lang="en" sz="3600">
                <a:solidFill>
                  <a:srgbClr val="FFFFFF"/>
                </a:solidFill>
              </a:rPr>
              <a:t>Week 13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87" name="Google Shape;87;p2"/>
          <p:cNvSpPr txBox="1">
            <a:spLocks noGrp="1"/>
          </p:cNvSpPr>
          <p:nvPr>
            <p:ph type="title" idx="4294967295"/>
          </p:nvPr>
        </p:nvSpPr>
        <p:spPr>
          <a:xfrm>
            <a:off x="456875" y="1530850"/>
            <a:ext cx="5878500" cy="3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-"/>
            </a:pPr>
            <a:r>
              <a:rPr lang="en" sz="24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Coaching Adolescents </a:t>
            </a:r>
            <a:endParaRPr sz="2400" b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-"/>
            </a:pPr>
            <a:r>
              <a:rPr lang="en" sz="2400" b="0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At Risk Never Beyond Reach - </a:t>
            </a:r>
            <a:r>
              <a:rPr lang="en" sz="24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Book</a:t>
            </a:r>
            <a:endParaRPr sz="2400" b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-"/>
            </a:pPr>
            <a:r>
              <a:rPr lang="en" sz="24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 C’s of Relationship Theory</a:t>
            </a:r>
            <a:endParaRPr sz="2400" b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-"/>
            </a:pPr>
            <a:r>
              <a:rPr lang="en" sz="24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Connection, Communication, Control</a:t>
            </a:r>
            <a:endParaRPr sz="2400" b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-"/>
            </a:pPr>
            <a:r>
              <a:rPr lang="en" sz="24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Mentoring </a:t>
            </a:r>
            <a:endParaRPr sz="2400" b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-"/>
            </a:pPr>
            <a:r>
              <a:rPr lang="en" sz="24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Role Play, Q &amp; A</a:t>
            </a:r>
            <a:endParaRPr sz="2400" b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3000"/>
              <a:buNone/>
            </a:pPr>
            <a:endParaRPr sz="1300" b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SzPts val="3000"/>
              <a:buNone/>
            </a:pPr>
            <a:endParaRPr sz="1050" b="0">
              <a:solidFill>
                <a:srgbClr val="66666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88" name="Google Shape;8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73725" y="2738500"/>
            <a:ext cx="1356700" cy="222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47648" y="293548"/>
            <a:ext cx="1408850" cy="211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0"/>
          <p:cNvSpPr txBox="1"/>
          <p:nvPr/>
        </p:nvSpPr>
        <p:spPr>
          <a:xfrm>
            <a:off x="2502925" y="624800"/>
            <a:ext cx="4956600" cy="6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Fun Activities</a:t>
            </a:r>
            <a:endParaRPr sz="3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0"/>
          <p:cNvSpPr txBox="1"/>
          <p:nvPr/>
        </p:nvSpPr>
        <p:spPr>
          <a:xfrm>
            <a:off x="902375" y="1541550"/>
            <a:ext cx="5572200" cy="22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Make dinner. Learn a hobby. Make popcorn and talk. Adopt an elderly neighbor and do chores </a:t>
            </a: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Organize a recycling project. </a:t>
            </a: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Collection of blankets for the homeless. </a:t>
            </a: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Participate in a fun run/walk. </a:t>
            </a: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 a jigsaw puzzle. Build a model car or airplane.</a:t>
            </a: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Make lists with parents and commit to weekly activities. </a:t>
            </a: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1"/>
          <p:cNvSpPr txBox="1">
            <a:spLocks noGrp="1"/>
          </p:cNvSpPr>
          <p:nvPr>
            <p:ph type="title"/>
          </p:nvPr>
        </p:nvSpPr>
        <p:spPr>
          <a:xfrm>
            <a:off x="2793375" y="447775"/>
            <a:ext cx="52827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Communication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21"/>
          <p:cNvSpPr txBox="1">
            <a:spLocks noGrp="1"/>
          </p:cNvSpPr>
          <p:nvPr>
            <p:ph type="body" idx="1"/>
          </p:nvPr>
        </p:nvSpPr>
        <p:spPr>
          <a:xfrm>
            <a:off x="1543450" y="4019975"/>
            <a:ext cx="6314700" cy="6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SzPts val="1200"/>
              <a:buNone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Active Listening     10 Commandments     Positivity Ratio 4:1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B0000"/>
            </a:gs>
            <a:gs pos="100000">
              <a:srgbClr val="54030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2"/>
          <p:cNvSpPr txBox="1">
            <a:spLocks noGrp="1"/>
          </p:cNvSpPr>
          <p:nvPr>
            <p:ph type="title"/>
          </p:nvPr>
        </p:nvSpPr>
        <p:spPr>
          <a:xfrm>
            <a:off x="1645900" y="487075"/>
            <a:ext cx="65556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How to Talk So Teens Will Listen</a:t>
            </a:r>
            <a:endParaRPr sz="3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" name="Google Shape;225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85175" y="1896250"/>
            <a:ext cx="2324100" cy="197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34375" y="1712025"/>
            <a:ext cx="1743075" cy="261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23" descr="Everybody Loves Raymond" title="Older Version - Active Listening Clip 1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67625" y="1238025"/>
            <a:ext cx="4184800" cy="31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3"/>
          <p:cNvSpPr txBox="1"/>
          <p:nvPr/>
        </p:nvSpPr>
        <p:spPr>
          <a:xfrm>
            <a:off x="2695800" y="611625"/>
            <a:ext cx="49518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"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Active Listening Demo</a:t>
            </a:r>
            <a:endParaRPr sz="2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4"/>
          <p:cNvSpPr txBox="1">
            <a:spLocks noGrp="1"/>
          </p:cNvSpPr>
          <p:nvPr>
            <p:ph type="title"/>
          </p:nvPr>
        </p:nvSpPr>
        <p:spPr>
          <a:xfrm>
            <a:off x="1793275" y="221825"/>
            <a:ext cx="58776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Not these 10 Commandments</a:t>
            </a:r>
            <a:endParaRPr sz="3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24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200"/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E29AA"/>
            </a:gs>
            <a:gs pos="100000">
              <a:srgbClr val="1E123D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10588" y="1627775"/>
            <a:ext cx="4943475" cy="232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5"/>
          <p:cNvSpPr txBox="1"/>
          <p:nvPr/>
        </p:nvSpPr>
        <p:spPr>
          <a:xfrm>
            <a:off x="2002275" y="247150"/>
            <a:ext cx="47601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 Commandments of Communication</a:t>
            </a:r>
            <a:endParaRPr sz="3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6"/>
          <p:cNvSpPr txBox="1"/>
          <p:nvPr/>
        </p:nvSpPr>
        <p:spPr>
          <a:xfrm>
            <a:off x="2746000" y="348600"/>
            <a:ext cx="4204500" cy="6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 b="0" i="0" u="none" strike="noStrike" cap="none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Practice Time </a:t>
            </a:r>
            <a:endParaRPr sz="3600" b="0" i="0" u="none" strike="noStrike" cap="none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26"/>
          <p:cNvSpPr/>
          <p:nvPr/>
        </p:nvSpPr>
        <p:spPr>
          <a:xfrm>
            <a:off x="1550850" y="4254250"/>
            <a:ext cx="5641500" cy="8892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26"/>
          <p:cNvSpPr txBox="1"/>
          <p:nvPr/>
        </p:nvSpPr>
        <p:spPr>
          <a:xfrm>
            <a:off x="2840250" y="4292725"/>
            <a:ext cx="5043900" cy="4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 MI - Intake </a:t>
            </a: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 Minutes each person </a:t>
            </a: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B0000"/>
            </a:gs>
            <a:gs pos="100000">
              <a:srgbClr val="54030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67038" y="195263"/>
            <a:ext cx="3209925" cy="475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"/>
          <p:cNvSpPr txBox="1"/>
          <p:nvPr/>
        </p:nvSpPr>
        <p:spPr>
          <a:xfrm>
            <a:off x="2527275" y="330550"/>
            <a:ext cx="4778700" cy="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Relationship Theory </a:t>
            </a:r>
            <a:endParaRPr sz="3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4"/>
          <p:cNvSpPr txBox="1"/>
          <p:nvPr/>
        </p:nvSpPr>
        <p:spPr>
          <a:xfrm>
            <a:off x="1015625" y="1100650"/>
            <a:ext cx="6452700" cy="23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I=QR </a:t>
            </a:r>
            <a:endParaRPr sz="30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1" name="Google Shape;10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1700" y="2283750"/>
            <a:ext cx="2823525" cy="1868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08150" y="723900"/>
            <a:ext cx="1554575" cy="154767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5"/>
          <p:cNvSpPr txBox="1"/>
          <p:nvPr/>
        </p:nvSpPr>
        <p:spPr>
          <a:xfrm>
            <a:off x="443625" y="557550"/>
            <a:ext cx="2474100" cy="20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“the single most effective intervention for the widest variety of teen and adolescent problems was also the easiest, speediest, and least expensive: The implementation of family mealtimes. 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This is because family mealtime fosters relationships.”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Rabbi Dr. Abraham Twerski,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Intro to </a:t>
            </a:r>
            <a:r>
              <a:rPr lang="en" sz="1400" b="0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At Risk - Never Beyond Reach</a:t>
            </a:r>
            <a:endParaRPr sz="1400" b="0" i="1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"/>
          <p:cNvSpPr txBox="1"/>
          <p:nvPr/>
        </p:nvSpPr>
        <p:spPr>
          <a:xfrm>
            <a:off x="2654500" y="512625"/>
            <a:ext cx="52755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48750" y="1246275"/>
            <a:ext cx="4113950" cy="32606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6"/>
          <p:cNvSpPr txBox="1"/>
          <p:nvPr/>
        </p:nvSpPr>
        <p:spPr>
          <a:xfrm>
            <a:off x="2864000" y="336825"/>
            <a:ext cx="3810300" cy="7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What’s the Goal?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"/>
          <p:cNvSpPr txBox="1"/>
          <p:nvPr/>
        </p:nvSpPr>
        <p:spPr>
          <a:xfrm>
            <a:off x="3194175" y="487125"/>
            <a:ext cx="3000000" cy="5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1700"/>
              </a:spcBef>
              <a:spcAft>
                <a:spcPts val="8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Jill Eikenberry</a:t>
            </a:r>
            <a:endParaRPr sz="3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7"/>
          <p:cNvSpPr txBox="1"/>
          <p:nvPr/>
        </p:nvSpPr>
        <p:spPr>
          <a:xfrm>
            <a:off x="1209400" y="1237850"/>
            <a:ext cx="6004200" cy="22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7"/>
          <p:cNvSpPr txBox="1"/>
          <p:nvPr/>
        </p:nvSpPr>
        <p:spPr>
          <a:xfrm>
            <a:off x="1099300" y="1541125"/>
            <a:ext cx="4998600" cy="26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“You have a wonderful child. Then, when he’s thirteen, gremlins carry him away and leave in his place a stranger who gives you not a moment’s peace. You have to hang in there, because two or three years later, the gremlins will return your child, and he will be wonderful again.”</a:t>
            </a: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94175" y="1664025"/>
            <a:ext cx="2613605" cy="137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"/>
          <p:cNvSpPr txBox="1"/>
          <p:nvPr/>
        </p:nvSpPr>
        <p:spPr>
          <a:xfrm>
            <a:off x="950600" y="397925"/>
            <a:ext cx="55929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 C’s of Relationship Theory</a:t>
            </a:r>
            <a:endParaRPr sz="3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8"/>
          <p:cNvSpPr txBox="1"/>
          <p:nvPr/>
        </p:nvSpPr>
        <p:spPr>
          <a:xfrm>
            <a:off x="817950" y="1635900"/>
            <a:ext cx="2203200" cy="5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Connection</a:t>
            </a: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8"/>
          <p:cNvSpPr txBox="1"/>
          <p:nvPr/>
        </p:nvSpPr>
        <p:spPr>
          <a:xfrm>
            <a:off x="2969675" y="1928300"/>
            <a:ext cx="2203200" cy="5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Control</a:t>
            </a: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8"/>
          <p:cNvSpPr txBox="1"/>
          <p:nvPr/>
        </p:nvSpPr>
        <p:spPr>
          <a:xfrm>
            <a:off x="6261225" y="3399750"/>
            <a:ext cx="2203200" cy="5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Communication</a:t>
            </a: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2"/>
            </a:gs>
            <a:gs pos="100000">
              <a:srgbClr val="795B04"/>
            </a:gs>
          </a:gsLst>
          <a:lin ang="5400012" scaled="0"/>
        </a:gra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"/>
          <p:cNvSpPr txBox="1"/>
          <p:nvPr/>
        </p:nvSpPr>
        <p:spPr>
          <a:xfrm>
            <a:off x="3259825" y="341350"/>
            <a:ext cx="47058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John Bowlby </a:t>
            </a:r>
            <a:endParaRPr sz="3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4075" y="1412650"/>
            <a:ext cx="1828800" cy="249555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9"/>
          <p:cNvSpPr txBox="1"/>
          <p:nvPr/>
        </p:nvSpPr>
        <p:spPr>
          <a:xfrm>
            <a:off x="3193200" y="1412650"/>
            <a:ext cx="4554000" cy="20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 defined attachment as a "lasting psychological connectedness between human beings." 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Childhood, he suggested, played a critical role in the formation of attachments and early experiences could have an impact on the relationships people form later in life. 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Attachments tend to be enduring, meaning they may last a very long time.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500</Words>
  <Application>Microsoft Office PowerPoint</Application>
  <PresentationFormat>On-screen Show (16:9)</PresentationFormat>
  <Paragraphs>86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Raleway</vt:lpstr>
      <vt:lpstr>Arial</vt:lpstr>
      <vt:lpstr>Georgia</vt:lpstr>
      <vt:lpstr>Lato</vt:lpstr>
      <vt:lpstr>DM Sans</vt:lpstr>
      <vt:lpstr>Roboto</vt:lpstr>
      <vt:lpstr>Swiss</vt:lpstr>
      <vt:lpstr>The Neuroscience of Trauma &amp; Movement</vt:lpstr>
      <vt:lpstr>Week 13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Harlow’s Monkey Experiments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Communication</vt:lpstr>
      <vt:lpstr>How to Talk So Teens Will Listen</vt:lpstr>
      <vt:lpstr>PowerPoint Presentation</vt:lpstr>
      <vt:lpstr>Not these 10 Commandments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Daniel Schonbuch</dc:creator>
  <cp:lastModifiedBy>Daniel Schonbuch</cp:lastModifiedBy>
  <cp:revision>1</cp:revision>
  <dcterms:modified xsi:type="dcterms:W3CDTF">2024-09-20T16:14:31Z</dcterms:modified>
</cp:coreProperties>
</file>