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embeddedFontLst>
    <p:embeddedFont>
      <p:font typeface="Raleway"/>
      <p:regular r:id="rId34"/>
      <p:bold r:id="rId35"/>
      <p:italic r:id="rId36"/>
      <p:boldItalic r:id="rId37"/>
    </p:embeddedFont>
    <p:embeddedFont>
      <p:font typeface="Lato"/>
      <p:regular r:id="rId38"/>
      <p:bold r:id="rId39"/>
      <p:italic r:id="rId40"/>
      <p:boldItalic r:id="rId41"/>
    </p:embeddedFont>
    <p:embeddedFont>
      <p:font typeface="DM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20" Type="http://schemas.openxmlformats.org/officeDocument/2006/relationships/slide" Target="slides/slide16.xml"/><Relationship Id="rId42" Type="http://schemas.openxmlformats.org/officeDocument/2006/relationships/font" Target="fonts/DMSans-regular.fntdata"/><Relationship Id="rId41" Type="http://schemas.openxmlformats.org/officeDocument/2006/relationships/font" Target="fonts/Lato-boldItalic.fntdata"/><Relationship Id="rId22" Type="http://schemas.openxmlformats.org/officeDocument/2006/relationships/slide" Target="slides/slide18.xml"/><Relationship Id="rId44" Type="http://schemas.openxmlformats.org/officeDocument/2006/relationships/font" Target="fonts/DMSans-italic.fntdata"/><Relationship Id="rId21" Type="http://schemas.openxmlformats.org/officeDocument/2006/relationships/slide" Target="slides/slide17.xml"/><Relationship Id="rId43" Type="http://schemas.openxmlformats.org/officeDocument/2006/relationships/font" Target="fonts/DMSans-bold.fntdata"/><Relationship Id="rId24" Type="http://schemas.openxmlformats.org/officeDocument/2006/relationships/slide" Target="slides/slide20.xml"/><Relationship Id="rId23" Type="http://schemas.openxmlformats.org/officeDocument/2006/relationships/slide" Target="slides/slide19.xml"/><Relationship Id="rId45" Type="http://schemas.openxmlformats.org/officeDocument/2006/relationships/font" Target="fonts/DM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Raleway-bold.fntdata"/><Relationship Id="rId12" Type="http://schemas.openxmlformats.org/officeDocument/2006/relationships/slide" Target="slides/slide8.xml"/><Relationship Id="rId34" Type="http://schemas.openxmlformats.org/officeDocument/2006/relationships/font" Target="fonts/Raleway-regular.fntdata"/><Relationship Id="rId15" Type="http://schemas.openxmlformats.org/officeDocument/2006/relationships/slide" Target="slides/slide11.xml"/><Relationship Id="rId37" Type="http://schemas.openxmlformats.org/officeDocument/2006/relationships/font" Target="fonts/Raleway-boldItalic.fntdata"/><Relationship Id="rId14" Type="http://schemas.openxmlformats.org/officeDocument/2006/relationships/slide" Target="slides/slide10.xml"/><Relationship Id="rId36" Type="http://schemas.openxmlformats.org/officeDocument/2006/relationships/font" Target="fonts/Raleway-italic.fntdata"/><Relationship Id="rId17" Type="http://schemas.openxmlformats.org/officeDocument/2006/relationships/slide" Target="slides/slide13.xml"/><Relationship Id="rId39" Type="http://schemas.openxmlformats.org/officeDocument/2006/relationships/font" Target="fonts/Lato-bold.fntdata"/><Relationship Id="rId16" Type="http://schemas.openxmlformats.org/officeDocument/2006/relationships/slide" Target="slides/slide12.xml"/><Relationship Id="rId38" Type="http://schemas.openxmlformats.org/officeDocument/2006/relationships/font" Target="fonts/Lato-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499" lvl="0" marL="4572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1pPr>
            <a:lvl2pPr indent="-317499" lvl="1" marL="9144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2pPr>
            <a:lvl3pPr indent="-317499" lvl="2" marL="13716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3pPr>
            <a:lvl4pPr indent="-317499" lvl="3" marL="18288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4pPr>
            <a:lvl5pPr indent="-317499" lvl="4" marL="22860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5pPr>
            <a:lvl6pPr indent="-317499" lvl="5" marL="27432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6pPr>
            <a:lvl7pPr indent="-317499" lvl="6" marL="32004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7pPr>
            <a:lvl8pPr indent="-317499" lvl="7" marL="36576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8pPr>
            <a:lvl9pPr indent="-317499" lvl="8" marL="41148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r_KElRioNcs&amp;list=TLPQMjkwMTIwMjCG0Crdb4fRSg&amp;index=2"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r_KElRioNcs&amp;list=TLPQMjkwMTIwMjCG0Crdb4fRSg&amp;index=2"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GTbliwS0gS4"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9e12d0c48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g19e12d0c48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t>The focus of coaching is the coaching client relationship.</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t>One of the focuses of this program will be the coactive coaching model.</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There are 4/4 cornerstone.</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People are naturally creative in capable of finding answers - people often have the answers to their own questions, they just get stuck. Solution focused therapy - exceptions, miracle questions, scaling.</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Focus on the whole person that means they are thoughts feelings and actions relationships in their body - people are more complicated than merely their thoughts, that have emotions, expressions. They are also, spouses, parents, children, empolyees, etc</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Dance in the moment. Every moment is an opportunity to listen or deeply and to create a new tone mood for this means we have to be able to dance with the client to follow your lead.</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Evoke transformation.</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e6e4b4a77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2e6e4b4a77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t>https://www.youtube.com/watch?v=x3DnB_nhGFM</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t>https://www.youtube.com/watch?v=x3DnB_nhGFM</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4993d4698b_1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24993d4698b_1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https://www.youtube.com/watch?v=r_KElRioNcs&amp;list=TLPQMjkwMTIwMjCG0Crdb4fRSg&amp;index=2</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4993d4698b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g24993d4698b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t>https://www.youtube.com/watch?v=x3DnB_nhGFM</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https://www.youtube.com/watch?v=r_KElRioNcs&amp;list=TLPQMjkwMTIwMjCG0Crdb4fRSg&amp;index=2</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0bdd9f094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10bdd9f094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t>One of the focuses of this program will be the coactive coaching model.</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There are 4/4 cornerstones.</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People are naturally creative in capable of finding answers - people often have the answers to their own questions, they just get stuck. Solution focused therapy - exceptions, miracle questions, scaling.</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Focus on the whole person that means they are thoughts feelings and actions relationships in their body - people are more complicated than merely their thoughts, that have emotions, expressions. They are also, spouses, parents, children, empolyees, etc</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Dance in the moment. Every moment is an opportunity to listen or deeply and to create a new tone mood for this means we have to be able to dance with the client to follow your lead.</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Evoke transformation.</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en"/>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9e12d0c485_1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g19e12d0c485_1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he focus of coaching is the coaching client relationship.</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participate in coaching because I want things to be different. And looking for change or they have important goals. They may be motivated to cheat specific goals to write a book start a business for the help of a healthier body.</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Sometimes people just want more peace of mind less confusion and less financial pressures. All of this begins with during Kochi towards motivation</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One of the focuses of this program will be the coactive coaching model.</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There are 4/4 cornerstone.</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are naturally creative in capable of finding answers</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Focus on the whole person that means they are thoughts feelings and actions relationships in their body</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Dance in the moment. Every moment is an opportunity to listen or deeply and to create a new tone mood for this means we have to be able to dance with the client to follow your lead.</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Evoke transformation.</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https://www.youtube.com/watch?v=GTbliwS0gS4</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5" name="Google Shape;15;p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 name="Google Shape;16;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Clr>
                <a:schemeClr val="lt1"/>
              </a:buClr>
              <a:buSzPts val="1000"/>
              <a:buFont typeface="Arial"/>
              <a:buNone/>
              <a:defRPr sz="1000">
                <a:solidFill>
                  <a:schemeClr val="lt1"/>
                </a:solidFill>
              </a:defRPr>
            </a:lvl1pPr>
            <a:lvl2pPr indent="0" lvl="1" marL="0" algn="r">
              <a:lnSpc>
                <a:spcPct val="100000"/>
              </a:lnSpc>
              <a:spcBef>
                <a:spcPts val="0"/>
              </a:spcBef>
              <a:spcAft>
                <a:spcPts val="0"/>
              </a:spcAft>
              <a:buClr>
                <a:schemeClr val="lt1"/>
              </a:buClr>
              <a:buSzPts val="1000"/>
              <a:buFont typeface="Arial"/>
              <a:buNone/>
              <a:defRPr sz="1000">
                <a:solidFill>
                  <a:schemeClr val="lt1"/>
                </a:solidFill>
              </a:defRPr>
            </a:lvl2pPr>
            <a:lvl3pPr indent="0" lvl="2" marL="0" algn="r">
              <a:lnSpc>
                <a:spcPct val="100000"/>
              </a:lnSpc>
              <a:spcBef>
                <a:spcPts val="0"/>
              </a:spcBef>
              <a:spcAft>
                <a:spcPts val="0"/>
              </a:spcAft>
              <a:buClr>
                <a:schemeClr val="lt1"/>
              </a:buClr>
              <a:buSzPts val="1000"/>
              <a:buFont typeface="Arial"/>
              <a:buNone/>
              <a:defRPr sz="1000">
                <a:solidFill>
                  <a:schemeClr val="lt1"/>
                </a:solidFill>
              </a:defRPr>
            </a:lvl3pPr>
            <a:lvl4pPr indent="0" lvl="3" marL="0" algn="r">
              <a:lnSpc>
                <a:spcPct val="100000"/>
              </a:lnSpc>
              <a:spcBef>
                <a:spcPts val="0"/>
              </a:spcBef>
              <a:spcAft>
                <a:spcPts val="0"/>
              </a:spcAft>
              <a:buClr>
                <a:schemeClr val="lt1"/>
              </a:buClr>
              <a:buSzPts val="1000"/>
              <a:buFont typeface="Arial"/>
              <a:buNone/>
              <a:defRPr sz="1000">
                <a:solidFill>
                  <a:schemeClr val="lt1"/>
                </a:solidFill>
              </a:defRPr>
            </a:lvl4pPr>
            <a:lvl5pPr indent="0" lvl="4" marL="0" algn="r">
              <a:lnSpc>
                <a:spcPct val="100000"/>
              </a:lnSpc>
              <a:spcBef>
                <a:spcPts val="0"/>
              </a:spcBef>
              <a:spcAft>
                <a:spcPts val="0"/>
              </a:spcAft>
              <a:buClr>
                <a:schemeClr val="lt1"/>
              </a:buClr>
              <a:buSzPts val="1000"/>
              <a:buFont typeface="Arial"/>
              <a:buNone/>
              <a:defRPr sz="1000">
                <a:solidFill>
                  <a:schemeClr val="lt1"/>
                </a:solidFill>
              </a:defRPr>
            </a:lvl5pPr>
            <a:lvl6pPr indent="0" lvl="5" marL="0" algn="r">
              <a:lnSpc>
                <a:spcPct val="100000"/>
              </a:lnSpc>
              <a:spcBef>
                <a:spcPts val="0"/>
              </a:spcBef>
              <a:spcAft>
                <a:spcPts val="0"/>
              </a:spcAft>
              <a:buClr>
                <a:schemeClr val="lt1"/>
              </a:buClr>
              <a:buSzPts val="1000"/>
              <a:buFont typeface="Arial"/>
              <a:buNone/>
              <a:defRPr sz="1000">
                <a:solidFill>
                  <a:schemeClr val="lt1"/>
                </a:solidFill>
              </a:defRPr>
            </a:lvl6pPr>
            <a:lvl7pPr indent="0" lvl="6" marL="0" algn="r">
              <a:lnSpc>
                <a:spcPct val="100000"/>
              </a:lnSpc>
              <a:spcBef>
                <a:spcPts val="0"/>
              </a:spcBef>
              <a:spcAft>
                <a:spcPts val="0"/>
              </a:spcAft>
              <a:buClr>
                <a:schemeClr val="lt1"/>
              </a:buClr>
              <a:buSzPts val="1000"/>
              <a:buFont typeface="Arial"/>
              <a:buNone/>
              <a:defRPr sz="1000">
                <a:solidFill>
                  <a:schemeClr val="lt1"/>
                </a:solidFill>
              </a:defRPr>
            </a:lvl7pPr>
            <a:lvl8pPr indent="0" lvl="7" marL="0" algn="r">
              <a:lnSpc>
                <a:spcPct val="100000"/>
              </a:lnSpc>
              <a:spcBef>
                <a:spcPts val="0"/>
              </a:spcBef>
              <a:spcAft>
                <a:spcPts val="0"/>
              </a:spcAft>
              <a:buClr>
                <a:schemeClr val="lt1"/>
              </a:buClr>
              <a:buSzPts val="1000"/>
              <a:buFont typeface="Arial"/>
              <a:buNone/>
              <a:defRPr sz="1000">
                <a:solidFill>
                  <a:schemeClr val="lt1"/>
                </a:solidFill>
              </a:defRPr>
            </a:lvl8pPr>
            <a:lvl9pPr indent="0" lvl="8" marL="0" algn="r">
              <a:lnSpc>
                <a:spcPct val="100000"/>
              </a:lnSpc>
              <a:spcBef>
                <a:spcPts val="0"/>
              </a:spcBef>
              <a:spcAft>
                <a:spcPts val="0"/>
              </a:spcAft>
              <a:buClr>
                <a:schemeClr val="lt1"/>
              </a:buClr>
              <a:buSzPts val="1000"/>
              <a:buFont typeface="Arial"/>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9" name="Shape 19"/>
        <p:cNvGrpSpPr/>
        <p:nvPr/>
      </p:nvGrpSpPr>
      <p:grpSpPr>
        <a:xfrm>
          <a:off x="0" y="0"/>
          <a:ext cx="0" cy="0"/>
          <a:chOff x="0" y="0"/>
          <a:chExt cx="0" cy="0"/>
        </a:xfrm>
      </p:grpSpPr>
      <p:cxnSp>
        <p:nvCxnSpPr>
          <p:cNvPr id="20" name="Google Shape;20;p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 name="Google Shape;21;p4"/>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2" name="Google Shape;22;p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3" name="Shape 23"/>
        <p:cNvGrpSpPr/>
        <p:nvPr/>
      </p:nvGrpSpPr>
      <p:grpSpPr>
        <a:xfrm>
          <a:off x="0" y="0"/>
          <a:ext cx="0" cy="0"/>
          <a:chOff x="0" y="0"/>
          <a:chExt cx="0" cy="0"/>
        </a:xfrm>
      </p:grpSpPr>
      <p:sp>
        <p:nvSpPr>
          <p:cNvPr id="24" name="Google Shape;24;p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 name="Google Shape;25;p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6" name="Google Shape;26;p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27" name="Google Shape;27;p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8" name="Google Shape;28;p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9" name="Google Shape;29;p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cxnSp>
        <p:nvCxnSpPr>
          <p:cNvPr id="31" name="Google Shape;31;p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2" name="Google Shape;32;p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3" name="Google Shape;33;p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4" name="Google Shape;34;p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36" name="Google Shape;36;p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cxnSp>
        <p:nvCxnSpPr>
          <p:cNvPr id="38" name="Google Shape;38;p7"/>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39" name="Google Shape;39;p7"/>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7"/>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41" name="Google Shape;41;p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 name="Shape 42"/>
        <p:cNvGrpSpPr/>
        <p:nvPr/>
      </p:nvGrpSpPr>
      <p:grpSpPr>
        <a:xfrm>
          <a:off x="0" y="0"/>
          <a:ext cx="0" cy="0"/>
          <a:chOff x="0" y="0"/>
          <a:chExt cx="0" cy="0"/>
        </a:xfrm>
      </p:grpSpPr>
      <p:cxnSp>
        <p:nvCxnSpPr>
          <p:cNvPr id="43" name="Google Shape;43;p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4" name="Google Shape;44;p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5" name="Google Shape;45;p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6" name="Google Shape;46;p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7" name="Google Shape;47;p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8" name="Google Shape;48;p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9" name="Shape 49"/>
        <p:cNvGrpSpPr/>
        <p:nvPr/>
      </p:nvGrpSpPr>
      <p:grpSpPr>
        <a:xfrm>
          <a:off x="0" y="0"/>
          <a:ext cx="0" cy="0"/>
          <a:chOff x="0" y="0"/>
          <a:chExt cx="0" cy="0"/>
        </a:xfrm>
      </p:grpSpPr>
      <p:cxnSp>
        <p:nvCxnSpPr>
          <p:cNvPr id="50" name="Google Shape;50;p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1" name="Google Shape;51;p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2" name="Google Shape;52;p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3" name="Google Shape;53;p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4" name="Google Shape;54;p9"/>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5" name="Google Shape;55;p9"/>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6" name="Google Shape;56;p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 name="Shape 57"/>
        <p:cNvGrpSpPr/>
        <p:nvPr/>
      </p:nvGrpSpPr>
      <p:grpSpPr>
        <a:xfrm>
          <a:off x="0" y="0"/>
          <a:ext cx="0" cy="0"/>
          <a:chOff x="0" y="0"/>
          <a:chExt cx="0" cy="0"/>
        </a:xfrm>
      </p:grpSpPr>
      <p:cxnSp>
        <p:nvCxnSpPr>
          <p:cNvPr id="58" name="Google Shape;58;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9" name="Google Shape;59;p10"/>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0" name="Google Shape;60;p10"/>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1" name="Google Shape;61;p1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62" name="Shape 62"/>
        <p:cNvGrpSpPr/>
        <p:nvPr/>
      </p:nvGrpSpPr>
      <p:grpSpPr>
        <a:xfrm>
          <a:off x="0" y="0"/>
          <a:ext cx="0" cy="0"/>
          <a:chOff x="0" y="0"/>
          <a:chExt cx="0" cy="0"/>
        </a:xfrm>
      </p:grpSpPr>
      <p:cxnSp>
        <p:nvCxnSpPr>
          <p:cNvPr id="63" name="Google Shape;63;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4" name="Google Shape;64;p1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5" name="Google Shape;65;p11"/>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42900" lvl="5" marL="2743200" algn="l">
              <a:lnSpc>
                <a:spcPct val="115000"/>
              </a:lnSpc>
              <a:spcBef>
                <a:spcPts val="1600"/>
              </a:spcBef>
              <a:spcAft>
                <a:spcPts val="0"/>
              </a:spcAft>
              <a:buSzPts val="1800"/>
              <a:buChar char="■"/>
              <a:defRPr/>
            </a:lvl6pPr>
            <a:lvl7pPr indent="-342900" lvl="6" marL="3200400" algn="l">
              <a:lnSpc>
                <a:spcPct val="115000"/>
              </a:lnSpc>
              <a:spcBef>
                <a:spcPts val="1600"/>
              </a:spcBef>
              <a:spcAft>
                <a:spcPts val="0"/>
              </a:spcAft>
              <a:buSzPts val="1800"/>
              <a:buChar char="●"/>
              <a:defRPr/>
            </a:lvl7pPr>
            <a:lvl8pPr indent="-342900" lvl="7" marL="3657600" algn="l">
              <a:lnSpc>
                <a:spcPct val="115000"/>
              </a:lnSpc>
              <a:spcBef>
                <a:spcPts val="1600"/>
              </a:spcBef>
              <a:spcAft>
                <a:spcPts val="0"/>
              </a:spcAft>
              <a:buSzPts val="1800"/>
              <a:buChar char="○"/>
              <a:defRPr/>
            </a:lvl8pPr>
            <a:lvl9pPr indent="-342900" lvl="8" marL="4114800" algn="l">
              <a:lnSpc>
                <a:spcPct val="115000"/>
              </a:lnSpc>
              <a:spcBef>
                <a:spcPts val="1600"/>
              </a:spcBef>
              <a:spcAft>
                <a:spcPts val="1600"/>
              </a:spcAft>
              <a:buSzPts val="1800"/>
              <a:buChar char="■"/>
              <a:defRPr/>
            </a:lvl9pPr>
          </a:lstStyle>
          <a:p/>
        </p:txBody>
      </p:sp>
      <p:sp>
        <p:nvSpPr>
          <p:cNvPr id="66" name="Google Shape;66;p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67" name="Shape 67"/>
        <p:cNvGrpSpPr/>
        <p:nvPr/>
      </p:nvGrpSpPr>
      <p:grpSpPr>
        <a:xfrm>
          <a:off x="0" y="0"/>
          <a:ext cx="0" cy="0"/>
          <a:chOff x="0" y="0"/>
          <a:chExt cx="0" cy="0"/>
        </a:xfrm>
      </p:grpSpPr>
      <p:cxnSp>
        <p:nvCxnSpPr>
          <p:cNvPr id="68" name="Google Shape;68;p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9" name="Google Shape;69;p12"/>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0" name="Google Shape;70;p12"/>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71" name="Google Shape;71;p12"/>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2" name="Google Shape;72;p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73" name="Shape 73"/>
        <p:cNvGrpSpPr/>
        <p:nvPr/>
      </p:nvGrpSpPr>
      <p:grpSpPr>
        <a:xfrm>
          <a:off x="0" y="0"/>
          <a:ext cx="0" cy="0"/>
          <a:chOff x="0" y="0"/>
          <a:chExt cx="0" cy="0"/>
        </a:xfrm>
      </p:grpSpPr>
      <p:sp>
        <p:nvSpPr>
          <p:cNvPr id="74" name="Google Shape;74;p13"/>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txBox="1"/>
          <p:nvPr>
            <p:ph type="ctrTitle"/>
          </p:nvPr>
        </p:nvSpPr>
        <p:spPr>
          <a:xfrm>
            <a:off x="2012775" y="2049850"/>
            <a:ext cx="5109300" cy="4830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76" name="Google Shape;76;p13"/>
          <p:cNvSpPr txBox="1"/>
          <p:nvPr>
            <p:ph idx="1" type="subTitle"/>
          </p:nvPr>
        </p:nvSpPr>
        <p:spPr>
          <a:xfrm>
            <a:off x="2012775" y="2553550"/>
            <a:ext cx="5109300" cy="303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1600"/>
              </a:spcBef>
              <a:spcAft>
                <a:spcPts val="0"/>
              </a:spcAft>
              <a:buClr>
                <a:schemeClr val="dk1"/>
              </a:buClr>
              <a:buSzPts val="1800"/>
              <a:buNone/>
              <a:defRPr sz="1800"/>
            </a:lvl2pPr>
            <a:lvl3pPr lvl="2" rtl="0">
              <a:spcBef>
                <a:spcPts val="1600"/>
              </a:spcBef>
              <a:spcAft>
                <a:spcPts val="0"/>
              </a:spcAft>
              <a:buClr>
                <a:schemeClr val="dk1"/>
              </a:buClr>
              <a:buSzPts val="1800"/>
              <a:buNone/>
              <a:defRPr sz="1800"/>
            </a:lvl3pPr>
            <a:lvl4pPr lvl="3" rtl="0">
              <a:spcBef>
                <a:spcPts val="1600"/>
              </a:spcBef>
              <a:spcAft>
                <a:spcPts val="0"/>
              </a:spcAft>
              <a:buClr>
                <a:schemeClr val="dk1"/>
              </a:buClr>
              <a:buSzPts val="1800"/>
              <a:buNone/>
              <a:defRPr sz="1800"/>
            </a:lvl4pPr>
            <a:lvl5pPr lvl="4" rtl="0">
              <a:spcBef>
                <a:spcPts val="1600"/>
              </a:spcBef>
              <a:spcAft>
                <a:spcPts val="0"/>
              </a:spcAft>
              <a:buClr>
                <a:schemeClr val="dk1"/>
              </a:buClr>
              <a:buSzPts val="1800"/>
              <a:buNone/>
              <a:defRPr sz="1800"/>
            </a:lvl5pPr>
            <a:lvl6pPr lvl="5" rtl="0">
              <a:spcBef>
                <a:spcPts val="1600"/>
              </a:spcBef>
              <a:spcAft>
                <a:spcPts val="0"/>
              </a:spcAft>
              <a:buClr>
                <a:schemeClr val="dk1"/>
              </a:buClr>
              <a:buSzPts val="1800"/>
              <a:buNone/>
              <a:defRPr sz="1800"/>
            </a:lvl6pPr>
            <a:lvl7pPr lvl="6" rtl="0">
              <a:spcBef>
                <a:spcPts val="1600"/>
              </a:spcBef>
              <a:spcAft>
                <a:spcPts val="0"/>
              </a:spcAft>
              <a:buClr>
                <a:schemeClr val="dk1"/>
              </a:buClr>
              <a:buSzPts val="1800"/>
              <a:buNone/>
              <a:defRPr sz="1800"/>
            </a:lvl7pPr>
            <a:lvl8pPr lvl="7" rtl="0">
              <a:spcBef>
                <a:spcPts val="1600"/>
              </a:spcBef>
              <a:spcAft>
                <a:spcPts val="0"/>
              </a:spcAft>
              <a:buClr>
                <a:schemeClr val="dk1"/>
              </a:buClr>
              <a:buSzPts val="1800"/>
              <a:buNone/>
              <a:defRPr sz="1800"/>
            </a:lvl8pPr>
            <a:lvl9pPr lvl="8" rtl="0">
              <a:spcBef>
                <a:spcPts val="1600"/>
              </a:spcBef>
              <a:spcAft>
                <a:spcPts val="1600"/>
              </a:spcAft>
              <a:buClr>
                <a:schemeClr val="dk1"/>
              </a:buClr>
              <a:buSzPts val="1800"/>
              <a:buNone/>
              <a:defRPr sz="1800"/>
            </a:lvl9pPr>
          </a:lstStyle>
          <a:p/>
        </p:txBody>
      </p:sp>
      <p:sp>
        <p:nvSpPr>
          <p:cNvPr id="77" name="Google Shape;77;p1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Ie7IX_4EgU"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youtube.com/watch?v=mIbybdOx2Ew" TargetMode="Externa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x3DnB_nhGFM"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jp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www.youtube.com/watch?v=r_KElRioNcs" TargetMode="Externa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youtube.com/watch?v=bFQ8L0q8Np0" TargetMode="External"/><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4"/>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83" name="Google Shape;83;p14"/>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84" name="Google Shape;84;p14"/>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85" name="Google Shape;85;p14"/>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Transformational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2</a:t>
            </a:r>
            <a:endParaRPr b="0" i="0" sz="1400" u="none" cap="none" strike="noStrike">
              <a:solidFill>
                <a:srgbClr val="000000"/>
              </a:solidFill>
              <a:latin typeface="Arial"/>
              <a:ea typeface="Arial"/>
              <a:cs typeface="Arial"/>
              <a:sym typeface="Arial"/>
            </a:endParaRPr>
          </a:p>
        </p:txBody>
      </p:sp>
      <p:pic>
        <p:nvPicPr>
          <p:cNvPr id="86" name="Google Shape;86;p14"/>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15"/>
          <p:cNvSpPr txBox="1"/>
          <p:nvPr>
            <p:ph idx="4294967295" type="title"/>
          </p:nvPr>
        </p:nvSpPr>
        <p:spPr>
          <a:xfrm>
            <a:off x="535775" y="712150"/>
            <a:ext cx="5197200" cy="7680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Week 2 </a:t>
            </a:r>
            <a:endParaRPr/>
          </a:p>
        </p:txBody>
      </p:sp>
      <p:pic>
        <p:nvPicPr>
          <p:cNvPr id="92" name="Google Shape;92;p15"/>
          <p:cNvPicPr preferRelativeResize="0"/>
          <p:nvPr/>
        </p:nvPicPr>
        <p:blipFill rotWithShape="1">
          <a:blip r:embed="rId3">
            <a:alphaModFix/>
          </a:blip>
          <a:srcRect b="0" l="0" r="0" t="0"/>
          <a:stretch/>
        </p:blipFill>
        <p:spPr>
          <a:xfrm>
            <a:off x="7008550" y="2759550"/>
            <a:ext cx="1356700" cy="2220325"/>
          </a:xfrm>
          <a:prstGeom prst="rect">
            <a:avLst/>
          </a:prstGeom>
          <a:noFill/>
          <a:ln>
            <a:noFill/>
          </a:ln>
        </p:spPr>
      </p:pic>
      <p:pic>
        <p:nvPicPr>
          <p:cNvPr id="93" name="Google Shape;93;p15"/>
          <p:cNvPicPr preferRelativeResize="0"/>
          <p:nvPr/>
        </p:nvPicPr>
        <p:blipFill rotWithShape="1">
          <a:blip r:embed="rId4">
            <a:alphaModFix/>
          </a:blip>
          <a:srcRect b="0" l="0" r="0" t="0"/>
          <a:stretch/>
        </p:blipFill>
        <p:spPr>
          <a:xfrm>
            <a:off x="6956398" y="272498"/>
            <a:ext cx="1408850" cy="2117125"/>
          </a:xfrm>
          <a:prstGeom prst="rect">
            <a:avLst/>
          </a:prstGeom>
          <a:noFill/>
          <a:ln>
            <a:noFill/>
          </a:ln>
        </p:spPr>
      </p:pic>
      <p:sp>
        <p:nvSpPr>
          <p:cNvPr id="94" name="Google Shape;94;p15"/>
          <p:cNvSpPr txBox="1"/>
          <p:nvPr/>
        </p:nvSpPr>
        <p:spPr>
          <a:xfrm>
            <a:off x="647317" y="1653561"/>
            <a:ext cx="5454903" cy="2339102"/>
          </a:xfrm>
          <a:prstGeom prst="rect">
            <a:avLst/>
          </a:prstGeom>
          <a:noFill/>
          <a:ln>
            <a:noFill/>
          </a:ln>
        </p:spPr>
        <p:txBody>
          <a:bodyPr anchorCtr="0" anchor="t" bIns="45700" lIns="91425" spcFirstLastPara="1" rIns="91425" wrap="square" tIns="45700">
            <a:noAutofit/>
          </a:bodyPr>
          <a:lstStyle/>
          <a:p>
            <a:pPr indent="-304800" lvl="0" marL="285750" marR="0" rtl="0" algn="l">
              <a:lnSpc>
                <a:spcPct val="150000"/>
              </a:lnSpc>
              <a:spcBef>
                <a:spcPts val="0"/>
              </a:spcBef>
              <a:spcAft>
                <a:spcPts val="0"/>
              </a:spcAft>
              <a:buClr>
                <a:srgbClr val="000000"/>
              </a:buClr>
              <a:buSzPts val="2500"/>
              <a:buChar char="•"/>
            </a:pPr>
            <a:r>
              <a:rPr i="0" lang="en" sz="2500" u="none" cap="none" strike="noStrike">
                <a:solidFill>
                  <a:srgbClr val="000000"/>
                </a:solidFill>
              </a:rPr>
              <a:t>Co-active Coaching</a:t>
            </a:r>
            <a:endParaRPr sz="1700"/>
          </a:p>
          <a:p>
            <a:pPr indent="-304800" lvl="0" marL="285750" marR="0" rtl="0" algn="l">
              <a:lnSpc>
                <a:spcPct val="150000"/>
              </a:lnSpc>
              <a:spcBef>
                <a:spcPts val="0"/>
              </a:spcBef>
              <a:spcAft>
                <a:spcPts val="0"/>
              </a:spcAft>
              <a:buClr>
                <a:srgbClr val="000000"/>
              </a:buClr>
              <a:buSzPts val="2500"/>
              <a:buChar char="•"/>
            </a:pPr>
            <a:r>
              <a:rPr i="0" lang="en" sz="2500" u="none" cap="none" strike="noStrike">
                <a:solidFill>
                  <a:srgbClr val="000000"/>
                </a:solidFill>
              </a:rPr>
              <a:t>Active Listening Levels 1, 2, 3</a:t>
            </a:r>
            <a:endParaRPr sz="1700"/>
          </a:p>
          <a:p>
            <a:pPr indent="-304800" lvl="0" marL="285750" marR="0" rtl="0" algn="l">
              <a:lnSpc>
                <a:spcPct val="150000"/>
              </a:lnSpc>
              <a:spcBef>
                <a:spcPts val="0"/>
              </a:spcBef>
              <a:spcAft>
                <a:spcPts val="0"/>
              </a:spcAft>
              <a:buClr>
                <a:srgbClr val="000000"/>
              </a:buClr>
              <a:buSzPts val="2500"/>
              <a:buChar char="•"/>
            </a:pPr>
            <a:r>
              <a:rPr i="0" lang="en" sz="2500" u="none" cap="none" strike="noStrike">
                <a:solidFill>
                  <a:srgbClr val="000000"/>
                </a:solidFill>
              </a:rPr>
              <a:t>Active Listening Skills</a:t>
            </a:r>
            <a:endParaRPr sz="1700"/>
          </a:p>
          <a:p>
            <a:pPr indent="-304800" lvl="0" marL="285750" marR="0" rtl="0" algn="l">
              <a:lnSpc>
                <a:spcPct val="150000"/>
              </a:lnSpc>
              <a:spcBef>
                <a:spcPts val="0"/>
              </a:spcBef>
              <a:spcAft>
                <a:spcPts val="0"/>
              </a:spcAft>
              <a:buClr>
                <a:srgbClr val="000000"/>
              </a:buClr>
              <a:buSzPts val="2500"/>
              <a:buChar char="•"/>
            </a:pPr>
            <a:r>
              <a:rPr i="0" lang="en" sz="2500" u="none" cap="none" strike="noStrike">
                <a:solidFill>
                  <a:srgbClr val="000000"/>
                </a:solidFill>
              </a:rPr>
              <a:t>Practice, Review, Q &amp; A</a:t>
            </a:r>
            <a:endParaRPr i="0" sz="2500" u="none" cap="none" strike="noStrike">
              <a:solidFill>
                <a:srgbClr val="000000"/>
              </a:solidFill>
            </a:endParaRPr>
          </a:p>
          <a:p>
            <a:pPr indent="-304800" lvl="0" marL="285750" marR="0" rtl="0" algn="l">
              <a:lnSpc>
                <a:spcPct val="150000"/>
              </a:lnSpc>
              <a:spcBef>
                <a:spcPts val="0"/>
              </a:spcBef>
              <a:spcAft>
                <a:spcPts val="0"/>
              </a:spcAft>
              <a:buSzPts val="2500"/>
              <a:buChar char="•"/>
            </a:pPr>
            <a:r>
              <a:rPr lang="en" sz="2500"/>
              <a:t>Frankl Moments of Meaning </a:t>
            </a:r>
            <a:endParaRPr sz="2500"/>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txBox="1"/>
          <p:nvPr>
            <p:ph idx="4294967295" type="title"/>
          </p:nvPr>
        </p:nvSpPr>
        <p:spPr>
          <a:xfrm>
            <a:off x="3934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Intro to Coaching</a:t>
            </a:r>
            <a:endParaRPr/>
          </a:p>
        </p:txBody>
      </p:sp>
      <p:sp>
        <p:nvSpPr>
          <p:cNvPr id="100" name="Google Shape;100;p16"/>
          <p:cNvSpPr txBox="1"/>
          <p:nvPr>
            <p:ph idx="4294967295" type="title"/>
          </p:nvPr>
        </p:nvSpPr>
        <p:spPr>
          <a:xfrm>
            <a:off x="393469" y="1770250"/>
            <a:ext cx="4400700" cy="3138900"/>
          </a:xfrm>
          <a:prstGeom prst="rect">
            <a:avLst/>
          </a:prstGeom>
          <a:noFill/>
          <a:ln>
            <a:noFill/>
          </a:ln>
        </p:spPr>
        <p:txBody>
          <a:bodyPr anchorCtr="0" anchor="t" bIns="91425" lIns="91425" spcFirstLastPara="1" rIns="91425" wrap="square" tIns="91425">
            <a:noAutofit/>
          </a:bodyPr>
          <a:lstStyle/>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What is Coaching?</a:t>
            </a:r>
            <a:endParaRPr sz="2600"/>
          </a:p>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Co-active Model</a:t>
            </a:r>
            <a:endParaRPr sz="2600"/>
          </a:p>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4 Cornerstones</a:t>
            </a:r>
            <a:endParaRPr sz="2600"/>
          </a:p>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Levels of Listening</a:t>
            </a:r>
            <a:endParaRPr sz="2600"/>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01" name="Google Shape;101;p16"/>
          <p:cNvPicPr preferRelativeResize="0"/>
          <p:nvPr/>
        </p:nvPicPr>
        <p:blipFill rotWithShape="1">
          <a:blip r:embed="rId3">
            <a:alphaModFix/>
          </a:blip>
          <a:srcRect b="0" l="0" r="0" t="0"/>
          <a:stretch/>
        </p:blipFill>
        <p:spPr>
          <a:xfrm>
            <a:off x="4560500" y="1480150"/>
            <a:ext cx="4211000" cy="2802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A close up of a map&#10;&#10;Description generated with high confidence" id="106" name="Google Shape;106;p17"/>
          <p:cNvPicPr preferRelativeResize="0"/>
          <p:nvPr/>
        </p:nvPicPr>
        <p:blipFill rotWithShape="1">
          <a:blip r:embed="rId3">
            <a:alphaModFix/>
          </a:blip>
          <a:srcRect b="0" l="0" r="0" t="0"/>
          <a:stretch/>
        </p:blipFill>
        <p:spPr>
          <a:xfrm>
            <a:off x="833421" y="213121"/>
            <a:ext cx="7305702" cy="47172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Screen Shot 2015-11-20 at 9.47.21 AM.png" id="111" name="Google Shape;111;p18"/>
          <p:cNvPicPr preferRelativeResize="0"/>
          <p:nvPr/>
        </p:nvPicPr>
        <p:blipFill rotWithShape="1">
          <a:blip r:embed="rId3">
            <a:alphaModFix/>
          </a:blip>
          <a:srcRect b="0" l="4413" r="4404" t="0"/>
          <a:stretch/>
        </p:blipFill>
        <p:spPr>
          <a:xfrm>
            <a:off x="0" y="-4"/>
            <a:ext cx="9144000" cy="5143504"/>
          </a:xfrm>
          <a:prstGeom prst="rect">
            <a:avLst/>
          </a:prstGeom>
          <a:noFill/>
          <a:ln>
            <a:noFill/>
          </a:ln>
        </p:spPr>
      </p:pic>
      <p:sp>
        <p:nvSpPr>
          <p:cNvPr id="112" name="Google Shape;112;p18"/>
          <p:cNvSpPr txBox="1"/>
          <p:nvPr>
            <p:ph type="title"/>
          </p:nvPr>
        </p:nvSpPr>
        <p:spPr>
          <a:xfrm>
            <a:off x="1102678" y="1469166"/>
            <a:ext cx="6244200" cy="3835500"/>
          </a:xfrm>
          <a:prstGeom prst="rect">
            <a:avLst/>
          </a:prstGeom>
          <a:noFill/>
          <a:ln>
            <a:noFill/>
          </a:ln>
        </p:spPr>
        <p:txBody>
          <a:bodyPr anchorCtr="0" anchor="t" bIns="91425" lIns="91425" spcFirstLastPara="1" rIns="91425" wrap="square" tIns="91425">
            <a:noAutofit/>
          </a:bodyPr>
          <a:lstStyle/>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People are naturally creative</a:t>
            </a:r>
            <a:endParaRPr/>
          </a:p>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Focus on the whole person</a:t>
            </a:r>
            <a:endParaRPr/>
          </a:p>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Dance in the moment</a:t>
            </a:r>
            <a:endParaRPr/>
          </a:p>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Evoke </a:t>
            </a:r>
            <a:r>
              <a:rPr b="0" i="1" lang="en" sz="3000">
                <a:latin typeface="Arial"/>
                <a:ea typeface="Arial"/>
                <a:cs typeface="Arial"/>
                <a:sym typeface="Arial"/>
              </a:rPr>
              <a:t>transformation </a:t>
            </a:r>
            <a:endParaRPr/>
          </a:p>
          <a:p>
            <a:pPr indent="0" lvl="0" marL="0" rtl="0" algn="l">
              <a:lnSpc>
                <a:spcPct val="115000"/>
              </a:lnSpc>
              <a:spcBef>
                <a:spcPts val="0"/>
              </a:spcBef>
              <a:spcAft>
                <a:spcPts val="0"/>
              </a:spcAft>
              <a:buSzPts val="2400"/>
              <a:buNone/>
            </a:pPr>
            <a:r>
              <a:t/>
            </a:r>
            <a:endParaRPr b="0" sz="2400">
              <a:latin typeface="Arial"/>
              <a:ea typeface="Arial"/>
              <a:cs typeface="Arial"/>
              <a:sym typeface="Arial"/>
            </a:endParaRPr>
          </a:p>
        </p:txBody>
      </p:sp>
      <p:sp>
        <p:nvSpPr>
          <p:cNvPr id="113" name="Google Shape;113;p18"/>
          <p:cNvSpPr txBox="1"/>
          <p:nvPr/>
        </p:nvSpPr>
        <p:spPr>
          <a:xfrm>
            <a:off x="1102675" y="448200"/>
            <a:ext cx="6694500" cy="70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 Cornerstones of Co-active Coaching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6D2"/>
            </a:gs>
            <a:gs pos="100000">
              <a:srgbClr val="093053"/>
            </a:gs>
          </a:gsLst>
          <a:path path="circle">
            <a:fillToRect b="50%" l="50%" r="50%" t="50%"/>
          </a:path>
          <a:tileRect/>
        </a:gradFill>
      </p:bgPr>
    </p:bg>
    <p:spTree>
      <p:nvGrpSpPr>
        <p:cNvPr id="117" name="Shape 117"/>
        <p:cNvGrpSpPr/>
        <p:nvPr/>
      </p:nvGrpSpPr>
      <p:grpSpPr>
        <a:xfrm>
          <a:off x="0" y="0"/>
          <a:ext cx="0" cy="0"/>
          <a:chOff x="0" y="0"/>
          <a:chExt cx="0" cy="0"/>
        </a:xfrm>
      </p:grpSpPr>
      <p:sp>
        <p:nvSpPr>
          <p:cNvPr id="118" name="Google Shape;118;p19"/>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19" name="Google Shape;119;p19"/>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20" name="Google Shape;120;p19"/>
          <p:cNvSpPr txBox="1"/>
          <p:nvPr/>
        </p:nvSpPr>
        <p:spPr>
          <a:xfrm>
            <a:off x="2928375" y="350725"/>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lang="en" sz="3000">
                <a:solidFill>
                  <a:schemeClr val="lt1"/>
                </a:solidFill>
              </a:rPr>
              <a:t>Designed Alliance </a:t>
            </a:r>
            <a:endParaRPr>
              <a:solidFill>
                <a:schemeClr val="lt1"/>
              </a:solidFill>
            </a:endParaRPr>
          </a:p>
        </p:txBody>
      </p:sp>
      <p:pic>
        <p:nvPicPr>
          <p:cNvPr descr="For a more graphically interesting and interactive experience, link to http://www.co-active.tv" id="121" name="Google Shape;121;p19" title="Designed Alliance 1">
            <a:hlinkClick r:id="rId3"/>
          </p:cNvPr>
          <p:cNvPicPr preferRelativeResize="0"/>
          <p:nvPr/>
        </p:nvPicPr>
        <p:blipFill>
          <a:blip r:embed="rId4">
            <a:alphaModFix/>
          </a:blip>
          <a:stretch>
            <a:fillRect/>
          </a:stretch>
        </p:blipFill>
        <p:spPr>
          <a:xfrm>
            <a:off x="2103313" y="1468600"/>
            <a:ext cx="4937378" cy="2777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25" name="Shape 125"/>
        <p:cNvGrpSpPr/>
        <p:nvPr/>
      </p:nvGrpSpPr>
      <p:grpSpPr>
        <a:xfrm>
          <a:off x="0" y="0"/>
          <a:ext cx="0" cy="0"/>
          <a:chOff x="0" y="0"/>
          <a:chExt cx="0" cy="0"/>
        </a:xfrm>
      </p:grpSpPr>
      <p:sp>
        <p:nvSpPr>
          <p:cNvPr id="126" name="Google Shape;126;p20"/>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27" name="Google Shape;127;p20"/>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28" name="Google Shape;128;p20"/>
          <p:cNvSpPr txBox="1"/>
          <p:nvPr/>
        </p:nvSpPr>
        <p:spPr>
          <a:xfrm>
            <a:off x="2913775" y="219225"/>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lang="en" sz="3000">
                <a:solidFill>
                  <a:schemeClr val="lt1"/>
                </a:solidFill>
              </a:rPr>
              <a:t>Coaching Demo</a:t>
            </a:r>
            <a:endParaRPr>
              <a:solidFill>
                <a:schemeClr val="lt1"/>
              </a:solidFill>
            </a:endParaRPr>
          </a:p>
        </p:txBody>
      </p:sp>
      <p:pic>
        <p:nvPicPr>
          <p:cNvPr descr="For a more graphically interesting and interactive experience, link to http://www.co-active.tv" id="129" name="Google Shape;129;p20" title="Short Coaching Demonstration">
            <a:hlinkClick r:id="rId3"/>
          </p:cNvPr>
          <p:cNvPicPr preferRelativeResize="0"/>
          <p:nvPr/>
        </p:nvPicPr>
        <p:blipFill>
          <a:blip r:embed="rId4">
            <a:alphaModFix/>
          </a:blip>
          <a:stretch>
            <a:fillRect/>
          </a:stretch>
        </p:blipFill>
        <p:spPr>
          <a:xfrm>
            <a:off x="1999650" y="1183711"/>
            <a:ext cx="4935200" cy="2776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 name="Shape 133"/>
        <p:cNvGrpSpPr/>
        <p:nvPr/>
      </p:nvGrpSpPr>
      <p:grpSpPr>
        <a:xfrm>
          <a:off x="0" y="0"/>
          <a:ext cx="0" cy="0"/>
          <a:chOff x="0" y="0"/>
          <a:chExt cx="0" cy="0"/>
        </a:xfrm>
      </p:grpSpPr>
      <p:sp>
        <p:nvSpPr>
          <p:cNvPr id="134" name="Google Shape;134;p21"/>
          <p:cNvSpPr txBox="1"/>
          <p:nvPr/>
        </p:nvSpPr>
        <p:spPr>
          <a:xfrm>
            <a:off x="3050928" y="604979"/>
            <a:ext cx="5952300" cy="32205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Designing Alliance</a:t>
            </a:r>
            <a:endParaRPr/>
          </a:p>
          <a:p>
            <a:pPr indent="-381000" lvl="0" marL="457200" marR="0" rtl="0" algn="l">
              <a:lnSpc>
                <a:spcPct val="150000"/>
              </a:lnSpc>
              <a:spcBef>
                <a:spcPts val="0"/>
              </a:spcBef>
              <a:spcAft>
                <a:spcPts val="0"/>
              </a:spcAft>
              <a:buClr>
                <a:srgbClr val="000000"/>
              </a:buClr>
              <a:buSzPts val="2400"/>
              <a:buChar char="●"/>
            </a:pPr>
            <a:r>
              <a:rPr i="0" lang="en" sz="2400" u="none" cap="none" strike="noStrike">
                <a:solidFill>
                  <a:srgbClr val="000000"/>
                </a:solidFill>
              </a:rPr>
              <a:t>Active Listening</a:t>
            </a:r>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Intruding with Powerful Questions</a:t>
            </a:r>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Acknowledgement </a:t>
            </a:r>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Powerful Questions</a:t>
            </a:r>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Making a Request/ Create Accountability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path path="circle">
            <a:fillToRect l="100%" t="100%"/>
          </a:path>
          <a:tileRect b="-100%" r="-100%"/>
        </a:gradFill>
      </p:bgPr>
    </p:bg>
    <p:spTree>
      <p:nvGrpSpPr>
        <p:cNvPr id="138" name="Shape 138"/>
        <p:cNvGrpSpPr/>
        <p:nvPr/>
      </p:nvGrpSpPr>
      <p:grpSpPr>
        <a:xfrm>
          <a:off x="0" y="0"/>
          <a:ext cx="0" cy="0"/>
          <a:chOff x="0" y="0"/>
          <a:chExt cx="0" cy="0"/>
        </a:xfrm>
      </p:grpSpPr>
      <p:sp>
        <p:nvSpPr>
          <p:cNvPr id="139" name="Google Shape;139;p22"/>
          <p:cNvSpPr txBox="1"/>
          <p:nvPr/>
        </p:nvSpPr>
        <p:spPr>
          <a:xfrm>
            <a:off x="2116350" y="136797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40" name="Google Shape;140;p22"/>
          <p:cNvSpPr txBox="1"/>
          <p:nvPr/>
        </p:nvSpPr>
        <p:spPr>
          <a:xfrm>
            <a:off x="696100" y="1779000"/>
            <a:ext cx="6831300" cy="15855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50000"/>
              </a:lnSpc>
              <a:spcBef>
                <a:spcPts val="0"/>
              </a:spcBef>
              <a:spcAft>
                <a:spcPts val="0"/>
              </a:spcAft>
              <a:buClr>
                <a:schemeClr val="lt1"/>
              </a:buClr>
              <a:buSzPts val="3000"/>
              <a:buAutoNum type="arabicPeriod"/>
            </a:pPr>
            <a:r>
              <a:rPr lang="en" sz="3000">
                <a:solidFill>
                  <a:schemeClr val="lt1"/>
                </a:solidFill>
              </a:rPr>
              <a:t>Listening to Yourself </a:t>
            </a:r>
            <a:endParaRPr sz="3000">
              <a:solidFill>
                <a:schemeClr val="lt1"/>
              </a:solidFill>
            </a:endParaRPr>
          </a:p>
          <a:p>
            <a:pPr indent="-419100" lvl="0" marL="457200" marR="0" rtl="0" algn="l">
              <a:lnSpc>
                <a:spcPct val="150000"/>
              </a:lnSpc>
              <a:spcBef>
                <a:spcPts val="0"/>
              </a:spcBef>
              <a:spcAft>
                <a:spcPts val="0"/>
              </a:spcAft>
              <a:buClr>
                <a:schemeClr val="lt1"/>
              </a:buClr>
              <a:buSzPts val="3000"/>
              <a:buAutoNum type="arabicPeriod"/>
            </a:pPr>
            <a:r>
              <a:rPr lang="en" sz="3000">
                <a:solidFill>
                  <a:schemeClr val="lt1"/>
                </a:solidFill>
              </a:rPr>
              <a:t>Listening to Others</a:t>
            </a:r>
            <a:endParaRPr sz="3000">
              <a:solidFill>
                <a:schemeClr val="lt1"/>
              </a:solidFill>
            </a:endParaRPr>
          </a:p>
          <a:p>
            <a:pPr indent="-419100" lvl="0" marL="457200" marR="0" rtl="0" algn="l">
              <a:lnSpc>
                <a:spcPct val="150000"/>
              </a:lnSpc>
              <a:spcBef>
                <a:spcPts val="0"/>
              </a:spcBef>
              <a:spcAft>
                <a:spcPts val="0"/>
              </a:spcAft>
              <a:buClr>
                <a:schemeClr val="lt1"/>
              </a:buClr>
              <a:buSzPts val="3000"/>
              <a:buAutoNum type="arabicPeriod"/>
            </a:pPr>
            <a:r>
              <a:rPr lang="en" sz="3000">
                <a:solidFill>
                  <a:schemeClr val="lt1"/>
                </a:solidFill>
              </a:rPr>
              <a:t>Global Listening</a:t>
            </a:r>
            <a:endParaRPr sz="3000">
              <a:solidFill>
                <a:schemeClr val="lt1"/>
              </a:solidFill>
            </a:endParaRPr>
          </a:p>
        </p:txBody>
      </p:sp>
      <p:sp>
        <p:nvSpPr>
          <p:cNvPr id="141" name="Google Shape;141;p22"/>
          <p:cNvSpPr txBox="1"/>
          <p:nvPr/>
        </p:nvSpPr>
        <p:spPr>
          <a:xfrm>
            <a:off x="2528500" y="584750"/>
            <a:ext cx="81525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lang="en" sz="3000">
                <a:solidFill>
                  <a:schemeClr val="lt1"/>
                </a:solidFill>
              </a:rPr>
              <a:t>3 Levels of Listening </a:t>
            </a:r>
            <a:endParaRPr>
              <a:solidFill>
                <a:schemeClr val="lt1"/>
              </a:solidFill>
            </a:endParaRPr>
          </a:p>
        </p:txBody>
      </p:sp>
      <p:pic>
        <p:nvPicPr>
          <p:cNvPr id="142" name="Google Shape;142;p22"/>
          <p:cNvPicPr preferRelativeResize="0"/>
          <p:nvPr/>
        </p:nvPicPr>
        <p:blipFill>
          <a:blip r:embed="rId3">
            <a:alphaModFix/>
          </a:blip>
          <a:stretch>
            <a:fillRect/>
          </a:stretch>
        </p:blipFill>
        <p:spPr>
          <a:xfrm>
            <a:off x="5196356" y="1864600"/>
            <a:ext cx="3295909" cy="2221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46" name="Shape 146"/>
        <p:cNvGrpSpPr/>
        <p:nvPr/>
      </p:nvGrpSpPr>
      <p:grpSpPr>
        <a:xfrm>
          <a:off x="0" y="0"/>
          <a:ext cx="0" cy="0"/>
          <a:chOff x="0" y="0"/>
          <a:chExt cx="0" cy="0"/>
        </a:xfrm>
      </p:grpSpPr>
      <p:sp>
        <p:nvSpPr>
          <p:cNvPr id="147" name="Google Shape;147;p23"/>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48" name="Google Shape;148;p23"/>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49" name="Google Shape;149;p23"/>
          <p:cNvSpPr txBox="1"/>
          <p:nvPr/>
        </p:nvSpPr>
        <p:spPr>
          <a:xfrm>
            <a:off x="2645750" y="351975"/>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lang="en" sz="3000">
                <a:solidFill>
                  <a:schemeClr val="dk2"/>
                </a:solidFill>
              </a:rPr>
              <a:t>3 </a:t>
            </a:r>
            <a:r>
              <a:rPr b="1" i="0" lang="en" sz="3000" u="none" cap="none" strike="noStrike">
                <a:solidFill>
                  <a:schemeClr val="dk2"/>
                </a:solidFill>
              </a:rPr>
              <a:t>Levels of Listening</a:t>
            </a:r>
            <a:endParaRPr b="1">
              <a:solidFill>
                <a:schemeClr val="dk2"/>
              </a:solidFill>
            </a:endParaRPr>
          </a:p>
        </p:txBody>
      </p:sp>
      <p:pic>
        <p:nvPicPr>
          <p:cNvPr descr="For a more graphically interesting and interactive experience, link to http://www.co-active.tv" id="150" name="Google Shape;150;p23" title="Levels of Listening 1">
            <a:hlinkClick r:id="rId3"/>
          </p:cNvPr>
          <p:cNvPicPr preferRelativeResize="0"/>
          <p:nvPr/>
        </p:nvPicPr>
        <p:blipFill>
          <a:blip r:embed="rId4">
            <a:alphaModFix/>
          </a:blip>
          <a:stretch>
            <a:fillRect/>
          </a:stretch>
        </p:blipFill>
        <p:spPr>
          <a:xfrm>
            <a:off x="2286000" y="13105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4"/>
          <p:cNvSpPr txBox="1"/>
          <p:nvPr/>
        </p:nvSpPr>
        <p:spPr>
          <a:xfrm>
            <a:off x="1056550" y="63207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1</a:t>
            </a:r>
            <a:endParaRPr>
              <a:solidFill>
                <a:schemeClr val="lt1"/>
              </a:solidFill>
            </a:endParaRPr>
          </a:p>
        </p:txBody>
      </p:sp>
      <p:sp>
        <p:nvSpPr>
          <p:cNvPr id="156" name="Google Shape;156;p24"/>
          <p:cNvSpPr txBox="1"/>
          <p:nvPr/>
        </p:nvSpPr>
        <p:spPr>
          <a:xfrm>
            <a:off x="1056550" y="17790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Listening to Yourself</a:t>
            </a:r>
            <a:br>
              <a:rPr b="0" i="0" lang="en" sz="3000" u="none" cap="none" strike="noStrike">
                <a:solidFill>
                  <a:schemeClr val="lt1"/>
                </a:solidFill>
                <a:latin typeface="Arial"/>
                <a:ea typeface="Arial"/>
                <a:cs typeface="Arial"/>
                <a:sym typeface="Arial"/>
              </a:rPr>
            </a:br>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-Worries</a:t>
            </a:r>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-Distractions</a:t>
            </a:r>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-Inabilities</a:t>
            </a:r>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157" name="Google Shape;157;p24"/>
          <p:cNvPicPr preferRelativeResize="0"/>
          <p:nvPr/>
        </p:nvPicPr>
        <p:blipFill rotWithShape="1">
          <a:blip r:embed="rId4">
            <a:alphaModFix/>
          </a:blip>
          <a:srcRect b="0" l="0" r="0" t="0"/>
          <a:stretch/>
        </p:blipFill>
        <p:spPr>
          <a:xfrm>
            <a:off x="5362563" y="1165038"/>
            <a:ext cx="2276475" cy="2009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5"/>
          <p:cNvSpPr txBox="1"/>
          <p:nvPr/>
        </p:nvSpPr>
        <p:spPr>
          <a:xfrm>
            <a:off x="3570426" y="236912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Level 2</a:t>
            </a:r>
            <a:endParaRPr/>
          </a:p>
        </p:txBody>
      </p:sp>
      <p:sp>
        <p:nvSpPr>
          <p:cNvPr id="163" name="Google Shape;163;p25"/>
          <p:cNvSpPr txBox="1"/>
          <p:nvPr/>
        </p:nvSpPr>
        <p:spPr>
          <a:xfrm>
            <a:off x="2638025" y="32014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2800" u="none" cap="none" strike="noStrike">
                <a:solidFill>
                  <a:srgbClr val="000000"/>
                </a:solidFill>
                <a:latin typeface="Arial"/>
                <a:ea typeface="Arial"/>
                <a:cs typeface="Arial"/>
                <a:sym typeface="Arial"/>
              </a:rPr>
              <a:t>Listening to Others:</a:t>
            </a:r>
            <a:endParaRPr sz="1200"/>
          </a:p>
          <a:p>
            <a:pPr indent="0" lvl="0" marL="0" marR="0" rtl="0" algn="l">
              <a:lnSpc>
                <a:spcPct val="100000"/>
              </a:lnSpc>
              <a:spcBef>
                <a:spcPts val="0"/>
              </a:spcBef>
              <a:spcAft>
                <a:spcPts val="0"/>
              </a:spcAft>
              <a:buClr>
                <a:srgbClr val="000000"/>
              </a:buClr>
              <a:buSzPts val="3000"/>
              <a:buFont typeface="Arial"/>
              <a:buNone/>
            </a:pPr>
            <a:r>
              <a:rPr b="0" i="0" lang="en" sz="2800" u="none" cap="none" strike="noStrike">
                <a:solidFill>
                  <a:srgbClr val="000000"/>
                </a:solidFill>
                <a:latin typeface="Arial"/>
                <a:ea typeface="Arial"/>
                <a:cs typeface="Arial"/>
                <a:sym typeface="Arial"/>
              </a:rPr>
              <a:t>-Reflective Statements</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lang="en" sz="2800"/>
              <a:t>“Are you thinking this..”</a:t>
            </a:r>
            <a:endParaRPr sz="2800"/>
          </a:p>
          <a:p>
            <a:pPr indent="0" lvl="0" marL="0" marR="0" rtl="0" algn="l">
              <a:lnSpc>
                <a:spcPct val="100000"/>
              </a:lnSpc>
              <a:spcBef>
                <a:spcPts val="0"/>
              </a:spcBef>
              <a:spcAft>
                <a:spcPts val="0"/>
              </a:spcAft>
              <a:buClr>
                <a:srgbClr val="000000"/>
              </a:buClr>
              <a:buSzPts val="3000"/>
              <a:buFont typeface="Arial"/>
              <a:buNone/>
            </a:pPr>
            <a:r>
              <a:t/>
            </a:r>
            <a:endParaRPr/>
          </a:p>
        </p:txBody>
      </p:sp>
      <p:pic>
        <p:nvPicPr>
          <p:cNvPr id="164" name="Google Shape;164;p25"/>
          <p:cNvPicPr preferRelativeResize="0"/>
          <p:nvPr/>
        </p:nvPicPr>
        <p:blipFill rotWithShape="1">
          <a:blip r:embed="rId4">
            <a:alphaModFix/>
          </a:blip>
          <a:srcRect b="0" l="0" r="0" t="0"/>
          <a:stretch/>
        </p:blipFill>
        <p:spPr>
          <a:xfrm>
            <a:off x="5573575" y="815675"/>
            <a:ext cx="2965800" cy="1973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6"/>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2</a:t>
            </a:r>
            <a:endParaRPr>
              <a:solidFill>
                <a:schemeClr val="lt1"/>
              </a:solidFill>
            </a:endParaRPr>
          </a:p>
        </p:txBody>
      </p:sp>
      <p:sp>
        <p:nvSpPr>
          <p:cNvPr id="170" name="Google Shape;170;p26"/>
          <p:cNvSpPr txBox="1"/>
          <p:nvPr/>
        </p:nvSpPr>
        <p:spPr>
          <a:xfrm>
            <a:off x="1232100" y="1779000"/>
            <a:ext cx="35121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a:solidFill>
                <a:schemeClr val="lt1"/>
              </a:solidFill>
            </a:endParaRPr>
          </a:p>
          <a:p>
            <a:pPr indent="0" lvl="0" marL="0" marR="0" rtl="0" algn="l">
              <a:lnSpc>
                <a:spcPct val="100000"/>
              </a:lnSpc>
              <a:spcBef>
                <a:spcPts val="0"/>
              </a:spcBef>
              <a:spcAft>
                <a:spcPts val="0"/>
              </a:spcAft>
              <a:buClr>
                <a:srgbClr val="000000"/>
              </a:buClr>
              <a:buSzPts val="3000"/>
              <a:buFont typeface="Arial"/>
              <a:buNone/>
            </a:pPr>
            <a:r>
              <a:rPr lang="en" sz="3000">
                <a:solidFill>
                  <a:schemeClr val="lt1"/>
                </a:solidFill>
              </a:rPr>
              <a:t>“Are you feeling </a:t>
            </a:r>
            <a:r>
              <a:rPr b="0" i="0" lang="en" sz="3000" u="none" cap="none" strike="noStrike">
                <a:solidFill>
                  <a:schemeClr val="lt1"/>
                </a:solidFill>
                <a:latin typeface="Arial"/>
                <a:ea typeface="Arial"/>
                <a:cs typeface="Arial"/>
                <a:sym typeface="Arial"/>
              </a:rPr>
              <a:t>that</a:t>
            </a:r>
            <a:r>
              <a:rPr lang="en" sz="3000">
                <a:solidFill>
                  <a:schemeClr val="lt1"/>
                </a:solidFill>
              </a:rPr>
              <a:t>…”</a:t>
            </a:r>
            <a:endParaRPr>
              <a:solidFill>
                <a:schemeClr val="lt1"/>
              </a:solidFil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 </a:t>
            </a:r>
            <a:endParaRPr>
              <a:solidFill>
                <a:schemeClr val="lt1"/>
              </a:solidFill>
            </a:endParaRPr>
          </a:p>
        </p:txBody>
      </p:sp>
      <p:pic>
        <p:nvPicPr>
          <p:cNvPr id="171" name="Google Shape;171;p26"/>
          <p:cNvPicPr preferRelativeResize="0"/>
          <p:nvPr/>
        </p:nvPicPr>
        <p:blipFill rotWithShape="1">
          <a:blip r:embed="rId4">
            <a:alphaModFix/>
          </a:blip>
          <a:srcRect b="0" l="0" r="0" t="0"/>
          <a:stretch/>
        </p:blipFill>
        <p:spPr>
          <a:xfrm>
            <a:off x="4895425" y="1149625"/>
            <a:ext cx="2965800" cy="1973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75" name="Shape 175"/>
        <p:cNvGrpSpPr/>
        <p:nvPr/>
      </p:nvGrpSpPr>
      <p:grpSpPr>
        <a:xfrm>
          <a:off x="0" y="0"/>
          <a:ext cx="0" cy="0"/>
          <a:chOff x="0" y="0"/>
          <a:chExt cx="0" cy="0"/>
        </a:xfrm>
      </p:grpSpPr>
      <p:sp>
        <p:nvSpPr>
          <p:cNvPr id="176" name="Google Shape;176;p27"/>
          <p:cNvSpPr txBox="1"/>
          <p:nvPr/>
        </p:nvSpPr>
        <p:spPr>
          <a:xfrm>
            <a:off x="999575" y="6501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3</a:t>
            </a:r>
            <a:endParaRPr>
              <a:solidFill>
                <a:schemeClr val="lt1"/>
              </a:solidFill>
            </a:endParaRPr>
          </a:p>
        </p:txBody>
      </p:sp>
      <p:sp>
        <p:nvSpPr>
          <p:cNvPr id="177" name="Google Shape;177;p27"/>
          <p:cNvSpPr txBox="1"/>
          <p:nvPr/>
        </p:nvSpPr>
        <p:spPr>
          <a:xfrm>
            <a:off x="999575" y="17790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Global Listening</a:t>
            </a:r>
            <a:br>
              <a:rPr b="0" i="0" lang="en" sz="3000" u="none" cap="none" strike="noStrike">
                <a:solidFill>
                  <a:schemeClr val="lt1"/>
                </a:solidFill>
                <a:latin typeface="Arial"/>
                <a:ea typeface="Arial"/>
                <a:cs typeface="Arial"/>
                <a:sym typeface="Arial"/>
              </a:rPr>
            </a:br>
            <a:endParaRPr>
              <a:solidFill>
                <a:schemeClr val="lt1"/>
              </a:solidFill>
            </a:endParaRPr>
          </a:p>
          <a:p>
            <a:pPr indent="-419100" lvl="0" marL="457200" marR="0" rtl="0" algn="l">
              <a:lnSpc>
                <a:spcPct val="100000"/>
              </a:lnSpc>
              <a:spcBef>
                <a:spcPts val="0"/>
              </a:spcBef>
              <a:spcAft>
                <a:spcPts val="0"/>
              </a:spcAft>
              <a:buClr>
                <a:schemeClr val="lt1"/>
              </a:buClr>
              <a:buSzPts val="3000"/>
              <a:buFont typeface="Arial"/>
              <a:buChar char="●"/>
            </a:pPr>
            <a:r>
              <a:rPr b="0" i="0" lang="en" sz="3000" u="none" cap="none" strike="noStrike">
                <a:solidFill>
                  <a:schemeClr val="lt1"/>
                </a:solidFill>
                <a:latin typeface="Arial"/>
                <a:ea typeface="Arial"/>
                <a:cs typeface="Arial"/>
                <a:sym typeface="Arial"/>
              </a:rPr>
              <a:t>Intent</a:t>
            </a:r>
            <a:endParaRPr>
              <a:solidFill>
                <a:schemeClr val="lt1"/>
              </a:solidFill>
            </a:endParaRPr>
          </a:p>
          <a:p>
            <a:pPr indent="-419100" lvl="0" marL="457200" marR="0" rtl="0" algn="l">
              <a:lnSpc>
                <a:spcPct val="100000"/>
              </a:lnSpc>
              <a:spcBef>
                <a:spcPts val="0"/>
              </a:spcBef>
              <a:spcAft>
                <a:spcPts val="0"/>
              </a:spcAft>
              <a:buClr>
                <a:schemeClr val="lt1"/>
              </a:buClr>
              <a:buSzPts val="3000"/>
              <a:buFont typeface="Arial"/>
              <a:buChar char="●"/>
            </a:pPr>
            <a:r>
              <a:rPr b="0" i="0" lang="en" sz="3000" u="none" cap="none" strike="noStrike">
                <a:solidFill>
                  <a:schemeClr val="lt1"/>
                </a:solidFill>
                <a:latin typeface="Arial"/>
                <a:ea typeface="Arial"/>
                <a:cs typeface="Arial"/>
                <a:sym typeface="Arial"/>
              </a:rPr>
              <a:t>Emotion</a:t>
            </a:r>
            <a:endParaRPr>
              <a:solidFill>
                <a:schemeClr val="lt1"/>
              </a:solidFill>
            </a:endParaRPr>
          </a:p>
          <a:p>
            <a:pPr indent="-419100" lvl="0" marL="457200" marR="0" rtl="0" algn="l">
              <a:lnSpc>
                <a:spcPct val="100000"/>
              </a:lnSpc>
              <a:spcBef>
                <a:spcPts val="0"/>
              </a:spcBef>
              <a:spcAft>
                <a:spcPts val="0"/>
              </a:spcAft>
              <a:buClr>
                <a:schemeClr val="lt1"/>
              </a:buClr>
              <a:buSzPts val="3000"/>
              <a:buFont typeface="Arial"/>
              <a:buChar char="●"/>
            </a:pPr>
            <a:r>
              <a:rPr b="0" i="0" lang="en" sz="3000" u="none" cap="none" strike="noStrike">
                <a:solidFill>
                  <a:schemeClr val="lt1"/>
                </a:solidFill>
                <a:latin typeface="Arial"/>
                <a:ea typeface="Arial"/>
                <a:cs typeface="Arial"/>
                <a:sym typeface="Arial"/>
              </a:rPr>
              <a:t>Bigger Picture</a:t>
            </a:r>
            <a:endParaRPr>
              <a:solidFill>
                <a:schemeClr val="lt1"/>
              </a:solidFill>
            </a:endParaRPr>
          </a:p>
          <a:p>
            <a:pPr indent="-419100" lvl="0" marL="457200" marR="0" rtl="0" algn="l">
              <a:lnSpc>
                <a:spcPct val="100000"/>
              </a:lnSpc>
              <a:spcBef>
                <a:spcPts val="0"/>
              </a:spcBef>
              <a:spcAft>
                <a:spcPts val="0"/>
              </a:spcAft>
              <a:buClr>
                <a:schemeClr val="lt1"/>
              </a:buClr>
              <a:buSzPts val="3000"/>
              <a:buFont typeface="Arial"/>
              <a:buChar char="●"/>
            </a:pPr>
            <a:r>
              <a:rPr b="0" i="0" lang="en" sz="3000" u="none" cap="none" strike="noStrike">
                <a:solidFill>
                  <a:schemeClr val="lt1"/>
                </a:solidFill>
                <a:latin typeface="Arial"/>
                <a:ea typeface="Arial"/>
                <a:cs typeface="Arial"/>
                <a:sym typeface="Arial"/>
              </a:rPr>
              <a:t>Whole Person</a:t>
            </a:r>
            <a:endParaRPr>
              <a:solidFill>
                <a:schemeClr val="lt1"/>
              </a:solidFill>
            </a:endParaRPr>
          </a:p>
        </p:txBody>
      </p:sp>
      <p:pic>
        <p:nvPicPr>
          <p:cNvPr id="178" name="Google Shape;178;p27"/>
          <p:cNvPicPr preferRelativeResize="0"/>
          <p:nvPr/>
        </p:nvPicPr>
        <p:blipFill rotWithShape="1">
          <a:blip r:embed="rId3">
            <a:alphaModFix/>
          </a:blip>
          <a:srcRect b="0" l="0" r="0" t="0"/>
          <a:stretch/>
        </p:blipFill>
        <p:spPr>
          <a:xfrm>
            <a:off x="5181927" y="1490450"/>
            <a:ext cx="2648950" cy="1762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path path="circle">
            <a:fillToRect l="100%" t="100%"/>
          </a:path>
          <a:tileRect b="-100%" r="-100%"/>
        </a:gradFill>
      </p:bgPr>
    </p:bg>
    <p:spTree>
      <p:nvGrpSpPr>
        <p:cNvPr id="182" name="Shape 182"/>
        <p:cNvGrpSpPr/>
        <p:nvPr/>
      </p:nvGrpSpPr>
      <p:grpSpPr>
        <a:xfrm>
          <a:off x="0" y="0"/>
          <a:ext cx="0" cy="0"/>
          <a:chOff x="0" y="0"/>
          <a:chExt cx="0" cy="0"/>
        </a:xfrm>
      </p:grpSpPr>
      <p:sp>
        <p:nvSpPr>
          <p:cNvPr id="183" name="Google Shape;183;p28"/>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84" name="Google Shape;184;p28"/>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descr=" " id="185" name="Google Shape;185;p28" title="Levels of Listening 3">
            <a:hlinkClick r:id="rId3"/>
          </p:cNvPr>
          <p:cNvPicPr preferRelativeResize="0"/>
          <p:nvPr/>
        </p:nvPicPr>
        <p:blipFill rotWithShape="1">
          <a:blip r:embed="rId4">
            <a:alphaModFix/>
          </a:blip>
          <a:srcRect b="0" l="0" r="0" t="0"/>
          <a:stretch/>
        </p:blipFill>
        <p:spPr>
          <a:xfrm>
            <a:off x="2409425" y="1112675"/>
            <a:ext cx="4540350" cy="3405275"/>
          </a:xfrm>
          <a:prstGeom prst="rect">
            <a:avLst/>
          </a:prstGeom>
          <a:noFill/>
          <a:ln>
            <a:noFill/>
          </a:ln>
        </p:spPr>
      </p:pic>
      <p:sp>
        <p:nvSpPr>
          <p:cNvPr id="186" name="Google Shape;186;p28"/>
          <p:cNvSpPr txBox="1"/>
          <p:nvPr/>
        </p:nvSpPr>
        <p:spPr>
          <a:xfrm>
            <a:off x="1864675" y="248375"/>
            <a:ext cx="81525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Listening at Le</a:t>
            </a:r>
            <a:r>
              <a:rPr lang="en" sz="3000">
                <a:solidFill>
                  <a:schemeClr val="lt1"/>
                </a:solidFill>
              </a:rPr>
              <a:t>vels 2 &amp; </a:t>
            </a:r>
            <a:r>
              <a:rPr b="0" i="0" lang="en" sz="3000" u="none" cap="none" strike="noStrike">
                <a:solidFill>
                  <a:schemeClr val="lt1"/>
                </a:solidFill>
                <a:latin typeface="Arial"/>
                <a:ea typeface="Arial"/>
                <a:cs typeface="Arial"/>
                <a:sym typeface="Arial"/>
              </a:rPr>
              <a:t>3 DEMO</a:t>
            </a:r>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descr="Screen Shot 2015-11-20 at 9.47.21 AM.png" id="191" name="Google Shape;191;p29"/>
          <p:cNvPicPr preferRelativeResize="0"/>
          <p:nvPr/>
        </p:nvPicPr>
        <p:blipFill rotWithShape="1">
          <a:blip r:embed="rId3">
            <a:alphaModFix/>
          </a:blip>
          <a:srcRect b="0" l="4413" r="4404" t="0"/>
          <a:stretch/>
        </p:blipFill>
        <p:spPr>
          <a:xfrm>
            <a:off x="-36525" y="0"/>
            <a:ext cx="9144000" cy="5143503"/>
          </a:xfrm>
          <a:prstGeom prst="rect">
            <a:avLst/>
          </a:prstGeom>
          <a:noFill/>
          <a:ln>
            <a:noFill/>
          </a:ln>
        </p:spPr>
      </p:pic>
      <p:sp>
        <p:nvSpPr>
          <p:cNvPr id="192" name="Google Shape;192;p29"/>
          <p:cNvSpPr txBox="1"/>
          <p:nvPr/>
        </p:nvSpPr>
        <p:spPr>
          <a:xfrm>
            <a:off x="1095587" y="356051"/>
            <a:ext cx="6694500" cy="704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Discussion</a:t>
            </a:r>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did you notice?</a:t>
            </a:r>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were the skills utilized?</a:t>
            </a:r>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Was there a hierarchy?</a:t>
            </a:r>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Was she giving direction?</a:t>
            </a:r>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kind of questions did she ask?</a:t>
            </a:r>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was the response of the    </a:t>
            </a:r>
            <a:endParaRPr/>
          </a:p>
          <a:p>
            <a:pPr indent="0" lvl="0" marL="457200" marR="0" rtl="0" algn="l">
              <a:lnSpc>
                <a:spcPct val="115000"/>
              </a:lnSpc>
              <a:spcBef>
                <a:spcPts val="0"/>
              </a:spcBef>
              <a:spcAft>
                <a:spcPts val="0"/>
              </a:spcAft>
              <a:buNone/>
            </a:pPr>
            <a:r>
              <a:rPr b="0" i="0" lang="en" sz="2800" u="none" cap="none" strike="noStrike">
                <a:solidFill>
                  <a:schemeClr val="lt1"/>
                </a:solidFill>
                <a:latin typeface="Arial"/>
                <a:ea typeface="Arial"/>
                <a:cs typeface="Arial"/>
                <a:sym typeface="Arial"/>
              </a:rPr>
              <a:t>coachee?</a:t>
            </a:r>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196" name="Shape 196"/>
        <p:cNvGrpSpPr/>
        <p:nvPr/>
      </p:nvGrpSpPr>
      <p:grpSpPr>
        <a:xfrm>
          <a:off x="0" y="0"/>
          <a:ext cx="0" cy="0"/>
          <a:chOff x="0" y="0"/>
          <a:chExt cx="0" cy="0"/>
        </a:xfrm>
      </p:grpSpPr>
      <p:sp>
        <p:nvSpPr>
          <p:cNvPr id="197" name="Google Shape;197;p30"/>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198" name="Google Shape;198;p30"/>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1.png" id="199" name="Google Shape;199;p30"/>
          <p:cNvPicPr preferRelativeResize="0"/>
          <p:nvPr/>
        </p:nvPicPr>
        <p:blipFill rotWithShape="1">
          <a:blip r:embed="rId3">
            <a:alphaModFix/>
          </a:blip>
          <a:srcRect b="0" l="0" r="0" t="0"/>
          <a:stretch/>
        </p:blipFill>
        <p:spPr>
          <a:xfrm>
            <a:off x="1345772" y="288850"/>
            <a:ext cx="5921176" cy="45657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669B"/>
            </a:gs>
            <a:gs pos="48000">
              <a:srgbClr val="009EF0"/>
            </a:gs>
            <a:gs pos="100000">
              <a:srgbClr val="57C5FF"/>
            </a:gs>
          </a:gsLst>
          <a:lin ang="16200000" scaled="0"/>
        </a:gradFill>
      </p:bgPr>
    </p:bg>
    <p:spTree>
      <p:nvGrpSpPr>
        <p:cNvPr id="203" name="Shape 203"/>
        <p:cNvGrpSpPr/>
        <p:nvPr/>
      </p:nvGrpSpPr>
      <p:grpSpPr>
        <a:xfrm>
          <a:off x="0" y="0"/>
          <a:ext cx="0" cy="0"/>
          <a:chOff x="0" y="0"/>
          <a:chExt cx="0" cy="0"/>
        </a:xfrm>
      </p:grpSpPr>
      <p:sp>
        <p:nvSpPr>
          <p:cNvPr id="204" name="Google Shape;204;p31"/>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05" name="Google Shape;205;p31"/>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2.png" id="206" name="Google Shape;206;p31"/>
          <p:cNvPicPr preferRelativeResize="0"/>
          <p:nvPr/>
        </p:nvPicPr>
        <p:blipFill rotWithShape="1">
          <a:blip r:embed="rId3">
            <a:alphaModFix/>
          </a:blip>
          <a:srcRect b="0" l="0" r="0" t="0"/>
          <a:stretch/>
        </p:blipFill>
        <p:spPr>
          <a:xfrm>
            <a:off x="1442325" y="663700"/>
            <a:ext cx="5944775" cy="43124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210" name="Shape 210"/>
        <p:cNvGrpSpPr/>
        <p:nvPr/>
      </p:nvGrpSpPr>
      <p:grpSpPr>
        <a:xfrm>
          <a:off x="0" y="0"/>
          <a:ext cx="0" cy="0"/>
          <a:chOff x="0" y="0"/>
          <a:chExt cx="0" cy="0"/>
        </a:xfrm>
      </p:grpSpPr>
      <p:sp>
        <p:nvSpPr>
          <p:cNvPr id="211" name="Google Shape;211;p3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12" name="Google Shape;212;p32"/>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3.png" id="213" name="Google Shape;213;p32"/>
          <p:cNvPicPr preferRelativeResize="0"/>
          <p:nvPr/>
        </p:nvPicPr>
        <p:blipFill rotWithShape="1">
          <a:blip r:embed="rId3">
            <a:alphaModFix/>
          </a:blip>
          <a:srcRect b="0" l="0" r="0" t="0"/>
          <a:stretch/>
        </p:blipFill>
        <p:spPr>
          <a:xfrm>
            <a:off x="1592550" y="602372"/>
            <a:ext cx="5878500" cy="440162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217" name="Shape 217"/>
        <p:cNvGrpSpPr/>
        <p:nvPr/>
      </p:nvGrpSpPr>
      <p:grpSpPr>
        <a:xfrm>
          <a:off x="0" y="0"/>
          <a:ext cx="0" cy="0"/>
          <a:chOff x="0" y="0"/>
          <a:chExt cx="0" cy="0"/>
        </a:xfrm>
      </p:grpSpPr>
      <p:sp>
        <p:nvSpPr>
          <p:cNvPr id="218" name="Google Shape;218;p33"/>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19" name="Google Shape;219;p33"/>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4.png" id="220" name="Google Shape;220;p33"/>
          <p:cNvPicPr preferRelativeResize="0"/>
          <p:nvPr/>
        </p:nvPicPr>
        <p:blipFill rotWithShape="1">
          <a:blip r:embed="rId3">
            <a:alphaModFix/>
          </a:blip>
          <a:srcRect b="0" l="0" r="0" t="0"/>
          <a:stretch/>
        </p:blipFill>
        <p:spPr>
          <a:xfrm>
            <a:off x="1705525" y="1070849"/>
            <a:ext cx="5315276" cy="3986475"/>
          </a:xfrm>
          <a:prstGeom prst="rect">
            <a:avLst/>
          </a:prstGeom>
          <a:noFill/>
          <a:ln>
            <a:noFill/>
          </a:ln>
        </p:spPr>
      </p:pic>
      <p:sp>
        <p:nvSpPr>
          <p:cNvPr id="221" name="Google Shape;221;p33"/>
          <p:cNvSpPr txBox="1"/>
          <p:nvPr/>
        </p:nvSpPr>
        <p:spPr>
          <a:xfrm>
            <a:off x="2075600" y="313000"/>
            <a:ext cx="5315400" cy="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Limiting Level 1 Listening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225" name="Shape 225"/>
        <p:cNvGrpSpPr/>
        <p:nvPr/>
      </p:nvGrpSpPr>
      <p:grpSpPr>
        <a:xfrm>
          <a:off x="0" y="0"/>
          <a:ext cx="0" cy="0"/>
          <a:chOff x="0" y="0"/>
          <a:chExt cx="0" cy="0"/>
        </a:xfrm>
      </p:grpSpPr>
      <p:sp>
        <p:nvSpPr>
          <p:cNvPr id="226" name="Google Shape;226;p34"/>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27" name="Google Shape;227;p34"/>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6.png" id="228" name="Google Shape;228;p34"/>
          <p:cNvPicPr preferRelativeResize="0"/>
          <p:nvPr/>
        </p:nvPicPr>
        <p:blipFill rotWithShape="1">
          <a:blip r:embed="rId3">
            <a:alphaModFix/>
          </a:blip>
          <a:srcRect b="0" l="0" r="0" t="0"/>
          <a:stretch/>
        </p:blipFill>
        <p:spPr>
          <a:xfrm>
            <a:off x="1441450" y="576050"/>
            <a:ext cx="5731974" cy="42623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3A893"/>
            </a:gs>
            <a:gs pos="23000">
              <a:srgbClr val="43A893"/>
            </a:gs>
            <a:gs pos="69000">
              <a:srgbClr val="398E7C"/>
            </a:gs>
            <a:gs pos="97000">
              <a:srgbClr val="358473"/>
            </a:gs>
            <a:gs pos="100000">
              <a:srgbClr val="358473"/>
            </a:gs>
          </a:gsLst>
          <a:path path="circle">
            <a:fillToRect b="50%" l="50%" r="50%" t="50%"/>
          </a:path>
          <a:tileRect/>
        </a:gradFill>
      </p:bgPr>
    </p:bg>
    <p:spTree>
      <p:nvGrpSpPr>
        <p:cNvPr id="232" name="Shape 232"/>
        <p:cNvGrpSpPr/>
        <p:nvPr/>
      </p:nvGrpSpPr>
      <p:grpSpPr>
        <a:xfrm>
          <a:off x="0" y="0"/>
          <a:ext cx="0" cy="0"/>
          <a:chOff x="0" y="0"/>
          <a:chExt cx="0" cy="0"/>
        </a:xfrm>
      </p:grpSpPr>
      <p:sp>
        <p:nvSpPr>
          <p:cNvPr id="233" name="Google Shape;233;p35"/>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34" name="Google Shape;234;p35"/>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7.png" id="235" name="Google Shape;235;p35"/>
          <p:cNvPicPr preferRelativeResize="0"/>
          <p:nvPr/>
        </p:nvPicPr>
        <p:blipFill rotWithShape="1">
          <a:blip r:embed="rId3">
            <a:alphaModFix/>
          </a:blip>
          <a:srcRect b="0" l="0" r="0" t="0"/>
          <a:stretch/>
        </p:blipFill>
        <p:spPr>
          <a:xfrm>
            <a:off x="1349229" y="391350"/>
            <a:ext cx="5822374" cy="4360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239" name="Shape 239"/>
        <p:cNvGrpSpPr/>
        <p:nvPr/>
      </p:nvGrpSpPr>
      <p:grpSpPr>
        <a:xfrm>
          <a:off x="0" y="0"/>
          <a:ext cx="0" cy="0"/>
          <a:chOff x="0" y="0"/>
          <a:chExt cx="0" cy="0"/>
        </a:xfrm>
      </p:grpSpPr>
      <p:sp>
        <p:nvSpPr>
          <p:cNvPr id="240" name="Google Shape;240;p36"/>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41" name="Google Shape;241;p36"/>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8.png" id="242" name="Google Shape;242;p36"/>
          <p:cNvPicPr preferRelativeResize="0"/>
          <p:nvPr/>
        </p:nvPicPr>
        <p:blipFill rotWithShape="1">
          <a:blip r:embed="rId3">
            <a:alphaModFix/>
          </a:blip>
          <a:srcRect b="0" l="0" r="0" t="0"/>
          <a:stretch/>
        </p:blipFill>
        <p:spPr>
          <a:xfrm>
            <a:off x="1463476" y="419500"/>
            <a:ext cx="5971349" cy="443402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lin ang="16200000" scaled="0"/>
        </a:gradFill>
      </p:bgPr>
    </p:bg>
    <p:spTree>
      <p:nvGrpSpPr>
        <p:cNvPr id="246" name="Shape 246"/>
        <p:cNvGrpSpPr/>
        <p:nvPr/>
      </p:nvGrpSpPr>
      <p:grpSpPr>
        <a:xfrm>
          <a:off x="0" y="0"/>
          <a:ext cx="0" cy="0"/>
          <a:chOff x="0" y="0"/>
          <a:chExt cx="0" cy="0"/>
        </a:xfrm>
      </p:grpSpPr>
      <p:sp>
        <p:nvSpPr>
          <p:cNvPr id="247" name="Google Shape;247;p37"/>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48" name="Google Shape;248;p37"/>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10.png" id="249" name="Google Shape;249;p37"/>
          <p:cNvPicPr preferRelativeResize="0"/>
          <p:nvPr/>
        </p:nvPicPr>
        <p:blipFill rotWithShape="1">
          <a:blip r:embed="rId3">
            <a:alphaModFix/>
          </a:blip>
          <a:srcRect b="0" l="0" r="0" t="0"/>
          <a:stretch/>
        </p:blipFill>
        <p:spPr>
          <a:xfrm>
            <a:off x="1280975" y="510675"/>
            <a:ext cx="6083575" cy="4518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53" name="Shape 253"/>
        <p:cNvGrpSpPr/>
        <p:nvPr/>
      </p:nvGrpSpPr>
      <p:grpSpPr>
        <a:xfrm>
          <a:off x="0" y="0"/>
          <a:ext cx="0" cy="0"/>
          <a:chOff x="0" y="0"/>
          <a:chExt cx="0" cy="0"/>
        </a:xfrm>
      </p:grpSpPr>
      <p:sp>
        <p:nvSpPr>
          <p:cNvPr id="254" name="Google Shape;254;p38"/>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pic>
        <p:nvPicPr>
          <p:cNvPr id="255" name="Google Shape;255;p38" title="Example of Active Listening">
            <a:hlinkClick r:id="rId3"/>
          </p:cNvPr>
          <p:cNvPicPr preferRelativeResize="0"/>
          <p:nvPr/>
        </p:nvPicPr>
        <p:blipFill>
          <a:blip r:embed="rId4">
            <a:alphaModFix/>
          </a:blip>
          <a:stretch>
            <a:fillRect/>
          </a:stretch>
        </p:blipFill>
        <p:spPr>
          <a:xfrm>
            <a:off x="2332963" y="1238525"/>
            <a:ext cx="4478066" cy="3358550"/>
          </a:xfrm>
          <a:prstGeom prst="rect">
            <a:avLst/>
          </a:prstGeom>
          <a:noFill/>
          <a:ln>
            <a:noFill/>
          </a:ln>
        </p:spPr>
      </p:pic>
      <p:sp>
        <p:nvSpPr>
          <p:cNvPr id="256" name="Google Shape;256;p38"/>
          <p:cNvSpPr txBox="1"/>
          <p:nvPr/>
        </p:nvSpPr>
        <p:spPr>
          <a:xfrm>
            <a:off x="3899125" y="394050"/>
            <a:ext cx="35466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chemeClr val="lt1"/>
                </a:solidFill>
                <a:latin typeface="Lato"/>
                <a:ea typeface="Lato"/>
                <a:cs typeface="Lato"/>
                <a:sym typeface="Lato"/>
              </a:rPr>
              <a:t>DEMO</a:t>
            </a:r>
            <a:endParaRPr sz="2900">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rgbClr val="00579B"/>
            </a:gs>
          </a:gsLst>
          <a:path path="circle">
            <a:fillToRect b="50%" l="50%" r="50%" t="50%"/>
          </a:path>
          <a:tileRect/>
        </a:gradFill>
      </p:bgPr>
    </p:bg>
    <p:spTree>
      <p:nvGrpSpPr>
        <p:cNvPr id="260" name="Shape 260"/>
        <p:cNvGrpSpPr/>
        <p:nvPr/>
      </p:nvGrpSpPr>
      <p:grpSpPr>
        <a:xfrm>
          <a:off x="0" y="0"/>
          <a:ext cx="0" cy="0"/>
          <a:chOff x="0" y="0"/>
          <a:chExt cx="0" cy="0"/>
        </a:xfrm>
      </p:grpSpPr>
      <p:sp>
        <p:nvSpPr>
          <p:cNvPr id="261" name="Google Shape;261;p39"/>
          <p:cNvSpPr txBox="1"/>
          <p:nvPr/>
        </p:nvSpPr>
        <p:spPr>
          <a:xfrm>
            <a:off x="1266800" y="709700"/>
            <a:ext cx="68988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b="0" i="0" lang="en" sz="3000" u="sng" cap="none" strike="noStrike">
                <a:solidFill>
                  <a:srgbClr val="000000"/>
                </a:solidFill>
                <a:latin typeface="Arial"/>
                <a:ea typeface="Arial"/>
                <a:cs typeface="Arial"/>
                <a:sym typeface="Arial"/>
              </a:rPr>
              <a:t>Your Turn to Practice Active Listening</a:t>
            </a:r>
            <a:endParaRPr/>
          </a:p>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-Spend 20 minutes with partner</a:t>
            </a:r>
            <a:endParaRPr/>
          </a:p>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-Roleplay, take turns listening</a:t>
            </a:r>
            <a:endParaRPr/>
          </a:p>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-See sheets for guidance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65" name="Shape 265"/>
        <p:cNvGrpSpPr/>
        <p:nvPr/>
      </p:nvGrpSpPr>
      <p:grpSpPr>
        <a:xfrm>
          <a:off x="0" y="0"/>
          <a:ext cx="0" cy="0"/>
          <a:chOff x="0" y="0"/>
          <a:chExt cx="0" cy="0"/>
        </a:xfrm>
      </p:grpSpPr>
      <p:pic>
        <p:nvPicPr>
          <p:cNvPr id="266" name="Google Shape;266;p40"/>
          <p:cNvPicPr preferRelativeResize="0"/>
          <p:nvPr/>
        </p:nvPicPr>
        <p:blipFill rotWithShape="1">
          <a:blip r:embed="rId3">
            <a:alphaModFix/>
          </a:blip>
          <a:srcRect b="0" l="0" r="0" t="0"/>
          <a:stretch/>
        </p:blipFill>
        <p:spPr>
          <a:xfrm>
            <a:off x="2649137" y="1198275"/>
            <a:ext cx="3845725" cy="2746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1"/>
          <p:cNvSpPr txBox="1"/>
          <p:nvPr>
            <p:ph type="ctrTitle"/>
          </p:nvPr>
        </p:nvSpPr>
        <p:spPr>
          <a:xfrm>
            <a:off x="335250" y="253444"/>
            <a:ext cx="5508300" cy="1655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Meaningful Moments</a:t>
            </a:r>
            <a:endParaRPr sz="3600"/>
          </a:p>
        </p:txBody>
      </p:sp>
      <p:sp>
        <p:nvSpPr>
          <p:cNvPr id="272" name="Google Shape;272;p41"/>
          <p:cNvSpPr txBox="1"/>
          <p:nvPr>
            <p:ph idx="1" type="subTitle"/>
          </p:nvPr>
        </p:nvSpPr>
        <p:spPr>
          <a:xfrm>
            <a:off x="392400" y="2034906"/>
            <a:ext cx="3914700" cy="1612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
              <a:t>With Viktor Frankl</a:t>
            </a:r>
            <a:endParaRPr/>
          </a:p>
        </p:txBody>
      </p:sp>
      <p:pic>
        <p:nvPicPr>
          <p:cNvPr id="273" name="Google Shape;273;p41"/>
          <p:cNvPicPr preferRelativeResize="0"/>
          <p:nvPr/>
        </p:nvPicPr>
        <p:blipFill rotWithShape="1">
          <a:blip r:embed="rId3">
            <a:alphaModFix/>
          </a:blip>
          <a:srcRect b="0" l="0" r="0" t="0"/>
          <a:stretch/>
        </p:blipFill>
        <p:spPr>
          <a:xfrm>
            <a:off x="6296625" y="1636575"/>
            <a:ext cx="2058125" cy="22651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37F6F"/>
            </a:gs>
            <a:gs pos="48000">
              <a:srgbClr val="55BAA4"/>
            </a:gs>
            <a:gs pos="100000">
              <a:srgbClr val="95D4C7"/>
            </a:gs>
          </a:gsLst>
          <a:lin ang="16200000" scaled="0"/>
        </a:gradFill>
      </p:bgPr>
    </p:bg>
    <p:spTree>
      <p:nvGrpSpPr>
        <p:cNvPr id="277" name="Shape 277"/>
        <p:cNvGrpSpPr/>
        <p:nvPr/>
      </p:nvGrpSpPr>
      <p:grpSpPr>
        <a:xfrm>
          <a:off x="0" y="0"/>
          <a:ext cx="0" cy="0"/>
          <a:chOff x="0" y="0"/>
          <a:chExt cx="0" cy="0"/>
        </a:xfrm>
      </p:grpSpPr>
      <p:sp>
        <p:nvSpPr>
          <p:cNvPr id="278" name="Google Shape;278;p42"/>
          <p:cNvSpPr txBox="1"/>
          <p:nvPr/>
        </p:nvSpPr>
        <p:spPr>
          <a:xfrm>
            <a:off x="1266800" y="709700"/>
            <a:ext cx="68988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279" name="Google Shape;279;p42" title="Viktor Frankl Interview - 1979"/>
          <p:cNvPicPr preferRelativeResize="0"/>
          <p:nvPr/>
        </p:nvPicPr>
        <p:blipFill rotWithShape="1">
          <a:blip r:embed="rId3">
            <a:alphaModFix/>
          </a:blip>
          <a:srcRect b="0" l="0" r="0" t="0"/>
          <a:stretch/>
        </p:blipFill>
        <p:spPr>
          <a:xfrm>
            <a:off x="1524000" y="857250"/>
            <a:ext cx="6096000" cy="3429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