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DM Sans" pitchFamily="2" charset="0"/>
      <p:regular r:id="rId29"/>
      <p:bold r:id="rId30"/>
      <p:italic r:id="rId31"/>
      <p:boldItalic r:id="rId32"/>
    </p:embeddedFont>
    <p:embeddedFont>
      <p:font typeface="Georgia" panose="02040502050405020303" pitchFamily="18" charset="0"/>
      <p:regular r:id="rId33"/>
      <p:bold r:id="rId34"/>
      <p:italic r:id="rId35"/>
      <p:boldItalic r:id="rId36"/>
    </p:embeddedFont>
    <p:embeddedFont>
      <p:font typeface="Lato" panose="020F0502020204030203" pitchFamily="34" charset="0"/>
      <p:regular r:id="rId37"/>
      <p:bold r:id="rId38"/>
      <p:italic r:id="rId39"/>
      <p:boldItalic r:id="rId40"/>
    </p:embeddedFont>
    <p:embeddedFont>
      <p:font typeface="Raleway" pitchFamily="2"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xXBWZwh3NO934x13SsA6AG+tC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B2C0F13-088C-4B69-B69A-A7BD900F240D}">
  <a:tblStyle styleId="{BB2C0F13-088C-4B69-B69A-A7BD900F240D}"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4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WxC1HOxT2S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b236a541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1b236a541d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b82041582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g1b82041582c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abce5293f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g2abce5293f4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u="sng">
                <a:solidFill>
                  <a:schemeClr val="hlink"/>
                </a:solidFill>
                <a:hlinkClick r:id="rId3"/>
              </a:rPr>
              <a:t>https://www.youtube.com/watch?v=WxC1HOxT2SU</a:t>
            </a:r>
            <a:endParaRPr/>
          </a:p>
          <a:p>
            <a:pPr marL="0" lvl="0" indent="0" algn="l" rtl="0">
              <a:lnSpc>
                <a:spcPct val="100000"/>
              </a:lnSpc>
              <a:spcBef>
                <a:spcPts val="0"/>
              </a:spcBef>
              <a:spcAft>
                <a:spcPts val="0"/>
              </a:spcAft>
              <a:buClr>
                <a:schemeClr val="dk2"/>
              </a:buClr>
              <a:buSzPts val="1100"/>
              <a:buFont typeface="Arial"/>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abce5293f4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g2abce5293f4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ea098a5e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g2ea098a5ed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a:t>The focus of coaching is the coaching client relationship.</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marL="0" lvl="0" indent="0" algn="l" rtl="0">
              <a:lnSpc>
                <a:spcPct val="100000"/>
              </a:lnSpc>
              <a:spcBef>
                <a:spcPts val="0"/>
              </a:spcBef>
              <a:spcAft>
                <a:spcPts val="0"/>
              </a:spcAft>
              <a:buClr>
                <a:schemeClr val="dk2"/>
              </a:buClr>
              <a:buSzPts val="11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4f7f4cc2d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g24f7f4cc2d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b82041582c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g1b82041582c_1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AUTOLAYOUT">
    <p:spTree>
      <p:nvGrpSpPr>
        <p:cNvPr id="1" name="Shape 9"/>
        <p:cNvGrpSpPr/>
        <p:nvPr/>
      </p:nvGrpSpPr>
      <p:grpSpPr>
        <a:xfrm>
          <a:off x="0" y="0"/>
          <a:ext cx="0" cy="0"/>
          <a:chOff x="0" y="0"/>
          <a:chExt cx="0" cy="0"/>
        </a:xfrm>
      </p:grpSpPr>
      <p:sp>
        <p:nvSpPr>
          <p:cNvPr id="10" name="Google Shape;10;p25"/>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5"/>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5"/>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25"/>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25"/>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15" name="Google Shape;15;p25"/>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16" name="Google Shape;1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27"/>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1" name="Google Shape;21;p27"/>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2" name="Google Shape;22;p2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3" name="Google Shape;23;p27"/>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4" name="Google Shape;24;p27"/>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5" name="Google Shape;25;p2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
        <p:cNvGrpSpPr/>
        <p:nvPr/>
      </p:nvGrpSpPr>
      <p:grpSpPr>
        <a:xfrm>
          <a:off x="0" y="0"/>
          <a:ext cx="0" cy="0"/>
          <a:chOff x="0" y="0"/>
          <a:chExt cx="0" cy="0"/>
        </a:xfrm>
      </p:grpSpPr>
      <p:cxnSp>
        <p:nvCxnSpPr>
          <p:cNvPr id="27" name="Google Shape;27;p2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28" name="Google Shape;28;p28"/>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9" name="Google Shape;29;p2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
        <p:cNvGrpSpPr/>
        <p:nvPr/>
      </p:nvGrpSpPr>
      <p:grpSpPr>
        <a:xfrm>
          <a:off x="0" y="0"/>
          <a:ext cx="0" cy="0"/>
          <a:chOff x="0" y="0"/>
          <a:chExt cx="0" cy="0"/>
        </a:xfrm>
      </p:grpSpPr>
      <p:cxnSp>
        <p:nvCxnSpPr>
          <p:cNvPr id="31" name="Google Shape;31;p29"/>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32" name="Google Shape;32;p29"/>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33" name="Google Shape;33;p2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4" name="Google Shape;34;p29"/>
          <p:cNvSpPr txBox="1">
            <a:spLocks noGrp="1"/>
          </p:cNvSpPr>
          <p:nvPr>
            <p:ph type="ctrTitle"/>
          </p:nvPr>
        </p:nvSpPr>
        <p:spPr>
          <a:xfrm>
            <a:off x="2371725" y="630225"/>
            <a:ext cx="6331500" cy="1542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5" name="Google Shape;35;p29"/>
          <p:cNvSpPr txBox="1">
            <a:spLocks noGrp="1"/>
          </p:cNvSpPr>
          <p:nvPr>
            <p:ph type="subTitle" idx="1"/>
          </p:nvPr>
        </p:nvSpPr>
        <p:spPr>
          <a:xfrm>
            <a:off x="2390267" y="3238450"/>
            <a:ext cx="6331500" cy="1241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36" name="Google Shape;36;p2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cxnSp>
        <p:nvCxnSpPr>
          <p:cNvPr id="38" name="Google Shape;38;p30"/>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39" name="Google Shape;39;p30"/>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30"/>
          <p:cNvSpPr txBox="1">
            <a:spLocks noGrp="1"/>
          </p:cNvSpPr>
          <p:nvPr>
            <p:ph type="title"/>
          </p:nvPr>
        </p:nvSpPr>
        <p:spPr>
          <a:xfrm>
            <a:off x="406425" y="1806825"/>
            <a:ext cx="8296800" cy="1542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1" name="Google Shape;41;p3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2"/>
        <p:cNvGrpSpPr/>
        <p:nvPr/>
      </p:nvGrpSpPr>
      <p:grpSpPr>
        <a:xfrm>
          <a:off x="0" y="0"/>
          <a:ext cx="0" cy="0"/>
          <a:chOff x="0" y="0"/>
          <a:chExt cx="0" cy="0"/>
        </a:xfrm>
      </p:grpSpPr>
      <p:cxnSp>
        <p:nvCxnSpPr>
          <p:cNvPr id="43" name="Google Shape;43;p31"/>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44" name="Google Shape;44;p31"/>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45" name="Google Shape;45;p31"/>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6" name="Google Shape;46;p3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7" name="Google Shape;47;p31"/>
          <p:cNvSpPr txBox="1">
            <a:spLocks noGrp="1"/>
          </p:cNvSpPr>
          <p:nvPr>
            <p:ph type="body" idx="1"/>
          </p:nvPr>
        </p:nvSpPr>
        <p:spPr>
          <a:xfrm>
            <a:off x="2400303"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8" name="Google Shape;48;p31"/>
          <p:cNvSpPr txBox="1">
            <a:spLocks noGrp="1"/>
          </p:cNvSpPr>
          <p:nvPr>
            <p:ph type="body" idx="2"/>
          </p:nvPr>
        </p:nvSpPr>
        <p:spPr>
          <a:xfrm>
            <a:off x="5650572"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9" name="Google Shape;49;p3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32"/>
          <p:cNvSpPr txBox="1">
            <a:spLocks noGrp="1"/>
          </p:cNvSpPr>
          <p:nvPr>
            <p:ph type="title"/>
          </p:nvPr>
        </p:nvSpPr>
        <p:spPr>
          <a:xfrm>
            <a:off x="303300" y="411575"/>
            <a:ext cx="8520600" cy="639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2" name="Google Shape;52;p3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3"/>
        <p:cNvGrpSpPr/>
        <p:nvPr/>
      </p:nvGrpSpPr>
      <p:grpSpPr>
        <a:xfrm>
          <a:off x="0" y="0"/>
          <a:ext cx="0" cy="0"/>
          <a:chOff x="0" y="0"/>
          <a:chExt cx="0" cy="0"/>
        </a:xfrm>
      </p:grpSpPr>
      <p:sp>
        <p:nvSpPr>
          <p:cNvPr id="54" name="Google Shape;54;p33"/>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5" name="Google Shape;55;p3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6" name="Google Shape;56;p33"/>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a:endParaRPr/>
          </a:p>
        </p:txBody>
      </p:sp>
      <p:sp>
        <p:nvSpPr>
          <p:cNvPr id="57" name="Google Shape;57;p33"/>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8" name="Google Shape;58;p3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59" name="Google Shape;59;p3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0"/>
        <p:cNvGrpSpPr/>
        <p:nvPr/>
      </p:nvGrpSpPr>
      <p:grpSpPr>
        <a:xfrm>
          <a:off x="0" y="0"/>
          <a:ext cx="0" cy="0"/>
          <a:chOff x="0" y="0"/>
          <a:chExt cx="0" cy="0"/>
        </a:xfrm>
      </p:grpSpPr>
      <p:cxnSp>
        <p:nvCxnSpPr>
          <p:cNvPr id="61" name="Google Shape;61;p34"/>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3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63" name="Google Shape;63;p34"/>
          <p:cNvSpPr txBox="1">
            <a:spLocks noGrp="1"/>
          </p:cNvSpPr>
          <p:nvPr>
            <p:ph type="body" idx="1"/>
          </p:nvPr>
        </p:nvSpPr>
        <p:spPr>
          <a:xfrm>
            <a:off x="328017" y="4226025"/>
            <a:ext cx="8388600" cy="3936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64" name="Google Shape;64;p3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cxnSp>
        <p:nvCxnSpPr>
          <p:cNvPr id="66" name="Google Shape;66;p35"/>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7" name="Google Shape;67;p35"/>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8" name="Google Shape;68;p35"/>
          <p:cNvSpPr txBox="1">
            <a:spLocks noGrp="1"/>
          </p:cNvSpPr>
          <p:nvPr>
            <p:ph type="title" hasCustomPrompt="1"/>
          </p:nvPr>
        </p:nvSpPr>
        <p:spPr>
          <a:xfrm>
            <a:off x="853950" y="1304850"/>
            <a:ext cx="7436100" cy="153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9" name="Google Shape;69;p35"/>
          <p:cNvSpPr txBox="1">
            <a:spLocks noGrp="1"/>
          </p:cNvSpPr>
          <p:nvPr>
            <p:ph type="body" idx="1"/>
          </p:nvPr>
        </p:nvSpPr>
        <p:spPr>
          <a:xfrm>
            <a:off x="853950" y="2919450"/>
            <a:ext cx="7436100" cy="1071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70" name="Google Shape;70;p3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71"/>
        <p:cNvGrpSpPr/>
        <p:nvPr/>
      </p:nvGrpSpPr>
      <p:grpSpPr>
        <a:xfrm>
          <a:off x="0" y="0"/>
          <a:ext cx="0" cy="0"/>
          <a:chOff x="0" y="0"/>
          <a:chExt cx="0" cy="0"/>
        </a:xfrm>
      </p:grpSpPr>
      <p:sp>
        <p:nvSpPr>
          <p:cNvPr id="72" name="Google Shape;72;g1b236a541da_0_81"/>
          <p:cNvSpPr/>
          <p:nvPr/>
        </p:nvSpPr>
        <p:spPr>
          <a:xfrm>
            <a:off x="0" y="1583350"/>
            <a:ext cx="7404300" cy="1739700"/>
          </a:xfrm>
          <a:prstGeom prst="rect">
            <a:avLst/>
          </a:prstGeom>
          <a:solidFill>
            <a:schemeClr val="lt1"/>
          </a:solidFill>
          <a:ln>
            <a:noFill/>
          </a:ln>
          <a:effectLst>
            <a:outerShdw blurRad="271463" dist="66675"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g1b236a541da_0_81"/>
          <p:cNvSpPr txBox="1">
            <a:spLocks noGrp="1"/>
          </p:cNvSpPr>
          <p:nvPr>
            <p:ph type="ctrTitle"/>
          </p:nvPr>
        </p:nvSpPr>
        <p:spPr>
          <a:xfrm>
            <a:off x="2012775" y="2049850"/>
            <a:ext cx="5109300" cy="4830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3600"/>
              <a:buNone/>
              <a:defRPr sz="3600"/>
            </a:lvl1pPr>
            <a:lvl2pPr lvl="1" rtl="0">
              <a:lnSpc>
                <a:spcPct val="80000"/>
              </a:lnSpc>
              <a:spcBef>
                <a:spcPts val="0"/>
              </a:spcBef>
              <a:spcAft>
                <a:spcPts val="0"/>
              </a:spcAft>
              <a:buSzPts val="3600"/>
              <a:buNone/>
              <a:defRPr sz="3600"/>
            </a:lvl2pPr>
            <a:lvl3pPr lvl="2" rtl="0">
              <a:lnSpc>
                <a:spcPct val="80000"/>
              </a:lnSpc>
              <a:spcBef>
                <a:spcPts val="0"/>
              </a:spcBef>
              <a:spcAft>
                <a:spcPts val="0"/>
              </a:spcAft>
              <a:buSzPts val="3600"/>
              <a:buNone/>
              <a:defRPr sz="3600"/>
            </a:lvl3pPr>
            <a:lvl4pPr lvl="3" rtl="0">
              <a:lnSpc>
                <a:spcPct val="80000"/>
              </a:lnSpc>
              <a:spcBef>
                <a:spcPts val="0"/>
              </a:spcBef>
              <a:spcAft>
                <a:spcPts val="0"/>
              </a:spcAft>
              <a:buSzPts val="3600"/>
              <a:buNone/>
              <a:defRPr sz="3600"/>
            </a:lvl4pPr>
            <a:lvl5pPr lvl="4" rtl="0">
              <a:lnSpc>
                <a:spcPct val="80000"/>
              </a:lnSpc>
              <a:spcBef>
                <a:spcPts val="0"/>
              </a:spcBef>
              <a:spcAft>
                <a:spcPts val="0"/>
              </a:spcAft>
              <a:buSzPts val="3600"/>
              <a:buNone/>
              <a:defRPr sz="3600"/>
            </a:lvl5pPr>
            <a:lvl6pPr lvl="5" rtl="0">
              <a:lnSpc>
                <a:spcPct val="80000"/>
              </a:lnSpc>
              <a:spcBef>
                <a:spcPts val="0"/>
              </a:spcBef>
              <a:spcAft>
                <a:spcPts val="0"/>
              </a:spcAft>
              <a:buSzPts val="3600"/>
              <a:buNone/>
              <a:defRPr sz="3600"/>
            </a:lvl6pPr>
            <a:lvl7pPr lvl="6" rtl="0">
              <a:lnSpc>
                <a:spcPct val="80000"/>
              </a:lnSpc>
              <a:spcBef>
                <a:spcPts val="0"/>
              </a:spcBef>
              <a:spcAft>
                <a:spcPts val="0"/>
              </a:spcAft>
              <a:buSzPts val="3600"/>
              <a:buNone/>
              <a:defRPr sz="3600"/>
            </a:lvl7pPr>
            <a:lvl8pPr lvl="7" rtl="0">
              <a:lnSpc>
                <a:spcPct val="80000"/>
              </a:lnSpc>
              <a:spcBef>
                <a:spcPts val="0"/>
              </a:spcBef>
              <a:spcAft>
                <a:spcPts val="0"/>
              </a:spcAft>
              <a:buSzPts val="3600"/>
              <a:buNone/>
              <a:defRPr sz="3600"/>
            </a:lvl8pPr>
            <a:lvl9pPr lvl="8" rtl="0">
              <a:lnSpc>
                <a:spcPct val="80000"/>
              </a:lnSpc>
              <a:spcBef>
                <a:spcPts val="0"/>
              </a:spcBef>
              <a:spcAft>
                <a:spcPts val="0"/>
              </a:spcAft>
              <a:buSzPts val="3600"/>
              <a:buNone/>
              <a:defRPr sz="3600"/>
            </a:lvl9pPr>
          </a:lstStyle>
          <a:p>
            <a:endParaRPr/>
          </a:p>
        </p:txBody>
      </p:sp>
      <p:sp>
        <p:nvSpPr>
          <p:cNvPr id="74" name="Google Shape;74;g1b236a541da_0_81"/>
          <p:cNvSpPr txBox="1">
            <a:spLocks noGrp="1"/>
          </p:cNvSpPr>
          <p:nvPr>
            <p:ph type="subTitle" idx="1"/>
          </p:nvPr>
        </p:nvSpPr>
        <p:spPr>
          <a:xfrm>
            <a:off x="2012775" y="2553550"/>
            <a:ext cx="5109300" cy="303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Clr>
                <a:schemeClr val="dk1"/>
              </a:buClr>
              <a:buSzPts val="1800"/>
              <a:buNone/>
              <a:defRPr sz="1800"/>
            </a:lvl4pPr>
            <a:lvl5pPr lvl="4" rtl="0">
              <a:spcBef>
                <a:spcPts val="0"/>
              </a:spcBef>
              <a:spcAft>
                <a:spcPts val="0"/>
              </a:spcAft>
              <a:buClr>
                <a:schemeClr val="dk1"/>
              </a:buClr>
              <a:buSzPts val="1800"/>
              <a:buNone/>
              <a:defRPr sz="1800"/>
            </a:lvl5pPr>
            <a:lvl6pPr lvl="5" rtl="0">
              <a:spcBef>
                <a:spcPts val="0"/>
              </a:spcBef>
              <a:spcAft>
                <a:spcPts val="0"/>
              </a:spcAft>
              <a:buClr>
                <a:schemeClr val="dk1"/>
              </a:buClr>
              <a:buSzPts val="1800"/>
              <a:buNone/>
              <a:defRPr sz="1800"/>
            </a:lvl6pPr>
            <a:lvl7pPr lvl="6" rtl="0">
              <a:spcBef>
                <a:spcPts val="0"/>
              </a:spcBef>
              <a:spcAft>
                <a:spcPts val="0"/>
              </a:spcAft>
              <a:buClr>
                <a:schemeClr val="dk1"/>
              </a:buClr>
              <a:buSzPts val="1800"/>
              <a:buNone/>
              <a:defRPr sz="1800"/>
            </a:lvl7pPr>
            <a:lvl8pPr lvl="7" rtl="0">
              <a:spcBef>
                <a:spcPts val="0"/>
              </a:spcBef>
              <a:spcAft>
                <a:spcPts val="0"/>
              </a:spcAft>
              <a:buClr>
                <a:schemeClr val="dk1"/>
              </a:buClr>
              <a:buSzPts val="1800"/>
              <a:buNone/>
              <a:defRPr sz="1800"/>
            </a:lvl8pPr>
            <a:lvl9pPr lvl="8" rtl="0">
              <a:spcBef>
                <a:spcPts val="0"/>
              </a:spcBef>
              <a:spcAft>
                <a:spcPts val="1600"/>
              </a:spcAft>
              <a:buClr>
                <a:schemeClr val="dk1"/>
              </a:buClr>
              <a:buSzPts val="1800"/>
              <a:buNone/>
              <a:defRPr sz="1800"/>
            </a:lvl9pPr>
          </a:lstStyle>
          <a:p>
            <a:endParaRPr/>
          </a:p>
        </p:txBody>
      </p:sp>
      <p:sp>
        <p:nvSpPr>
          <p:cNvPr id="75" name="Google Shape;75;g1b236a541da_0_81"/>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gradFill>
          <a:gsLst>
            <a:gs pos="0">
              <a:srgbClr val="ECF7FF"/>
            </a:gs>
            <a:gs pos="74000">
              <a:srgbClr val="5EB9FF"/>
            </a:gs>
            <a:gs pos="83000">
              <a:srgbClr val="5EB9FF"/>
            </a:gs>
            <a:gs pos="100000">
              <a:srgbClr val="93D0FF"/>
            </a:gs>
          </a:gsLst>
          <a:lin ang="5400000" scaled="0"/>
        </a:gra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7" name="Google Shape;7;p24"/>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endParaRPr/>
          </a:p>
        </p:txBody>
      </p:sp>
      <p:sp>
        <p:nvSpPr>
          <p:cNvPr id="8" name="Google Shape;8;p2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WxC1HOxT2S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mmgOxMsBaJI"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B0Xv6Tb2k0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1Evwgu369Jw"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r_yGBnZXFF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JX2FnFUqLMo"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aD8-gjpZhY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1b236a541da_0_0"/>
          <p:cNvSpPr txBox="1">
            <a:spLocks noGrp="1"/>
          </p:cNvSpPr>
          <p:nvPr>
            <p:ph type="ctrTitle"/>
          </p:nvPr>
        </p:nvSpPr>
        <p:spPr>
          <a:xfrm>
            <a:off x="1860000" y="2447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3400"/>
              <a:t>The Neuroscience of Trauma &amp; Movement</a:t>
            </a:r>
            <a:endParaRPr sz="3400"/>
          </a:p>
        </p:txBody>
      </p:sp>
      <p:sp>
        <p:nvSpPr>
          <p:cNvPr id="81" name="Google Shape;81;g1b236a541da_0_0"/>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accent1"/>
                </a:solidFill>
                <a:latin typeface="DM Sans"/>
                <a:ea typeface="DM Sans"/>
                <a:cs typeface="DM Sans"/>
                <a:sym typeface="DM Sans"/>
              </a:rPr>
              <a:t>2</a:t>
            </a:r>
            <a:endParaRPr sz="9600" b="1" i="0" u="none" strike="noStrike" cap="none">
              <a:solidFill>
                <a:schemeClr val="accent1"/>
              </a:solidFill>
              <a:latin typeface="DM Sans"/>
              <a:ea typeface="DM Sans"/>
              <a:cs typeface="DM Sans"/>
              <a:sym typeface="DM Sans"/>
            </a:endParaRPr>
          </a:p>
        </p:txBody>
      </p:sp>
      <p:pic>
        <p:nvPicPr>
          <p:cNvPr id="82" name="Google Shape;82;g1b236a541da_0_0"/>
          <p:cNvPicPr preferRelativeResize="0"/>
          <p:nvPr/>
        </p:nvPicPr>
        <p:blipFill rotWithShape="1">
          <a:blip r:embed="rId3">
            <a:alphaModFix/>
          </a:blip>
          <a:srcRect/>
          <a:stretch/>
        </p:blipFill>
        <p:spPr>
          <a:xfrm>
            <a:off x="0" y="-7620"/>
            <a:ext cx="9144000" cy="5151120"/>
          </a:xfrm>
          <a:prstGeom prst="rect">
            <a:avLst/>
          </a:prstGeom>
          <a:noFill/>
          <a:ln>
            <a:noFill/>
          </a:ln>
        </p:spPr>
      </p:pic>
      <p:sp>
        <p:nvSpPr>
          <p:cNvPr id="83" name="Google Shape;83;g1b236a541da_0_0"/>
          <p:cNvSpPr txBox="1"/>
          <p:nvPr/>
        </p:nvSpPr>
        <p:spPr>
          <a:xfrm>
            <a:off x="148371" y="2956483"/>
            <a:ext cx="6045300" cy="17433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Viktor Frankl</a:t>
            </a:r>
            <a:br>
              <a:rPr lang="en" sz="2700" b="1" i="0" u="none" strike="noStrike" cap="none">
                <a:solidFill>
                  <a:schemeClr val="accent1"/>
                </a:solidFill>
                <a:latin typeface="DM Sans"/>
                <a:ea typeface="DM Sans"/>
                <a:cs typeface="DM Sans"/>
                <a:sym typeface="DM Sans"/>
              </a:rPr>
            </a:br>
            <a:r>
              <a:rPr lang="en" sz="2700" b="1">
                <a:solidFill>
                  <a:schemeClr val="accent1"/>
                </a:solidFill>
                <a:latin typeface="DM Sans"/>
                <a:ea typeface="DM Sans"/>
                <a:cs typeface="DM Sans"/>
                <a:sym typeface="DM Sans"/>
              </a:rPr>
              <a:t>Transformational </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a:solidFill>
                  <a:schemeClr val="accent1"/>
                </a:solidFill>
                <a:latin typeface="DM Sans"/>
                <a:ea typeface="DM Sans"/>
                <a:cs typeface="DM Sans"/>
                <a:sym typeface="DM Sans"/>
              </a:rPr>
              <a:t>Life Coaching Program</a:t>
            </a:r>
            <a:br>
              <a:rPr lang="en" sz="2700" b="1" i="0" u="none" strike="noStrike" cap="none">
                <a:solidFill>
                  <a:schemeClr val="accent1"/>
                </a:solidFill>
                <a:latin typeface="DM Sans"/>
                <a:ea typeface="DM Sans"/>
                <a:cs typeface="DM Sans"/>
                <a:sym typeface="DM Sans"/>
              </a:rPr>
            </a:br>
            <a:r>
              <a:rPr lang="en" sz="2700" b="1" i="0" u="none" strike="noStrike" cap="none">
                <a:solidFill>
                  <a:schemeClr val="dk1"/>
                </a:solidFill>
                <a:latin typeface="DM Sans"/>
                <a:ea typeface="DM Sans"/>
                <a:cs typeface="DM Sans"/>
                <a:sym typeface="DM Sans"/>
              </a:rPr>
              <a:t>Week </a:t>
            </a:r>
            <a:r>
              <a:rPr lang="en" sz="2700" b="1">
                <a:solidFill>
                  <a:schemeClr val="dk1"/>
                </a:solidFill>
                <a:latin typeface="DM Sans"/>
                <a:ea typeface="DM Sans"/>
                <a:cs typeface="DM Sans"/>
                <a:sym typeface="DM Sans"/>
              </a:rPr>
              <a:t>4</a:t>
            </a:r>
            <a:endParaRPr sz="1400" b="0" i="0" u="none" strike="noStrike" cap="none">
              <a:solidFill>
                <a:srgbClr val="000000"/>
              </a:solidFill>
              <a:latin typeface="Arial"/>
              <a:ea typeface="Arial"/>
              <a:cs typeface="Arial"/>
              <a:sym typeface="Arial"/>
            </a:endParaRPr>
          </a:p>
        </p:txBody>
      </p:sp>
      <p:pic>
        <p:nvPicPr>
          <p:cNvPr id="84" name="Google Shape;84;g1b236a541da_0_0"/>
          <p:cNvPicPr preferRelativeResize="0"/>
          <p:nvPr/>
        </p:nvPicPr>
        <p:blipFill rotWithShape="1">
          <a:blip r:embed="rId4">
            <a:alphaModFix/>
          </a:blip>
          <a:srcRect/>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lin ang="5400012" scaled="0"/>
        </a:gradFill>
        <a:effectLst/>
      </p:bgPr>
    </p:bg>
    <p:spTree>
      <p:nvGrpSpPr>
        <p:cNvPr id="1" name="Shape 88"/>
        <p:cNvGrpSpPr/>
        <p:nvPr/>
      </p:nvGrpSpPr>
      <p:grpSpPr>
        <a:xfrm>
          <a:off x="0" y="0"/>
          <a:ext cx="0" cy="0"/>
          <a:chOff x="0" y="0"/>
          <a:chExt cx="0" cy="0"/>
        </a:xfrm>
      </p:grpSpPr>
      <p:sp>
        <p:nvSpPr>
          <p:cNvPr id="89" name="Google Shape;89;p2"/>
          <p:cNvSpPr txBox="1">
            <a:spLocks noGrp="1"/>
          </p:cNvSpPr>
          <p:nvPr>
            <p:ph type="title" idx="4294967295"/>
          </p:nvPr>
        </p:nvSpPr>
        <p:spPr>
          <a:xfrm>
            <a:off x="535775" y="712150"/>
            <a:ext cx="51972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SzPts val="3000"/>
              <a:buNone/>
            </a:pPr>
            <a:r>
              <a:rPr lang="en" sz="3600">
                <a:solidFill>
                  <a:srgbClr val="000000"/>
                </a:solidFill>
              </a:rPr>
              <a:t>Week 4 </a:t>
            </a:r>
            <a:endParaRPr sz="2400">
              <a:solidFill>
                <a:srgbClr val="000000"/>
              </a:solidFill>
            </a:endParaRPr>
          </a:p>
        </p:txBody>
      </p:sp>
      <p:pic>
        <p:nvPicPr>
          <p:cNvPr id="90" name="Google Shape;90;p2"/>
          <p:cNvPicPr preferRelativeResize="0"/>
          <p:nvPr/>
        </p:nvPicPr>
        <p:blipFill rotWithShape="1">
          <a:blip r:embed="rId3">
            <a:alphaModFix/>
          </a:blip>
          <a:srcRect/>
          <a:stretch/>
        </p:blipFill>
        <p:spPr>
          <a:xfrm>
            <a:off x="6822999" y="2525625"/>
            <a:ext cx="1379600" cy="2257793"/>
          </a:xfrm>
          <a:prstGeom prst="rect">
            <a:avLst/>
          </a:prstGeom>
          <a:noFill/>
          <a:ln>
            <a:noFill/>
          </a:ln>
        </p:spPr>
      </p:pic>
      <p:pic>
        <p:nvPicPr>
          <p:cNvPr id="91" name="Google Shape;91;p2"/>
          <p:cNvPicPr preferRelativeResize="0"/>
          <p:nvPr/>
        </p:nvPicPr>
        <p:blipFill rotWithShape="1">
          <a:blip r:embed="rId4">
            <a:alphaModFix/>
          </a:blip>
          <a:srcRect/>
          <a:stretch/>
        </p:blipFill>
        <p:spPr>
          <a:xfrm>
            <a:off x="6823000" y="212525"/>
            <a:ext cx="1379600" cy="2073175"/>
          </a:xfrm>
          <a:prstGeom prst="rect">
            <a:avLst/>
          </a:prstGeom>
          <a:noFill/>
          <a:ln>
            <a:noFill/>
          </a:ln>
        </p:spPr>
      </p:pic>
      <p:sp>
        <p:nvSpPr>
          <p:cNvPr id="92" name="Google Shape;92;p2"/>
          <p:cNvSpPr txBox="1"/>
          <p:nvPr/>
        </p:nvSpPr>
        <p:spPr>
          <a:xfrm>
            <a:off x="765110" y="1729273"/>
            <a:ext cx="5197200" cy="2531100"/>
          </a:xfrm>
          <a:prstGeom prst="rect">
            <a:avLst/>
          </a:prstGeom>
          <a:noFill/>
          <a:ln>
            <a:noFill/>
          </a:ln>
        </p:spPr>
        <p:txBody>
          <a:bodyPr spcFirstLastPara="1" wrap="square" lIns="91425" tIns="45700" rIns="91425" bIns="45700" anchor="t" anchorCtr="0">
            <a:spAutoFit/>
          </a:bodyPr>
          <a:lstStyle/>
          <a:p>
            <a:pPr marL="285750" marR="0" lvl="0" indent="-304800" algn="l" rtl="0">
              <a:lnSpc>
                <a:spcPct val="107000"/>
              </a:lnSpc>
              <a:spcBef>
                <a:spcPts val="0"/>
              </a:spcBef>
              <a:spcAft>
                <a:spcPts val="0"/>
              </a:spcAft>
              <a:buClr>
                <a:srgbClr val="000000"/>
              </a:buClr>
              <a:buSzPts val="2700"/>
              <a:buFont typeface="Arial"/>
              <a:buChar char="•"/>
            </a:pPr>
            <a:r>
              <a:rPr lang="en" sz="2700" b="0" i="0" u="none" strike="noStrike" cap="none">
                <a:solidFill>
                  <a:srgbClr val="26282A"/>
                </a:solidFill>
                <a:latin typeface="Arial"/>
                <a:ea typeface="Arial"/>
                <a:cs typeface="Arial"/>
                <a:sym typeface="Arial"/>
              </a:rPr>
              <a:t>Empathy &amp; Rogers</a:t>
            </a:r>
            <a:endParaRPr sz="1700"/>
          </a:p>
          <a:p>
            <a:pPr marL="285750" marR="0" lvl="0" indent="-304800" algn="l" rtl="0">
              <a:lnSpc>
                <a:spcPct val="107000"/>
              </a:lnSpc>
              <a:spcBef>
                <a:spcPts val="0"/>
              </a:spcBef>
              <a:spcAft>
                <a:spcPts val="0"/>
              </a:spcAft>
              <a:buClr>
                <a:srgbClr val="000000"/>
              </a:buClr>
              <a:buSzPts val="2700"/>
              <a:buFont typeface="Arial"/>
              <a:buChar char="•"/>
            </a:pPr>
            <a:r>
              <a:rPr lang="en" sz="2700" b="0" i="0" u="none" strike="noStrike" cap="none">
                <a:solidFill>
                  <a:srgbClr val="26282A"/>
                </a:solidFill>
                <a:latin typeface="Arial"/>
                <a:ea typeface="Arial"/>
                <a:cs typeface="Arial"/>
                <a:sym typeface="Arial"/>
              </a:rPr>
              <a:t>Powerful Questions</a:t>
            </a:r>
            <a:endParaRPr sz="2700" b="0" i="0" u="none" strike="noStrike" cap="none">
              <a:solidFill>
                <a:srgbClr val="000000"/>
              </a:solidFill>
              <a:latin typeface="Calibri"/>
              <a:ea typeface="Calibri"/>
              <a:cs typeface="Calibri"/>
              <a:sym typeface="Calibri"/>
            </a:endParaRPr>
          </a:p>
          <a:p>
            <a:pPr marL="285750" marR="0" lvl="0" indent="-304800" algn="l" rtl="0">
              <a:lnSpc>
                <a:spcPct val="107000"/>
              </a:lnSpc>
              <a:spcBef>
                <a:spcPts val="0"/>
              </a:spcBef>
              <a:spcAft>
                <a:spcPts val="0"/>
              </a:spcAft>
              <a:buClr>
                <a:srgbClr val="000000"/>
              </a:buClr>
              <a:buSzPts val="2700"/>
              <a:buFont typeface="Arial"/>
              <a:buChar char="•"/>
            </a:pPr>
            <a:r>
              <a:rPr lang="en" sz="2700" b="0" i="0" u="none" strike="noStrike" cap="none">
                <a:solidFill>
                  <a:srgbClr val="26282A"/>
                </a:solidFill>
                <a:latin typeface="Arial"/>
                <a:ea typeface="Arial"/>
                <a:cs typeface="Arial"/>
                <a:sym typeface="Arial"/>
              </a:rPr>
              <a:t>Solution-Focused Coaching</a:t>
            </a:r>
            <a:endParaRPr sz="2700" b="0" i="0" u="none" strike="noStrike" cap="none">
              <a:solidFill>
                <a:srgbClr val="000000"/>
              </a:solidFill>
              <a:latin typeface="Calibri"/>
              <a:ea typeface="Calibri"/>
              <a:cs typeface="Calibri"/>
              <a:sym typeface="Calibri"/>
            </a:endParaRPr>
          </a:p>
          <a:p>
            <a:pPr marL="285750" marR="0" lvl="0" indent="-304800" algn="l" rtl="0">
              <a:lnSpc>
                <a:spcPct val="107000"/>
              </a:lnSpc>
              <a:spcBef>
                <a:spcPts val="0"/>
              </a:spcBef>
              <a:spcAft>
                <a:spcPts val="0"/>
              </a:spcAft>
              <a:buClr>
                <a:srgbClr val="000000"/>
              </a:buClr>
              <a:buSzPts val="2700"/>
              <a:buFont typeface="Arial"/>
              <a:buChar char="•"/>
            </a:pPr>
            <a:r>
              <a:rPr lang="en" sz="2700" b="0" i="0" u="none" strike="noStrike" cap="none">
                <a:solidFill>
                  <a:srgbClr val="26282A"/>
                </a:solidFill>
                <a:latin typeface="Arial"/>
                <a:ea typeface="Arial"/>
                <a:cs typeface="Arial"/>
                <a:sym typeface="Arial"/>
              </a:rPr>
              <a:t>Role Play</a:t>
            </a:r>
            <a:endParaRPr sz="2700" b="0" i="0" u="none" strike="noStrike" cap="none">
              <a:solidFill>
                <a:srgbClr val="000000"/>
              </a:solidFill>
              <a:latin typeface="Calibri"/>
              <a:ea typeface="Calibri"/>
              <a:cs typeface="Calibri"/>
              <a:sym typeface="Calibri"/>
            </a:endParaRPr>
          </a:p>
          <a:p>
            <a:pPr marL="285750" marR="0" lvl="0" indent="-304800" algn="l" rtl="0">
              <a:lnSpc>
                <a:spcPct val="107000"/>
              </a:lnSpc>
              <a:spcBef>
                <a:spcPts val="0"/>
              </a:spcBef>
              <a:spcAft>
                <a:spcPts val="0"/>
              </a:spcAft>
              <a:buClr>
                <a:srgbClr val="000000"/>
              </a:buClr>
              <a:buSzPts val="2700"/>
              <a:buFont typeface="Arial"/>
              <a:buChar char="•"/>
            </a:pPr>
            <a:r>
              <a:rPr lang="en" sz="2700" b="0" i="0" u="none" strike="noStrike" cap="none">
                <a:solidFill>
                  <a:srgbClr val="26282A"/>
                </a:solidFill>
                <a:latin typeface="Arial"/>
                <a:ea typeface="Arial"/>
                <a:cs typeface="Arial"/>
                <a:sym typeface="Arial"/>
              </a:rPr>
              <a:t>Q &amp; A</a:t>
            </a:r>
            <a:endParaRPr sz="27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4"/>
          <p:cNvPicPr preferRelativeResize="0"/>
          <p:nvPr/>
        </p:nvPicPr>
        <p:blipFill rotWithShape="1">
          <a:blip r:embed="rId3">
            <a:alphaModFix/>
          </a:blip>
          <a:srcRect/>
          <a:stretch/>
        </p:blipFill>
        <p:spPr>
          <a:xfrm>
            <a:off x="6643000" y="876600"/>
            <a:ext cx="1828800" cy="2495550"/>
          </a:xfrm>
          <a:prstGeom prst="rect">
            <a:avLst/>
          </a:prstGeom>
          <a:noFill/>
          <a:ln>
            <a:noFill/>
          </a:ln>
        </p:spPr>
      </p:pic>
      <p:sp>
        <p:nvSpPr>
          <p:cNvPr id="98" name="Google Shape;98;p4"/>
          <p:cNvSpPr txBox="1"/>
          <p:nvPr/>
        </p:nvSpPr>
        <p:spPr>
          <a:xfrm>
            <a:off x="394600" y="1939350"/>
            <a:ext cx="5927700" cy="1954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0" i="0" u="none" strike="noStrike" cap="none">
                <a:solidFill>
                  <a:srgbClr val="000000"/>
                </a:solidFill>
                <a:latin typeface="Arial"/>
                <a:ea typeface="Arial"/>
                <a:cs typeface="Arial"/>
                <a:sym typeface="Arial"/>
              </a:rPr>
              <a:t>“If there is concern in a man's heart, let him cast it down [</a:t>
            </a:r>
            <a:r>
              <a:rPr lang="en" sz="2300" b="1" i="0" u="none" strike="noStrike" cap="none">
                <a:solidFill>
                  <a:srgbClr val="000000"/>
                </a:solidFill>
                <a:latin typeface="Arial"/>
                <a:ea typeface="Arial"/>
                <a:cs typeface="Arial"/>
                <a:sym typeface="Arial"/>
              </a:rPr>
              <a:t>pour out or to speak out</a:t>
            </a:r>
            <a:r>
              <a:rPr lang="en" sz="2300" b="0" i="0" u="none" strike="noStrike" cap="none">
                <a:solidFill>
                  <a:srgbClr val="000000"/>
                </a:solidFill>
                <a:latin typeface="Arial"/>
                <a:ea typeface="Arial"/>
                <a:cs typeface="Arial"/>
                <a:sym typeface="Arial"/>
              </a:rPr>
              <a:t>], and a good word will make it cheerful.” </a:t>
            </a:r>
            <a:endParaRPr sz="2300" b="0" i="0" u="none" strike="noStrike" cap="none">
              <a:solidFill>
                <a:srgbClr val="000000"/>
              </a:solidFill>
              <a:latin typeface="Arial"/>
              <a:ea typeface="Arial"/>
              <a:cs typeface="Arial"/>
              <a:sym typeface="Arial"/>
            </a:endParaRPr>
          </a:p>
          <a:p>
            <a:pPr marL="2743200" marR="0" lvl="0" indent="457200" algn="l" rtl="0">
              <a:lnSpc>
                <a:spcPct val="100000"/>
              </a:lnSpc>
              <a:spcBef>
                <a:spcPts val="0"/>
              </a:spcBef>
              <a:spcAft>
                <a:spcPts val="0"/>
              </a:spcAft>
              <a:buClr>
                <a:srgbClr val="000000"/>
              </a:buClr>
              <a:buSzPts val="2300"/>
              <a:buFont typeface="Arial"/>
              <a:buNone/>
            </a:pPr>
            <a:endParaRPr sz="2300" b="0" i="0" u="none" strike="noStrike" cap="none">
              <a:solidFill>
                <a:srgbClr val="000000"/>
              </a:solidFill>
              <a:latin typeface="Arial"/>
              <a:ea typeface="Arial"/>
              <a:cs typeface="Arial"/>
              <a:sym typeface="Arial"/>
            </a:endParaRPr>
          </a:p>
          <a:p>
            <a:pPr marL="2743200" marR="0" lvl="0" indent="457200" algn="l" rtl="0">
              <a:lnSpc>
                <a:spcPct val="100000"/>
              </a:lnSpc>
              <a:spcBef>
                <a:spcPts val="0"/>
              </a:spcBef>
              <a:spcAft>
                <a:spcPts val="0"/>
              </a:spcAft>
              <a:buClr>
                <a:srgbClr val="000000"/>
              </a:buClr>
              <a:buSzPts val="2300"/>
              <a:buFont typeface="Arial"/>
              <a:buNone/>
            </a:pPr>
            <a:r>
              <a:rPr lang="en" sz="2300" b="0" i="0" u="none" strike="noStrike" cap="none">
                <a:solidFill>
                  <a:srgbClr val="000000"/>
                </a:solidFill>
                <a:latin typeface="Arial"/>
                <a:ea typeface="Arial"/>
                <a:cs typeface="Arial"/>
                <a:sym typeface="Arial"/>
              </a:rPr>
              <a:t>         Mishle 12:25</a:t>
            </a:r>
            <a:endParaRPr sz="2500" b="0" i="0" u="none" strike="noStrike" cap="none">
              <a:solidFill>
                <a:srgbClr val="000000"/>
              </a:solidFill>
              <a:latin typeface="Arial"/>
              <a:ea typeface="Arial"/>
              <a:cs typeface="Arial"/>
              <a:sym typeface="Arial"/>
            </a:endParaRPr>
          </a:p>
        </p:txBody>
      </p:sp>
      <p:sp>
        <p:nvSpPr>
          <p:cNvPr id="99" name="Google Shape;99;p4"/>
          <p:cNvSpPr txBox="1"/>
          <p:nvPr/>
        </p:nvSpPr>
        <p:spPr>
          <a:xfrm>
            <a:off x="394600" y="625925"/>
            <a:ext cx="5465100" cy="1139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 sz="3100" b="1">
                <a:latin typeface="DM Sans"/>
                <a:ea typeface="DM Sans"/>
                <a:cs typeface="DM Sans"/>
                <a:sym typeface="DM Sans"/>
              </a:rPr>
              <a:t>A </a:t>
            </a:r>
            <a:r>
              <a:rPr lang="en" sz="3100" b="1" i="0" u="none" strike="noStrike" cap="none">
                <a:solidFill>
                  <a:srgbClr val="000000"/>
                </a:solidFill>
                <a:latin typeface="DM Sans"/>
                <a:ea typeface="DM Sans"/>
                <a:cs typeface="DM Sans"/>
                <a:sym typeface="DM Sans"/>
              </a:rPr>
              <a:t>Torah-based Therapeutic Modality</a:t>
            </a:r>
            <a:endParaRPr sz="3100" b="1" i="0" u="none" strike="noStrike" cap="none">
              <a:solidFill>
                <a:srgbClr val="000000"/>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idx="4294967295"/>
          </p:nvPr>
        </p:nvSpPr>
        <p:spPr>
          <a:xfrm>
            <a:off x="395700" y="322175"/>
            <a:ext cx="70281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a:t>Avraham and Lovingkindness  </a:t>
            </a:r>
            <a:endParaRPr sz="2400"/>
          </a:p>
        </p:txBody>
      </p:sp>
      <p:sp>
        <p:nvSpPr>
          <p:cNvPr id="105" name="Google Shape;105;p3"/>
          <p:cNvSpPr txBox="1">
            <a:spLocks noGrp="1"/>
          </p:cNvSpPr>
          <p:nvPr>
            <p:ph type="title" idx="4294967295"/>
          </p:nvPr>
        </p:nvSpPr>
        <p:spPr>
          <a:xfrm>
            <a:off x="395700" y="1194875"/>
            <a:ext cx="6171600" cy="3138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 sz="2200" b="0">
                <a:solidFill>
                  <a:srgbClr val="000000"/>
                </a:solidFill>
                <a:latin typeface="Arial"/>
                <a:ea typeface="Arial"/>
                <a:cs typeface="Arial"/>
                <a:sym typeface="Arial"/>
              </a:rPr>
              <a:t>“Now the Lord appeared to him in the plains of Mamre, and he was </a:t>
            </a:r>
            <a:r>
              <a:rPr lang="en" sz="2200">
                <a:solidFill>
                  <a:srgbClr val="000000"/>
                </a:solidFill>
                <a:latin typeface="Arial"/>
                <a:ea typeface="Arial"/>
                <a:cs typeface="Arial"/>
                <a:sym typeface="Arial"/>
              </a:rPr>
              <a:t>sitting at the entrance of the tent when the day was hot.</a:t>
            </a:r>
            <a:endParaRPr sz="2200">
              <a:solidFill>
                <a:srgbClr val="000000"/>
              </a:solidFill>
              <a:latin typeface="Arial"/>
              <a:ea typeface="Arial"/>
              <a:cs typeface="Arial"/>
              <a:sym typeface="Arial"/>
            </a:endParaRPr>
          </a:p>
          <a:p>
            <a:pPr marL="0" lvl="0" indent="0" algn="l" rtl="0">
              <a:lnSpc>
                <a:spcPct val="100000"/>
              </a:lnSpc>
              <a:spcBef>
                <a:spcPts val="0"/>
              </a:spcBef>
              <a:spcAft>
                <a:spcPts val="0"/>
              </a:spcAft>
              <a:buSzPts val="3000"/>
              <a:buNone/>
            </a:pPr>
            <a:endParaRPr sz="2200">
              <a:solidFill>
                <a:srgbClr val="000000"/>
              </a:solidFill>
              <a:latin typeface="Arial"/>
              <a:ea typeface="Arial"/>
              <a:cs typeface="Arial"/>
              <a:sym typeface="Arial"/>
            </a:endParaRPr>
          </a:p>
          <a:p>
            <a:pPr marL="0" marR="101600" lvl="0" indent="0" algn="l" rtl="0">
              <a:lnSpc>
                <a:spcPct val="115000"/>
              </a:lnSpc>
              <a:spcBef>
                <a:spcPts val="0"/>
              </a:spcBef>
              <a:spcAft>
                <a:spcPts val="0"/>
              </a:spcAft>
              <a:buSzPts val="3000"/>
              <a:buNone/>
            </a:pPr>
            <a:r>
              <a:rPr lang="en" sz="2200" b="0">
                <a:solidFill>
                  <a:srgbClr val="000000"/>
                </a:solidFill>
                <a:latin typeface="Arial"/>
                <a:ea typeface="Arial"/>
                <a:cs typeface="Arial"/>
                <a:sym typeface="Arial"/>
              </a:rPr>
              <a:t>And he lifted his eyes and saw, and behold, three men were standing beside him, and he saw and he </a:t>
            </a:r>
            <a:r>
              <a:rPr lang="en" sz="2200">
                <a:solidFill>
                  <a:srgbClr val="000000"/>
                </a:solidFill>
                <a:latin typeface="Arial"/>
                <a:ea typeface="Arial"/>
                <a:cs typeface="Arial"/>
                <a:sym typeface="Arial"/>
              </a:rPr>
              <a:t>ran toward them</a:t>
            </a:r>
            <a:r>
              <a:rPr lang="en" sz="2200" b="0">
                <a:solidFill>
                  <a:srgbClr val="000000"/>
                </a:solidFill>
                <a:latin typeface="Arial"/>
                <a:ea typeface="Arial"/>
                <a:cs typeface="Arial"/>
                <a:sym typeface="Arial"/>
              </a:rPr>
              <a:t> from the entrance of the tent, and he prostrated himself to the ground.</a:t>
            </a:r>
            <a:endParaRPr sz="2200" b="0">
              <a:solidFill>
                <a:srgbClr val="000000"/>
              </a:solidFill>
              <a:latin typeface="Arial"/>
              <a:ea typeface="Arial"/>
              <a:cs typeface="Arial"/>
              <a:sym typeface="Arial"/>
            </a:endParaRPr>
          </a:p>
          <a:p>
            <a:pPr marL="0" marR="101600" lvl="0" indent="0" algn="l" rtl="0">
              <a:lnSpc>
                <a:spcPct val="115000"/>
              </a:lnSpc>
              <a:spcBef>
                <a:spcPts val="0"/>
              </a:spcBef>
              <a:spcAft>
                <a:spcPts val="0"/>
              </a:spcAft>
              <a:buSzPts val="3000"/>
              <a:buNone/>
            </a:pPr>
            <a:endParaRPr sz="19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050"/>
              <a:buNone/>
            </a:pPr>
            <a:endParaRPr sz="1900" b="0">
              <a:solidFill>
                <a:srgbClr val="333333"/>
              </a:solidFill>
              <a:latin typeface="Arial"/>
              <a:ea typeface="Arial"/>
              <a:cs typeface="Arial"/>
              <a:sym typeface="Arial"/>
            </a:endParaRPr>
          </a:p>
        </p:txBody>
      </p:sp>
      <p:pic>
        <p:nvPicPr>
          <p:cNvPr id="106" name="Google Shape;106;p3"/>
          <p:cNvPicPr preferRelativeResize="0"/>
          <p:nvPr/>
        </p:nvPicPr>
        <p:blipFill rotWithShape="1">
          <a:blip r:embed="rId3">
            <a:alphaModFix/>
          </a:blip>
          <a:srcRect/>
          <a:stretch/>
        </p:blipFill>
        <p:spPr>
          <a:xfrm>
            <a:off x="6907500" y="1090175"/>
            <a:ext cx="1885950" cy="2419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1b82041582c_1_0"/>
          <p:cNvSpPr txBox="1">
            <a:spLocks noGrp="1"/>
          </p:cNvSpPr>
          <p:nvPr>
            <p:ph type="title" idx="4294967295"/>
          </p:nvPr>
        </p:nvSpPr>
        <p:spPr>
          <a:xfrm>
            <a:off x="395700" y="322175"/>
            <a:ext cx="70281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a:t>Avraham and Lovingkindness  </a:t>
            </a:r>
            <a:endParaRPr sz="2400"/>
          </a:p>
        </p:txBody>
      </p:sp>
      <p:sp>
        <p:nvSpPr>
          <p:cNvPr id="112" name="Google Shape;112;g1b82041582c_1_0"/>
          <p:cNvSpPr txBox="1">
            <a:spLocks noGrp="1"/>
          </p:cNvSpPr>
          <p:nvPr>
            <p:ph type="title" idx="4294967295"/>
          </p:nvPr>
        </p:nvSpPr>
        <p:spPr>
          <a:xfrm>
            <a:off x="395700" y="1194875"/>
            <a:ext cx="6171600" cy="3138900"/>
          </a:xfrm>
          <a:prstGeom prst="rect">
            <a:avLst/>
          </a:prstGeom>
          <a:noFill/>
          <a:ln>
            <a:noFill/>
          </a:ln>
        </p:spPr>
        <p:txBody>
          <a:bodyPr spcFirstLastPara="1" wrap="square" lIns="91425" tIns="91425" rIns="91425" bIns="91425" anchor="t" anchorCtr="0">
            <a:noAutofit/>
          </a:bodyPr>
          <a:lstStyle/>
          <a:p>
            <a:pPr marL="0" marR="101600" lvl="0" indent="0" algn="l" rtl="0">
              <a:lnSpc>
                <a:spcPct val="115000"/>
              </a:lnSpc>
              <a:spcBef>
                <a:spcPts val="0"/>
              </a:spcBef>
              <a:spcAft>
                <a:spcPts val="0"/>
              </a:spcAft>
              <a:buSzPts val="3000"/>
              <a:buNone/>
            </a:pPr>
            <a:endParaRPr sz="1900" b="0">
              <a:solidFill>
                <a:srgbClr val="000000"/>
              </a:solidFill>
              <a:latin typeface="Arial"/>
              <a:ea typeface="Arial"/>
              <a:cs typeface="Arial"/>
              <a:sym typeface="Arial"/>
            </a:endParaRPr>
          </a:p>
          <a:p>
            <a:pPr marL="0" marR="101600" lvl="0" indent="0" algn="l" rtl="0">
              <a:lnSpc>
                <a:spcPct val="115000"/>
              </a:lnSpc>
              <a:spcBef>
                <a:spcPts val="0"/>
              </a:spcBef>
              <a:spcAft>
                <a:spcPts val="0"/>
              </a:spcAft>
              <a:buSzPts val="3000"/>
              <a:buNone/>
            </a:pPr>
            <a:r>
              <a:rPr lang="en" sz="2200" b="0">
                <a:solidFill>
                  <a:srgbClr val="000000"/>
                </a:solidFill>
                <a:latin typeface="Arial"/>
                <a:ea typeface="Arial"/>
                <a:cs typeface="Arial"/>
                <a:sym typeface="Arial"/>
              </a:rPr>
              <a:t>And he said, "My lords, if only I have found favor in your eyes, </a:t>
            </a:r>
            <a:r>
              <a:rPr lang="en" sz="2200">
                <a:solidFill>
                  <a:srgbClr val="000000"/>
                </a:solidFill>
                <a:latin typeface="Arial"/>
                <a:ea typeface="Arial"/>
                <a:cs typeface="Arial"/>
                <a:sym typeface="Arial"/>
              </a:rPr>
              <a:t>please do not pass on from beside your servant</a:t>
            </a:r>
            <a:r>
              <a:rPr lang="en" sz="2200" b="0">
                <a:solidFill>
                  <a:srgbClr val="000000"/>
                </a:solidFill>
                <a:latin typeface="Arial"/>
                <a:ea typeface="Arial"/>
                <a:cs typeface="Arial"/>
                <a:sym typeface="Arial"/>
              </a:rPr>
              <a:t>.”   </a:t>
            </a:r>
            <a:r>
              <a:rPr lang="en" sz="1900" b="0">
                <a:solidFill>
                  <a:srgbClr val="000000"/>
                </a:solidFill>
                <a:latin typeface="Arial"/>
                <a:ea typeface="Arial"/>
                <a:cs typeface="Arial"/>
                <a:sym typeface="Arial"/>
              </a:rPr>
              <a:t>                                              (Genesis 18:1)</a:t>
            </a:r>
            <a:endParaRPr sz="19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050"/>
              <a:buNone/>
            </a:pPr>
            <a:endParaRPr sz="1900" b="0">
              <a:solidFill>
                <a:srgbClr val="333333"/>
              </a:solidFill>
              <a:latin typeface="Arial"/>
              <a:ea typeface="Arial"/>
              <a:cs typeface="Arial"/>
              <a:sym typeface="Arial"/>
            </a:endParaRPr>
          </a:p>
        </p:txBody>
      </p:sp>
      <p:pic>
        <p:nvPicPr>
          <p:cNvPr id="113" name="Google Shape;113;g1b82041582c_1_0"/>
          <p:cNvPicPr preferRelativeResize="0"/>
          <p:nvPr/>
        </p:nvPicPr>
        <p:blipFill rotWithShape="1">
          <a:blip r:embed="rId3">
            <a:alphaModFix/>
          </a:blip>
          <a:srcRect/>
          <a:stretch/>
        </p:blipFill>
        <p:spPr>
          <a:xfrm>
            <a:off x="6907500" y="1090175"/>
            <a:ext cx="1885950" cy="2419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lin ang="5400012" scaled="0"/>
        </a:gradFill>
        <a:effectLst/>
      </p:bgPr>
    </p:bg>
    <p:spTree>
      <p:nvGrpSpPr>
        <p:cNvPr id="1" name="Shape 117"/>
        <p:cNvGrpSpPr/>
        <p:nvPr/>
      </p:nvGrpSpPr>
      <p:grpSpPr>
        <a:xfrm>
          <a:off x="0" y="0"/>
          <a:ext cx="0" cy="0"/>
          <a:chOff x="0" y="0"/>
          <a:chExt cx="0" cy="0"/>
        </a:xfrm>
      </p:grpSpPr>
      <p:sp>
        <p:nvSpPr>
          <p:cNvPr id="118" name="Google Shape;118;p5"/>
          <p:cNvSpPr txBox="1"/>
          <p:nvPr/>
        </p:nvSpPr>
        <p:spPr>
          <a:xfrm>
            <a:off x="394600" y="1287725"/>
            <a:ext cx="5927700" cy="35196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 sz="2000" b="0" i="0" u="none" strike="noStrike" cap="none">
                <a:solidFill>
                  <a:srgbClr val="000000"/>
                </a:solidFill>
                <a:latin typeface="Arial"/>
                <a:ea typeface="Arial"/>
                <a:cs typeface="Arial"/>
                <a:sym typeface="Arial"/>
              </a:rPr>
              <a:t>Drunk #1: “I love you!”</a:t>
            </a:r>
            <a:br>
              <a:rPr lang="en" sz="2000" b="0" i="0" u="none" strike="noStrike" cap="none">
                <a:solidFill>
                  <a:srgbClr val="000000"/>
                </a:solidFill>
                <a:latin typeface="Arial"/>
                <a:ea typeface="Arial"/>
                <a:cs typeface="Arial"/>
                <a:sym typeface="Arial"/>
              </a:rPr>
            </a:br>
            <a:r>
              <a:rPr lang="en" sz="2000" b="0" i="0" u="none" strike="noStrike" cap="none">
                <a:solidFill>
                  <a:srgbClr val="000000"/>
                </a:solidFill>
                <a:latin typeface="Arial"/>
                <a:ea typeface="Arial"/>
                <a:cs typeface="Arial"/>
                <a:sym typeface="Arial"/>
              </a:rPr>
              <a:t>Drunk #2: “No, you don’t.”</a:t>
            </a:r>
            <a:br>
              <a:rPr lang="en" sz="2000" b="0" i="0" u="none" strike="noStrike" cap="none">
                <a:solidFill>
                  <a:srgbClr val="000000"/>
                </a:solidFill>
                <a:latin typeface="Arial"/>
                <a:ea typeface="Arial"/>
                <a:cs typeface="Arial"/>
                <a:sym typeface="Arial"/>
              </a:rPr>
            </a:br>
            <a:r>
              <a:rPr lang="en" sz="2000" b="0" i="0" u="none" strike="noStrike" cap="none">
                <a:solidFill>
                  <a:srgbClr val="000000"/>
                </a:solidFill>
                <a:latin typeface="Arial"/>
                <a:ea typeface="Arial"/>
                <a:cs typeface="Arial"/>
                <a:sym typeface="Arial"/>
              </a:rPr>
              <a:t>Drunk #1: “Yes, yes, I do. I love you with all my heart.”</a:t>
            </a:r>
            <a:br>
              <a:rPr lang="en" sz="2000" b="0" i="0" u="none" strike="noStrike" cap="none">
                <a:solidFill>
                  <a:srgbClr val="000000"/>
                </a:solidFill>
                <a:latin typeface="Arial"/>
                <a:ea typeface="Arial"/>
                <a:cs typeface="Arial"/>
                <a:sym typeface="Arial"/>
              </a:rPr>
            </a:br>
            <a:r>
              <a:rPr lang="en" sz="2000" b="0" i="0" u="none" strike="noStrike" cap="none">
                <a:solidFill>
                  <a:srgbClr val="000000"/>
                </a:solidFill>
                <a:latin typeface="Arial"/>
                <a:ea typeface="Arial"/>
                <a:cs typeface="Arial"/>
                <a:sym typeface="Arial"/>
              </a:rPr>
              <a:t>Drunk #2: “No, you don’t. If you love me, why don’t you know what hurts me?”</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119" name="Google Shape;119;p5"/>
          <p:cNvSpPr txBox="1"/>
          <p:nvPr/>
        </p:nvSpPr>
        <p:spPr>
          <a:xfrm>
            <a:off x="312950" y="476225"/>
            <a:ext cx="5465100" cy="661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 sz="3100" b="1" i="0" u="none" strike="noStrike" cap="none">
                <a:solidFill>
                  <a:srgbClr val="000000"/>
                </a:solidFill>
                <a:latin typeface="DM Sans"/>
                <a:ea typeface="DM Sans"/>
                <a:cs typeface="DM Sans"/>
                <a:sym typeface="DM Sans"/>
              </a:rPr>
              <a:t>Levi Yitzchak of Berditchev</a:t>
            </a:r>
            <a:endParaRPr sz="3100" b="1" i="0" u="none" strike="noStrike" cap="none">
              <a:solidFill>
                <a:srgbClr val="000000"/>
              </a:solidFill>
              <a:latin typeface="DM Sans"/>
              <a:ea typeface="DM Sans"/>
              <a:cs typeface="DM Sans"/>
              <a:sym typeface="DM Sans"/>
            </a:endParaRPr>
          </a:p>
        </p:txBody>
      </p:sp>
      <p:pic>
        <p:nvPicPr>
          <p:cNvPr id="120" name="Google Shape;120;p5"/>
          <p:cNvPicPr preferRelativeResize="0"/>
          <p:nvPr/>
        </p:nvPicPr>
        <p:blipFill rotWithShape="1">
          <a:blip r:embed="rId3">
            <a:alphaModFix/>
          </a:blip>
          <a:srcRect/>
          <a:stretch/>
        </p:blipFill>
        <p:spPr>
          <a:xfrm>
            <a:off x="6501900" y="1442650"/>
            <a:ext cx="2203832" cy="1466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path path="circle">
            <a:fillToRect l="50000" t="50000" r="50000" b="50000"/>
          </a:path>
          <a:tileRect/>
        </a:gradFill>
        <a:effectLst/>
      </p:bgPr>
    </p:bg>
    <p:spTree>
      <p:nvGrpSpPr>
        <p:cNvPr id="1" name="Shape 124"/>
        <p:cNvGrpSpPr/>
        <p:nvPr/>
      </p:nvGrpSpPr>
      <p:grpSpPr>
        <a:xfrm>
          <a:off x="0" y="0"/>
          <a:ext cx="0" cy="0"/>
          <a:chOff x="0" y="0"/>
          <a:chExt cx="0" cy="0"/>
        </a:xfrm>
      </p:grpSpPr>
      <p:sp>
        <p:nvSpPr>
          <p:cNvPr id="125" name="Google Shape;125;g2abce5293f4_0_7"/>
          <p:cNvSpPr txBox="1">
            <a:spLocks noGrp="1"/>
          </p:cNvSpPr>
          <p:nvPr>
            <p:ph type="title" idx="4294967295"/>
          </p:nvPr>
        </p:nvSpPr>
        <p:spPr>
          <a:xfrm>
            <a:off x="657250" y="530450"/>
            <a:ext cx="77790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t>Carl Rogers: Empathic Listening </a:t>
            </a:r>
            <a:endParaRPr/>
          </a:p>
        </p:txBody>
      </p:sp>
      <p:sp>
        <p:nvSpPr>
          <p:cNvPr id="126" name="Google Shape;126;g2abce5293f4_0_7"/>
          <p:cNvSpPr txBox="1">
            <a:spLocks noGrp="1"/>
          </p:cNvSpPr>
          <p:nvPr>
            <p:ph type="title" idx="4294967295"/>
          </p:nvPr>
        </p:nvSpPr>
        <p:spPr>
          <a:xfrm>
            <a:off x="393476" y="1617975"/>
            <a:ext cx="4926300" cy="3138900"/>
          </a:xfrm>
          <a:prstGeom prst="rect">
            <a:avLst/>
          </a:prstGeom>
          <a:noFill/>
          <a:ln>
            <a:noFill/>
          </a:ln>
        </p:spPr>
        <p:txBody>
          <a:bodyPr spcFirstLastPara="1" wrap="square" lIns="91425" tIns="91425" rIns="91425" bIns="91425" anchor="t" anchorCtr="0">
            <a:noAutofit/>
          </a:bodyPr>
          <a:lstStyle/>
          <a:p>
            <a:pPr marL="457200" lvl="0" indent="-406400" algn="l" rtl="0">
              <a:lnSpc>
                <a:spcPct val="150000"/>
              </a:lnSpc>
              <a:spcBef>
                <a:spcPts val="0"/>
              </a:spcBef>
              <a:spcAft>
                <a:spcPts val="0"/>
              </a:spcAft>
              <a:buClr>
                <a:srgbClr val="000000"/>
              </a:buClr>
              <a:buSzPts val="2800"/>
              <a:buFont typeface="Arial"/>
              <a:buChar char="●"/>
            </a:pPr>
            <a:r>
              <a:rPr lang="en" sz="2800" b="0">
                <a:solidFill>
                  <a:srgbClr val="000000"/>
                </a:solidFill>
                <a:latin typeface="Arial"/>
                <a:ea typeface="Arial"/>
                <a:cs typeface="Arial"/>
                <a:sym typeface="Arial"/>
              </a:rPr>
              <a:t>Listen without judgement</a:t>
            </a:r>
            <a:endParaRPr sz="2800" b="0">
              <a:solidFill>
                <a:srgbClr val="000000"/>
              </a:solidFill>
              <a:latin typeface="Arial"/>
              <a:ea typeface="Arial"/>
              <a:cs typeface="Arial"/>
              <a:sym typeface="Arial"/>
            </a:endParaRPr>
          </a:p>
          <a:p>
            <a:pPr marL="457200" lvl="0" indent="-406400" algn="l" rtl="0">
              <a:lnSpc>
                <a:spcPct val="150000"/>
              </a:lnSpc>
              <a:spcBef>
                <a:spcPts val="0"/>
              </a:spcBef>
              <a:spcAft>
                <a:spcPts val="0"/>
              </a:spcAft>
              <a:buClr>
                <a:srgbClr val="000000"/>
              </a:buClr>
              <a:buSzPts val="2800"/>
              <a:buFont typeface="Arial"/>
              <a:buChar char="●"/>
            </a:pPr>
            <a:r>
              <a:rPr lang="en" sz="2800" b="0">
                <a:solidFill>
                  <a:srgbClr val="000000"/>
                </a:solidFill>
                <a:latin typeface="Arial"/>
                <a:ea typeface="Arial"/>
                <a:cs typeface="Arial"/>
                <a:sym typeface="Arial"/>
              </a:rPr>
              <a:t>Unconditional acceptance</a:t>
            </a:r>
            <a:endParaRPr sz="2800" b="0">
              <a:solidFill>
                <a:srgbClr val="000000"/>
              </a:solidFill>
              <a:latin typeface="Arial"/>
              <a:ea typeface="Arial"/>
              <a:cs typeface="Arial"/>
              <a:sym typeface="Arial"/>
            </a:endParaRPr>
          </a:p>
          <a:p>
            <a:pPr marL="457200" lvl="0" indent="-406400" algn="l" rtl="0">
              <a:lnSpc>
                <a:spcPct val="150000"/>
              </a:lnSpc>
              <a:spcBef>
                <a:spcPts val="0"/>
              </a:spcBef>
              <a:spcAft>
                <a:spcPts val="0"/>
              </a:spcAft>
              <a:buClr>
                <a:srgbClr val="000000"/>
              </a:buClr>
              <a:buSzPts val="2800"/>
              <a:buFont typeface="Arial"/>
              <a:buChar char="●"/>
            </a:pPr>
            <a:r>
              <a:rPr lang="en" sz="2800" b="0">
                <a:solidFill>
                  <a:srgbClr val="000000"/>
                </a:solidFill>
                <a:latin typeface="Arial"/>
                <a:ea typeface="Arial"/>
                <a:cs typeface="Arial"/>
                <a:sym typeface="Arial"/>
              </a:rPr>
              <a:t>Listening creates healing</a:t>
            </a:r>
            <a:endParaRPr sz="28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27" name="Google Shape;127;g2abce5293f4_0_7"/>
          <p:cNvPicPr preferRelativeResize="0"/>
          <p:nvPr/>
        </p:nvPicPr>
        <p:blipFill rotWithShape="1">
          <a:blip r:embed="rId3">
            <a:alphaModFix/>
          </a:blip>
          <a:srcRect/>
          <a:stretch/>
        </p:blipFill>
        <p:spPr>
          <a:xfrm>
            <a:off x="6247226" y="1617975"/>
            <a:ext cx="1857375" cy="2466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2BB8FF"/>
            </a:gs>
            <a:gs pos="100000">
              <a:srgbClr val="066EA1"/>
            </a:gs>
          </a:gsLst>
          <a:path path="circle">
            <a:fillToRect l="50000" t="50000" r="50000" b="50000"/>
          </a:path>
          <a:tileRect/>
        </a:gradFill>
        <a:effectLst/>
      </p:bgPr>
    </p:bg>
    <p:spTree>
      <p:nvGrpSpPr>
        <p:cNvPr id="1" name="Shape 131"/>
        <p:cNvGrpSpPr/>
        <p:nvPr/>
      </p:nvGrpSpPr>
      <p:grpSpPr>
        <a:xfrm>
          <a:off x="0" y="0"/>
          <a:ext cx="0" cy="0"/>
          <a:chOff x="0" y="0"/>
          <a:chExt cx="0" cy="0"/>
        </a:xfrm>
      </p:grpSpPr>
      <p:sp>
        <p:nvSpPr>
          <p:cNvPr id="132" name="Google Shape;132;p7"/>
          <p:cNvSpPr txBox="1">
            <a:spLocks noGrp="1"/>
          </p:cNvSpPr>
          <p:nvPr>
            <p:ph type="title" idx="4294967295"/>
          </p:nvPr>
        </p:nvSpPr>
        <p:spPr>
          <a:xfrm>
            <a:off x="1996025" y="302650"/>
            <a:ext cx="70281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200">
                <a:solidFill>
                  <a:srgbClr val="ECF7FF"/>
                </a:solidFill>
              </a:rPr>
              <a:t>Carl Rogers on Empathy </a:t>
            </a:r>
            <a:endParaRPr sz="2600">
              <a:solidFill>
                <a:srgbClr val="ECF7FF"/>
              </a:solidFill>
            </a:endParaRPr>
          </a:p>
        </p:txBody>
      </p:sp>
      <p:sp>
        <p:nvSpPr>
          <p:cNvPr id="133" name="Google Shape;133;p7"/>
          <p:cNvSpPr txBox="1">
            <a:spLocks noGrp="1"/>
          </p:cNvSpPr>
          <p:nvPr>
            <p:ph type="title" idx="4294967295"/>
          </p:nvPr>
        </p:nvSpPr>
        <p:spPr>
          <a:xfrm>
            <a:off x="393476" y="1617975"/>
            <a:ext cx="4926300" cy="3138900"/>
          </a:xfrm>
          <a:prstGeom prst="rect">
            <a:avLst/>
          </a:prstGeom>
          <a:noFill/>
          <a:ln>
            <a:noFill/>
          </a:ln>
        </p:spPr>
        <p:txBody>
          <a:bodyPr spcFirstLastPara="1" wrap="square" lIns="91425" tIns="91425" rIns="91425" bIns="91425" anchor="t" anchorCtr="0">
            <a:noAutofit/>
          </a:bodyPr>
          <a:lstStyle/>
          <a:p>
            <a:pPr marL="457200" lvl="0" indent="0" algn="l" rtl="0">
              <a:lnSpc>
                <a:spcPct val="150000"/>
              </a:lnSpc>
              <a:spcBef>
                <a:spcPts val="0"/>
              </a:spcBef>
              <a:spcAft>
                <a:spcPts val="0"/>
              </a:spcAft>
              <a:buSzPts val="3000"/>
              <a:buNone/>
            </a:pPr>
            <a:endParaRPr sz="28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34" name="Google Shape;134;p7" descr="see full video at &#10;https://www.youtube.com/watch?v=iMi7uY83z-U&#10;&#10;From  Empathic: An Unappreciated Way of Being by Carl R. Rogers,&#10;http://j.mp/1fEDEyn&#10;&#10;With this conceptual background, let me attempt a description of empathy which would seem satisfactory to me today. I would no longer be terming it a &quot;state of empathy,&quot; because I believe it to be a process, rather than a state. Perhaps I can capture that quality.&#10; &#10;The way of being with another person which is termed empathic has several facets.&#10;[Note: Feeling your way into the others experience?]&#10;&#10;1. It means entering the private perceptual world of the other and becoming thoroughly at home in it. &#10;&#10;2. It involves being sensitive, moment to moment, to the changing felt meanings which flow in this other person, to the fear or rage or tenderness or confusion or whatever, that he/she is experiencing. &#10;&#10;3. It means temporarily living in his/her life, moving about in it delicately without making judgments, sensing meanings of which he/she is scarcely aware, but not trying to uncover feelings of which the person is totally unaware, since this would be too threatening. &#10;&#10;4. It includes communicating your sensings of his/her world as you look with fresh and unfrightened eyes at elements of which the individual is fearful. It means frequently checking with him/ her as to the accuracy of your sensings, and being guided by the responses you receive. &#10;&#10;5. You are a confident companion to the person in his/her inner world. By pointing to the possible meaning in the flow of his/her experiencing you help the person&#10;&#10;a. to focus on this useful type of referent, &#10;b. to experience the meanings more fully, and &#10;c. to move forward in the experiencing.&#10;&#10;6. To be with another in this way means that for the time being you lay aside the views and values you hold for yourself in order to enter another's world without prejudice. In some sense it means that you lay aside yourself and this can only be done by a person who is secure enough in himself that he knows he will not get lost in what may turn out to be the strange or bizarre world of the other, and can comfortably return to his own world when he wishes&#10;&#10;Perhaps this description makes clear that being empathic is a complex, demanding, strong yet subtle and gentle way of being." title="Carl Rogers Defines Empathy">
            <a:hlinkClick r:id="rId3"/>
          </p:cNvPr>
          <p:cNvPicPr preferRelativeResize="0"/>
          <p:nvPr/>
        </p:nvPicPr>
        <p:blipFill rotWithShape="1">
          <a:blip r:embed="rId4">
            <a:alphaModFix/>
          </a:blip>
          <a:srcRect/>
          <a:stretch/>
        </p:blipFill>
        <p:spPr>
          <a:xfrm>
            <a:off x="2163075" y="1130602"/>
            <a:ext cx="4546700" cy="34100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138"/>
        <p:cNvGrpSpPr/>
        <p:nvPr/>
      </p:nvGrpSpPr>
      <p:grpSpPr>
        <a:xfrm>
          <a:off x="0" y="0"/>
          <a:ext cx="0" cy="0"/>
          <a:chOff x="0" y="0"/>
          <a:chExt cx="0" cy="0"/>
        </a:xfrm>
      </p:grpSpPr>
      <p:sp>
        <p:nvSpPr>
          <p:cNvPr id="139" name="Google Shape;139;p8"/>
          <p:cNvSpPr txBox="1">
            <a:spLocks noGrp="1"/>
          </p:cNvSpPr>
          <p:nvPr>
            <p:ph type="title" idx="4294967295"/>
          </p:nvPr>
        </p:nvSpPr>
        <p:spPr>
          <a:xfrm>
            <a:off x="558425" y="557400"/>
            <a:ext cx="105984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t>Carl Rogers Empathic Listening </a:t>
            </a:r>
            <a:endParaRPr/>
          </a:p>
        </p:txBody>
      </p:sp>
      <p:sp>
        <p:nvSpPr>
          <p:cNvPr id="140" name="Google Shape;140;p8"/>
          <p:cNvSpPr txBox="1">
            <a:spLocks noGrp="1"/>
          </p:cNvSpPr>
          <p:nvPr>
            <p:ph type="title" idx="4294967295"/>
          </p:nvPr>
        </p:nvSpPr>
        <p:spPr>
          <a:xfrm>
            <a:off x="170610" y="1562250"/>
            <a:ext cx="6088500" cy="31389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3000"/>
              <a:buNone/>
            </a:pPr>
            <a:r>
              <a:rPr lang="en" sz="2100" b="0">
                <a:solidFill>
                  <a:srgbClr val="000000"/>
                </a:solidFill>
                <a:latin typeface="Arial"/>
                <a:ea typeface="Arial"/>
                <a:cs typeface="Arial"/>
                <a:sym typeface="Arial"/>
              </a:rPr>
              <a:t>“The state of empathy, or being empathic, is to perceive the internal frame of reference of another with accuracy and with the emotional components and meanings which pertain thereto as if one were the person” </a:t>
            </a:r>
            <a:endParaRPr sz="21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endParaRPr sz="21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r>
              <a:rPr lang="en" sz="2100" b="0">
                <a:solidFill>
                  <a:srgbClr val="000000"/>
                </a:solidFill>
                <a:latin typeface="Arial"/>
                <a:ea typeface="Arial"/>
                <a:cs typeface="Arial"/>
                <a:sym typeface="Arial"/>
              </a:rPr>
              <a:t>                        (Carl Rogers 1980 P140).</a:t>
            </a:r>
            <a:endParaRPr sz="21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r>
              <a:rPr lang="en" sz="1100" b="0">
                <a:solidFill>
                  <a:srgbClr val="000000"/>
                </a:solidFill>
                <a:highlight>
                  <a:srgbClr val="FFFFFF"/>
                </a:highlight>
                <a:latin typeface="Arial"/>
                <a:ea typeface="Arial"/>
                <a:cs typeface="Arial"/>
                <a:sym typeface="Arial"/>
              </a:rPr>
              <a:t> </a:t>
            </a:r>
            <a:endParaRPr sz="28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41" name="Google Shape;141;p8"/>
          <p:cNvPicPr preferRelativeResize="0"/>
          <p:nvPr/>
        </p:nvPicPr>
        <p:blipFill rotWithShape="1">
          <a:blip r:embed="rId3">
            <a:alphaModFix/>
          </a:blip>
          <a:srcRect/>
          <a:stretch/>
        </p:blipFill>
        <p:spPr>
          <a:xfrm>
            <a:off x="6714801" y="1562250"/>
            <a:ext cx="1857375" cy="2466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145"/>
        <p:cNvGrpSpPr/>
        <p:nvPr/>
      </p:nvGrpSpPr>
      <p:grpSpPr>
        <a:xfrm>
          <a:off x="0" y="0"/>
          <a:ext cx="0" cy="0"/>
          <a:chOff x="0" y="0"/>
          <a:chExt cx="0" cy="0"/>
        </a:xfrm>
      </p:grpSpPr>
      <p:sp>
        <p:nvSpPr>
          <p:cNvPr id="146" name="Google Shape;146;p9"/>
          <p:cNvSpPr txBox="1">
            <a:spLocks noGrp="1"/>
          </p:cNvSpPr>
          <p:nvPr>
            <p:ph type="title" idx="4294967295"/>
          </p:nvPr>
        </p:nvSpPr>
        <p:spPr>
          <a:xfrm>
            <a:off x="393475" y="662350"/>
            <a:ext cx="85590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t>Carl Rogers Empathic Listening </a:t>
            </a:r>
            <a:endParaRPr/>
          </a:p>
        </p:txBody>
      </p:sp>
      <p:sp>
        <p:nvSpPr>
          <p:cNvPr id="147" name="Google Shape;147;p9"/>
          <p:cNvSpPr txBox="1">
            <a:spLocks noGrp="1"/>
          </p:cNvSpPr>
          <p:nvPr>
            <p:ph type="title" idx="4294967295"/>
          </p:nvPr>
        </p:nvSpPr>
        <p:spPr>
          <a:xfrm>
            <a:off x="274889" y="1295318"/>
            <a:ext cx="6088500" cy="31389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3000"/>
              <a:buNone/>
            </a:pPr>
            <a:endParaRPr sz="22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r>
              <a:rPr lang="en" sz="2200" b="0">
                <a:solidFill>
                  <a:srgbClr val="000000"/>
                </a:solidFill>
                <a:latin typeface="Arial"/>
                <a:ea typeface="Arial"/>
                <a:cs typeface="Arial"/>
                <a:sym typeface="Arial"/>
              </a:rPr>
              <a:t>"To my mind, empathy is in itself a healing agent. It is one of the most potent aspects of therapy, because it releases, it confirms, it brings even the most frightened client into the human race. If a person is understood, he or she belongs."   Carl Rogers</a:t>
            </a:r>
            <a:endParaRPr sz="22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endParaRPr sz="21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r>
              <a:rPr lang="en" sz="1100" b="0">
                <a:solidFill>
                  <a:srgbClr val="000000"/>
                </a:solidFill>
                <a:highlight>
                  <a:srgbClr val="FFFFFF"/>
                </a:highlight>
                <a:latin typeface="Arial"/>
                <a:ea typeface="Arial"/>
                <a:cs typeface="Arial"/>
                <a:sym typeface="Arial"/>
              </a:rPr>
              <a:t> </a:t>
            </a:r>
            <a:endParaRPr sz="28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48" name="Google Shape;148;p9"/>
          <p:cNvPicPr preferRelativeResize="0"/>
          <p:nvPr/>
        </p:nvPicPr>
        <p:blipFill rotWithShape="1">
          <a:blip r:embed="rId3">
            <a:alphaModFix/>
          </a:blip>
          <a:srcRect/>
          <a:stretch/>
        </p:blipFill>
        <p:spPr>
          <a:xfrm>
            <a:off x="6714801" y="1562250"/>
            <a:ext cx="1857375" cy="2466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0"/>
          <p:cNvSpPr txBox="1">
            <a:spLocks noGrp="1"/>
          </p:cNvSpPr>
          <p:nvPr>
            <p:ph type="title" idx="4294967295"/>
          </p:nvPr>
        </p:nvSpPr>
        <p:spPr>
          <a:xfrm>
            <a:off x="663425" y="552050"/>
            <a:ext cx="88587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solidFill>
                  <a:srgbClr val="000000"/>
                </a:solidFill>
              </a:rPr>
              <a:t>Carl Rogers Empathic Listening</a:t>
            </a:r>
            <a:r>
              <a:rPr lang="en" sz="3600">
                <a:solidFill>
                  <a:schemeClr val="dk1"/>
                </a:solidFill>
              </a:rPr>
              <a:t> </a:t>
            </a:r>
            <a:endParaRPr/>
          </a:p>
        </p:txBody>
      </p:sp>
      <p:sp>
        <p:nvSpPr>
          <p:cNvPr id="154" name="Google Shape;154;p10"/>
          <p:cNvSpPr txBox="1">
            <a:spLocks noGrp="1"/>
          </p:cNvSpPr>
          <p:nvPr>
            <p:ph type="title" idx="4294967295"/>
          </p:nvPr>
        </p:nvSpPr>
        <p:spPr>
          <a:xfrm>
            <a:off x="601824" y="1320049"/>
            <a:ext cx="5908500" cy="31389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3000"/>
              <a:buNone/>
            </a:pPr>
            <a:endParaRPr sz="2200" b="0">
              <a:solidFill>
                <a:srgbClr val="000000"/>
              </a:solidFill>
              <a:latin typeface="Arial"/>
              <a:ea typeface="Arial"/>
              <a:cs typeface="Arial"/>
              <a:sym typeface="Arial"/>
            </a:endParaRPr>
          </a:p>
          <a:p>
            <a:pPr marL="0" lvl="0" indent="0" algn="l" rtl="0">
              <a:lnSpc>
                <a:spcPct val="115000"/>
              </a:lnSpc>
              <a:spcBef>
                <a:spcPts val="0"/>
              </a:spcBef>
              <a:spcAft>
                <a:spcPts val="0"/>
              </a:spcAft>
              <a:buSzPts val="3000"/>
              <a:buNone/>
            </a:pPr>
            <a:r>
              <a:rPr lang="en" sz="2200" b="0">
                <a:solidFill>
                  <a:srgbClr val="000000"/>
                </a:solidFill>
                <a:latin typeface="Arial"/>
                <a:ea typeface="Arial"/>
                <a:cs typeface="Arial"/>
                <a:sym typeface="Arial"/>
              </a:rPr>
              <a:t>“Empathy is the listener's effort to hear the other person deeply, accurately, and non-judgmentally. Empathy involves skillful reflective listening that clarifies and amplifies the person’s own experiencing and meaning, without imposing the listener’s own material.”</a:t>
            </a:r>
            <a:endParaRPr sz="22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endParaRPr sz="22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endParaRPr sz="22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endParaRPr sz="2100" b="0">
              <a:solidFill>
                <a:srgbClr val="000000"/>
              </a:solidFill>
              <a:latin typeface="Arial"/>
              <a:ea typeface="Arial"/>
              <a:cs typeface="Arial"/>
              <a:sym typeface="Arial"/>
            </a:endParaRPr>
          </a:p>
          <a:p>
            <a:pPr marL="457200" lvl="0" indent="0" algn="l" rtl="0">
              <a:lnSpc>
                <a:spcPct val="115000"/>
              </a:lnSpc>
              <a:spcBef>
                <a:spcPts val="0"/>
              </a:spcBef>
              <a:spcAft>
                <a:spcPts val="0"/>
              </a:spcAft>
              <a:buSzPts val="3000"/>
              <a:buNone/>
            </a:pPr>
            <a:r>
              <a:rPr lang="en" sz="1100" b="0">
                <a:solidFill>
                  <a:srgbClr val="000000"/>
                </a:solidFill>
                <a:highlight>
                  <a:srgbClr val="FFFFFF"/>
                </a:highlight>
                <a:latin typeface="Arial"/>
                <a:ea typeface="Arial"/>
                <a:cs typeface="Arial"/>
                <a:sym typeface="Arial"/>
              </a:rPr>
              <a:t> </a:t>
            </a:r>
            <a:endParaRPr sz="2800" b="0">
              <a:solidFill>
                <a:srgbClr val="000000"/>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55" name="Google Shape;155;p10"/>
          <p:cNvPicPr preferRelativeResize="0"/>
          <p:nvPr/>
        </p:nvPicPr>
        <p:blipFill rotWithShape="1">
          <a:blip r:embed="rId3">
            <a:alphaModFix/>
          </a:blip>
          <a:srcRect/>
          <a:stretch/>
        </p:blipFill>
        <p:spPr>
          <a:xfrm>
            <a:off x="6714801" y="1562250"/>
            <a:ext cx="1857375" cy="2466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1"/>
          <p:cNvSpPr txBox="1">
            <a:spLocks noGrp="1"/>
          </p:cNvSpPr>
          <p:nvPr>
            <p:ph type="title" idx="4294967295"/>
          </p:nvPr>
        </p:nvSpPr>
        <p:spPr>
          <a:xfrm>
            <a:off x="2077075" y="380525"/>
            <a:ext cx="5083800" cy="76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r>
              <a:rPr lang="en" sz="3100" b="0">
                <a:solidFill>
                  <a:srgbClr val="000000"/>
                </a:solidFill>
                <a:latin typeface="Arial"/>
                <a:ea typeface="Arial"/>
                <a:cs typeface="Arial"/>
                <a:sym typeface="Arial"/>
              </a:rPr>
              <a:t>Person-Centered Approach </a:t>
            </a:r>
            <a:endParaRPr sz="3100" b="0">
              <a:solidFill>
                <a:srgbClr val="000000"/>
              </a:solidFill>
              <a:latin typeface="Arial"/>
              <a:ea typeface="Arial"/>
              <a:cs typeface="Arial"/>
              <a:sym typeface="Arial"/>
            </a:endParaRPr>
          </a:p>
          <a:p>
            <a:pPr marL="0" lvl="0" indent="0" algn="l" rtl="0">
              <a:lnSpc>
                <a:spcPct val="115000"/>
              </a:lnSpc>
              <a:spcBef>
                <a:spcPts val="0"/>
              </a:spcBef>
              <a:spcAft>
                <a:spcPts val="0"/>
              </a:spcAft>
              <a:buSzPts val="3000"/>
              <a:buNone/>
            </a:pPr>
            <a:endParaRPr sz="3700" b="0">
              <a:solidFill>
                <a:srgbClr val="000000"/>
              </a:solidFill>
              <a:latin typeface="Arial"/>
              <a:ea typeface="Arial"/>
              <a:cs typeface="Arial"/>
              <a:sym typeface="Arial"/>
            </a:endParaRPr>
          </a:p>
          <a:p>
            <a:pPr marL="0" lvl="0" indent="0" algn="l" rtl="0">
              <a:lnSpc>
                <a:spcPct val="100000"/>
              </a:lnSpc>
              <a:spcBef>
                <a:spcPts val="0"/>
              </a:spcBef>
              <a:spcAft>
                <a:spcPts val="0"/>
              </a:spcAft>
              <a:buSzPts val="3600"/>
              <a:buNone/>
            </a:pPr>
            <a:endParaRPr sz="3600">
              <a:solidFill>
                <a:schemeClr val="dk1"/>
              </a:solidFill>
            </a:endParaRPr>
          </a:p>
        </p:txBody>
      </p:sp>
      <p:sp>
        <p:nvSpPr>
          <p:cNvPr id="161" name="Google Shape;161;p11"/>
          <p:cNvSpPr txBox="1">
            <a:spLocks noGrp="1"/>
          </p:cNvSpPr>
          <p:nvPr>
            <p:ph type="title" idx="4294967295"/>
          </p:nvPr>
        </p:nvSpPr>
        <p:spPr>
          <a:xfrm>
            <a:off x="393476" y="1480150"/>
            <a:ext cx="4926300" cy="313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endParaRPr sz="2800" b="0">
              <a:solidFill>
                <a:srgbClr val="000000"/>
              </a:solidFill>
              <a:highlight>
                <a:srgbClr val="FFFFFF"/>
              </a:highlight>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62" name="Google Shape;162;p11" descr="For the full video, go to: http://www.psychotherapy.net/video/carl-rogers-person-centered-therapy-approach&#10;&#10;Carl Rogers was one of the most influential psychologists and psychotherapists of our time. In this singular presentation, Rogers' biographer, Howard Kirschenbaum, guides us through Rogers' life and work and the development of the &quot;client-centered&quot; and &quot;person-centered&quot; approach to counseling, education, group work, and human relationships." title="Carl Rogers and the Person-Centered Approach Video">
            <a:hlinkClick r:id="rId3"/>
          </p:cNvPr>
          <p:cNvPicPr preferRelativeResize="0"/>
          <p:nvPr/>
        </p:nvPicPr>
        <p:blipFill rotWithShape="1">
          <a:blip r:embed="rId4">
            <a:alphaModFix/>
          </a:blip>
          <a:srcRect/>
          <a:stretch/>
        </p:blipFill>
        <p:spPr>
          <a:xfrm>
            <a:off x="2231075" y="1248677"/>
            <a:ext cx="4556476" cy="3417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166"/>
        <p:cNvGrpSpPr/>
        <p:nvPr/>
      </p:nvGrpSpPr>
      <p:grpSpPr>
        <a:xfrm>
          <a:off x="0" y="0"/>
          <a:ext cx="0" cy="0"/>
          <a:chOff x="0" y="0"/>
          <a:chExt cx="0" cy="0"/>
        </a:xfrm>
      </p:grpSpPr>
      <p:sp>
        <p:nvSpPr>
          <p:cNvPr id="167" name="Google Shape;167;p12"/>
          <p:cNvSpPr txBox="1">
            <a:spLocks noGrp="1"/>
          </p:cNvSpPr>
          <p:nvPr>
            <p:ph type="title" idx="4294967295"/>
          </p:nvPr>
        </p:nvSpPr>
        <p:spPr>
          <a:xfrm>
            <a:off x="2077075" y="380525"/>
            <a:ext cx="5083800" cy="76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r>
              <a:rPr lang="en" sz="3700" b="0">
                <a:solidFill>
                  <a:srgbClr val="000000"/>
                </a:solidFill>
                <a:latin typeface="Arial"/>
                <a:ea typeface="Arial"/>
                <a:cs typeface="Arial"/>
                <a:sym typeface="Arial"/>
              </a:rPr>
              <a:t>Empathy and Presence</a:t>
            </a:r>
            <a:endParaRPr sz="3700" b="0">
              <a:solidFill>
                <a:srgbClr val="000000"/>
              </a:solidFill>
              <a:latin typeface="Arial"/>
              <a:ea typeface="Arial"/>
              <a:cs typeface="Arial"/>
              <a:sym typeface="Arial"/>
            </a:endParaRPr>
          </a:p>
          <a:p>
            <a:pPr marL="0" lvl="0" indent="0" algn="l" rtl="0">
              <a:lnSpc>
                <a:spcPct val="100000"/>
              </a:lnSpc>
              <a:spcBef>
                <a:spcPts val="0"/>
              </a:spcBef>
              <a:spcAft>
                <a:spcPts val="0"/>
              </a:spcAft>
              <a:buSzPts val="3600"/>
              <a:buNone/>
            </a:pPr>
            <a:endParaRPr sz="3600">
              <a:solidFill>
                <a:schemeClr val="dk1"/>
              </a:solidFill>
            </a:endParaRPr>
          </a:p>
        </p:txBody>
      </p:sp>
      <p:sp>
        <p:nvSpPr>
          <p:cNvPr id="168" name="Google Shape;168;p12"/>
          <p:cNvSpPr txBox="1">
            <a:spLocks noGrp="1"/>
          </p:cNvSpPr>
          <p:nvPr>
            <p:ph type="title" idx="4294967295"/>
          </p:nvPr>
        </p:nvSpPr>
        <p:spPr>
          <a:xfrm>
            <a:off x="393476" y="1480150"/>
            <a:ext cx="4926300" cy="313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endParaRPr sz="2800" b="0">
              <a:solidFill>
                <a:srgbClr val="000000"/>
              </a:solidFill>
              <a:highlight>
                <a:srgbClr val="FFFFFF"/>
              </a:highlight>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69" name="Google Shape;169;p12" descr="Presentations at CarlRogers.info: New World / New Person Pt. 1 2/22/81 &#10;Full audio at:  http://carlrogers.info/audio.html&#10;More on Rogers and Empathy at: http://j.mp/V88gdn&#10;&#10;Starts talking about empathy and empathic listening at 40:30, discusses presence from 42:00 to end.&#10;Transcript: &#10;&quot;You've heard much in this conference about the skill of empathic listening. I simply want to underscore what has been said because I believe that it plays a large part in our future. I come to believe that a very sensitive listening is one of the most powerful forces for growth that I know. &#10;&#10;When I can let myself enter softly and delicately, the vulnerable inner world of the other person. &#10;When I can temporarily lay aside my views and values and prejudices. &#10;When I can let myself be at home in the fright, the concern, the pain, the anger, the tenderness, the confusion, which fills his or her life. &#10;When I can move about in that inner world without making judgments,. &#10;When I can see that world with fresh unfrightened eyes. &#10;When I can check the accuracy of my sensing's with him or her being guided by the responses I receive.&#10;&#10;Then I can be a companion to that inner person, pointing to the felt meanings of what is being experienced. Then I find myself to be a true helper, a welcome companion, and aid to growth and help. Listening seems such a easy word, I find it a lifetime task to achieve true listening and a task well worth the effort. &#10;&#10;There is another very subtle factor in the healing relationship which I have experienced and that I would call presence.  It is certainly known to physicians. ..... I to have experienced this. When I am at my best as a group facilitator, or a therapist, I discover this characteristic. I find that when I am closest to my inner intuitive self, when I am somehow in touch with the unknown in me, when perhaps I am in a slightly altered state of consciousness, then what ever I do seems to be full of healing. Then simply my presence is releasing and helpful. There is nothing I can do to force this experience. But when I can relax and be close to the transcendental core of me, then I may behave in strange and impulsive ways in the relationship, ways which I can't justify rationally which have nothing to do with my thought processes. But these strange behaviors turn out to be right in some odd way. At those moments it seems that my inner spirit has reached out and touched the inner spirit of the other. Our relationship transcends itself and had become part of something larger. Profound growth and healing and energy are present." title="Carl Rogers on Empathy and Presence">
            <a:hlinkClick r:id="rId3"/>
          </p:cNvPr>
          <p:cNvPicPr preferRelativeResize="0"/>
          <p:nvPr/>
        </p:nvPicPr>
        <p:blipFill rotWithShape="1">
          <a:blip r:embed="rId4">
            <a:alphaModFix/>
          </a:blip>
          <a:srcRect/>
          <a:stretch/>
        </p:blipFill>
        <p:spPr>
          <a:xfrm>
            <a:off x="2251675" y="1358539"/>
            <a:ext cx="4509500" cy="3382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173"/>
        <p:cNvGrpSpPr/>
        <p:nvPr/>
      </p:nvGrpSpPr>
      <p:grpSpPr>
        <a:xfrm>
          <a:off x="0" y="0"/>
          <a:ext cx="0" cy="0"/>
          <a:chOff x="0" y="0"/>
          <a:chExt cx="0" cy="0"/>
        </a:xfrm>
      </p:grpSpPr>
      <p:sp>
        <p:nvSpPr>
          <p:cNvPr id="174" name="Google Shape;174;g2abce5293f4_0_17"/>
          <p:cNvSpPr txBox="1">
            <a:spLocks noGrp="1"/>
          </p:cNvSpPr>
          <p:nvPr>
            <p:ph type="title" idx="4294967295"/>
          </p:nvPr>
        </p:nvSpPr>
        <p:spPr>
          <a:xfrm>
            <a:off x="2909975" y="171925"/>
            <a:ext cx="50838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solidFill>
                  <a:schemeClr val="dk1"/>
                </a:solidFill>
              </a:rPr>
              <a:t>Brene Brown </a:t>
            </a:r>
            <a:endParaRPr sz="3600">
              <a:solidFill>
                <a:schemeClr val="dk1"/>
              </a:solidFill>
            </a:endParaRPr>
          </a:p>
        </p:txBody>
      </p:sp>
      <p:sp>
        <p:nvSpPr>
          <p:cNvPr id="175" name="Google Shape;175;g2abce5293f4_0_17"/>
          <p:cNvSpPr txBox="1">
            <a:spLocks noGrp="1"/>
          </p:cNvSpPr>
          <p:nvPr>
            <p:ph type="title" idx="4294967295"/>
          </p:nvPr>
        </p:nvSpPr>
        <p:spPr>
          <a:xfrm>
            <a:off x="393476" y="1480150"/>
            <a:ext cx="4926300" cy="313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endParaRPr sz="2800" b="0">
              <a:solidFill>
                <a:srgbClr val="000000"/>
              </a:solidFill>
              <a:highlight>
                <a:srgbClr val="FFFFFF"/>
              </a:highlight>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76" name="Google Shape;176;g2abce5293f4_0_17" descr="What is the best way to ease someone's pain and suffering? In this beautifully animated RSA Short, Dr Brené Brown reminds us that we can only create a genuine empathic connection if we are brave enough to really get in touch with our own fragilities. &#10;&#10;Voice: Dr Brené Brown&#10;Animation: Katy Davis (AKA Gobblynne) www.gobblynne.com&#10;Production and Editing: Al Francis-Sears and Abi Stephenson &#10;&#10;Watch Dr Brené Brown's full talk 'The Power of Vulnerability' here:&#10;https://www.youtube.com/watch?v=sXSjc-pbXk4 &#10;&#10;Dr Brené Brown is a research professor and best-selling author of &quot;Daring Greatly: How the Courage to be Vulnerable Transforms the Way We Live, Love, Parent and Lead&quot; (Penguin Portfolio, 2013).  &#10;She has spent the past decade studying vulnerability, courage, worthiness, and shame. &#10;&#10;Donate to the RSA: https://utm.guru/udy0u&#10;&#10;Find out more about the RSA: http://www.thersa.org &#10;Follow the RSA on Twitter: http://www.twitter.com/thersaorg&#10;Like the RSA on Facebook: http://www.facebook.com/thersaorg" title="Brené Brown on Empathy">
            <a:hlinkClick r:id="rId3"/>
          </p:cNvPr>
          <p:cNvPicPr preferRelativeResize="0"/>
          <p:nvPr/>
        </p:nvPicPr>
        <p:blipFill>
          <a:blip r:embed="rId4">
            <a:alphaModFix/>
          </a:blip>
          <a:stretch>
            <a:fillRect/>
          </a:stretch>
        </p:blipFill>
        <p:spPr>
          <a:xfrm>
            <a:off x="1570724" y="939925"/>
            <a:ext cx="5793925" cy="3259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1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000"/>
              <a:buNone/>
            </a:pPr>
            <a:r>
              <a:rPr lang="en">
                <a:solidFill>
                  <a:srgbClr val="434343"/>
                </a:solidFill>
              </a:rPr>
              <a:t>Erik Erikson</a:t>
            </a:r>
            <a:endParaRPr>
              <a:solidFill>
                <a:srgbClr val="434343"/>
              </a:solidFill>
            </a:endParaRPr>
          </a:p>
        </p:txBody>
      </p:sp>
      <p:sp>
        <p:nvSpPr>
          <p:cNvPr id="182" name="Google Shape;182;p13"/>
          <p:cNvSpPr txBox="1">
            <a:spLocks noGrp="1"/>
          </p:cNvSpPr>
          <p:nvPr>
            <p:ph type="body" idx="1"/>
          </p:nvPr>
        </p:nvSpPr>
        <p:spPr>
          <a:xfrm>
            <a:off x="304800" y="1063375"/>
            <a:ext cx="5601600" cy="3473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600"/>
              </a:spcBef>
              <a:spcAft>
                <a:spcPts val="0"/>
              </a:spcAft>
              <a:buSzPts val="1800"/>
              <a:buNone/>
            </a:pPr>
            <a:r>
              <a:rPr lang="en" sz="2300"/>
              <a:t>Stage 1: Trust vs. Mistrust.</a:t>
            </a:r>
            <a:endParaRPr sz="2300"/>
          </a:p>
          <a:p>
            <a:pPr marL="0" lvl="0" indent="0" algn="l" rtl="0">
              <a:lnSpc>
                <a:spcPct val="115000"/>
              </a:lnSpc>
              <a:spcBef>
                <a:spcPts val="600"/>
              </a:spcBef>
              <a:spcAft>
                <a:spcPts val="0"/>
              </a:spcAft>
              <a:buSzPts val="1800"/>
              <a:buNone/>
            </a:pPr>
            <a:r>
              <a:rPr lang="en" sz="2300"/>
              <a:t>Stage 2: Autonomy vs. Shame &amp; Doubt.</a:t>
            </a:r>
            <a:endParaRPr sz="2300"/>
          </a:p>
          <a:p>
            <a:pPr marL="0" lvl="0" indent="0" algn="l" rtl="0">
              <a:lnSpc>
                <a:spcPct val="115000"/>
              </a:lnSpc>
              <a:spcBef>
                <a:spcPts val="600"/>
              </a:spcBef>
              <a:spcAft>
                <a:spcPts val="0"/>
              </a:spcAft>
              <a:buSzPts val="1800"/>
              <a:buNone/>
            </a:pPr>
            <a:r>
              <a:rPr lang="en" sz="2300"/>
              <a:t>Stage 3: Initiative vs. Guilt.</a:t>
            </a:r>
            <a:endParaRPr sz="2300"/>
          </a:p>
          <a:p>
            <a:pPr marL="0" lvl="0" indent="0" algn="l" rtl="0">
              <a:lnSpc>
                <a:spcPct val="115000"/>
              </a:lnSpc>
              <a:spcBef>
                <a:spcPts val="600"/>
              </a:spcBef>
              <a:spcAft>
                <a:spcPts val="0"/>
              </a:spcAft>
              <a:buSzPts val="1800"/>
              <a:buNone/>
            </a:pPr>
            <a:r>
              <a:rPr lang="en" sz="2300"/>
              <a:t>Stage 4: Industry vs. Inferiority.</a:t>
            </a:r>
            <a:endParaRPr sz="2300"/>
          </a:p>
          <a:p>
            <a:pPr marL="0" lvl="0" indent="0" algn="l" rtl="0">
              <a:lnSpc>
                <a:spcPct val="115000"/>
              </a:lnSpc>
              <a:spcBef>
                <a:spcPts val="600"/>
              </a:spcBef>
              <a:spcAft>
                <a:spcPts val="0"/>
              </a:spcAft>
              <a:buSzPts val="1800"/>
              <a:buNone/>
            </a:pPr>
            <a:r>
              <a:rPr lang="en" sz="2300"/>
              <a:t>Stage 5: Identity vs. Confusion.</a:t>
            </a:r>
            <a:endParaRPr sz="2300"/>
          </a:p>
          <a:p>
            <a:pPr marL="0" lvl="0" indent="0" algn="l" rtl="0">
              <a:lnSpc>
                <a:spcPct val="115000"/>
              </a:lnSpc>
              <a:spcBef>
                <a:spcPts val="600"/>
              </a:spcBef>
              <a:spcAft>
                <a:spcPts val="0"/>
              </a:spcAft>
              <a:buSzPts val="1800"/>
              <a:buNone/>
            </a:pPr>
            <a:r>
              <a:rPr lang="en" sz="2300"/>
              <a:t>Stage 6: Intimacy vs. Isolation.</a:t>
            </a:r>
            <a:endParaRPr sz="2300"/>
          </a:p>
          <a:p>
            <a:pPr marL="0" lvl="0" indent="0" algn="l" rtl="0">
              <a:lnSpc>
                <a:spcPct val="115000"/>
              </a:lnSpc>
              <a:spcBef>
                <a:spcPts val="600"/>
              </a:spcBef>
              <a:spcAft>
                <a:spcPts val="0"/>
              </a:spcAft>
              <a:buSzPts val="1800"/>
              <a:buNone/>
            </a:pPr>
            <a:r>
              <a:rPr lang="en" sz="2300"/>
              <a:t>Stage 7: Generativity vs. Stagnation.</a:t>
            </a:r>
            <a:endParaRPr sz="2300"/>
          </a:p>
        </p:txBody>
      </p:sp>
      <p:sp>
        <p:nvSpPr>
          <p:cNvPr id="183" name="Google Shape;183;p13"/>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
              <a:t>15</a:t>
            </a:fld>
            <a:endParaRPr/>
          </a:p>
        </p:txBody>
      </p:sp>
      <p:pic>
        <p:nvPicPr>
          <p:cNvPr id="184" name="Google Shape;184;p13"/>
          <p:cNvPicPr preferRelativeResize="0"/>
          <p:nvPr/>
        </p:nvPicPr>
        <p:blipFill rotWithShape="1">
          <a:blip r:embed="rId3">
            <a:alphaModFix/>
          </a:blip>
          <a:srcRect/>
          <a:stretch/>
        </p:blipFill>
        <p:spPr>
          <a:xfrm>
            <a:off x="5994025" y="976475"/>
            <a:ext cx="2680050" cy="3190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188"/>
        <p:cNvGrpSpPr/>
        <p:nvPr/>
      </p:nvGrpSpPr>
      <p:grpSpPr>
        <a:xfrm>
          <a:off x="0" y="0"/>
          <a:ext cx="0" cy="0"/>
          <a:chOff x="0" y="0"/>
          <a:chExt cx="0" cy="0"/>
        </a:xfrm>
      </p:grpSpPr>
      <p:sp>
        <p:nvSpPr>
          <p:cNvPr id="189" name="Google Shape;189;p6"/>
          <p:cNvSpPr txBox="1">
            <a:spLocks noGrp="1"/>
          </p:cNvSpPr>
          <p:nvPr>
            <p:ph type="title" idx="4294967295"/>
          </p:nvPr>
        </p:nvSpPr>
        <p:spPr>
          <a:xfrm>
            <a:off x="657250" y="530450"/>
            <a:ext cx="77790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 sz="3600">
                <a:solidFill>
                  <a:schemeClr val="lt1"/>
                </a:solidFill>
              </a:rPr>
              <a:t>Active Listening for:</a:t>
            </a:r>
            <a:endParaRPr>
              <a:solidFill>
                <a:schemeClr val="lt1"/>
              </a:solidFill>
            </a:endParaRPr>
          </a:p>
        </p:txBody>
      </p:sp>
      <p:sp>
        <p:nvSpPr>
          <p:cNvPr id="190" name="Google Shape;190;p6"/>
          <p:cNvSpPr txBox="1">
            <a:spLocks noGrp="1"/>
          </p:cNvSpPr>
          <p:nvPr>
            <p:ph type="title" idx="4294967295"/>
          </p:nvPr>
        </p:nvSpPr>
        <p:spPr>
          <a:xfrm>
            <a:off x="393476" y="1617975"/>
            <a:ext cx="4926300" cy="3138900"/>
          </a:xfrm>
          <a:prstGeom prst="rect">
            <a:avLst/>
          </a:prstGeom>
          <a:noFill/>
          <a:ln>
            <a:noFill/>
          </a:ln>
        </p:spPr>
        <p:txBody>
          <a:bodyPr spcFirstLastPara="1" wrap="square" lIns="91425" tIns="91425" rIns="91425" bIns="91425" anchor="t" anchorCtr="0">
            <a:noAutofit/>
          </a:bodyPr>
          <a:lstStyle/>
          <a:p>
            <a:pPr marL="457200" lvl="0" indent="-406400" algn="l" rtl="0">
              <a:lnSpc>
                <a:spcPct val="150000"/>
              </a:lnSpc>
              <a:spcBef>
                <a:spcPts val="0"/>
              </a:spcBef>
              <a:spcAft>
                <a:spcPts val="0"/>
              </a:spcAft>
              <a:buClr>
                <a:schemeClr val="lt1"/>
              </a:buClr>
              <a:buSzPts val="2800"/>
              <a:buFont typeface="Arial"/>
              <a:buChar char="●"/>
            </a:pPr>
            <a:r>
              <a:rPr lang="en" sz="2800" b="0">
                <a:solidFill>
                  <a:schemeClr val="lt1"/>
                </a:solidFill>
                <a:latin typeface="Arial"/>
                <a:ea typeface="Arial"/>
                <a:cs typeface="Arial"/>
                <a:sym typeface="Arial"/>
              </a:rPr>
              <a:t>Emotions</a:t>
            </a:r>
            <a:endParaRPr sz="2800" b="0">
              <a:solidFill>
                <a:schemeClr val="lt1"/>
              </a:solidFill>
              <a:latin typeface="Arial"/>
              <a:ea typeface="Arial"/>
              <a:cs typeface="Arial"/>
              <a:sym typeface="Arial"/>
            </a:endParaRPr>
          </a:p>
          <a:p>
            <a:pPr marL="457200" lvl="0" indent="-406400" algn="l" rtl="0">
              <a:lnSpc>
                <a:spcPct val="150000"/>
              </a:lnSpc>
              <a:spcBef>
                <a:spcPts val="0"/>
              </a:spcBef>
              <a:spcAft>
                <a:spcPts val="0"/>
              </a:spcAft>
              <a:buClr>
                <a:schemeClr val="lt1"/>
              </a:buClr>
              <a:buSzPts val="2800"/>
              <a:buFont typeface="Arial"/>
              <a:buChar char="●"/>
            </a:pPr>
            <a:r>
              <a:rPr lang="en" sz="2800" b="0">
                <a:solidFill>
                  <a:schemeClr val="lt1"/>
                </a:solidFill>
                <a:latin typeface="Arial"/>
                <a:ea typeface="Arial"/>
                <a:cs typeface="Arial"/>
                <a:sym typeface="Arial"/>
              </a:rPr>
              <a:t>Metaphors</a:t>
            </a:r>
            <a:endParaRPr sz="2800" b="0">
              <a:solidFill>
                <a:schemeClr val="lt1"/>
              </a:solidFill>
              <a:latin typeface="Arial"/>
              <a:ea typeface="Arial"/>
              <a:cs typeface="Arial"/>
              <a:sym typeface="Arial"/>
            </a:endParaRPr>
          </a:p>
          <a:p>
            <a:pPr marL="457200" lvl="0" indent="-406400" algn="l" rtl="0">
              <a:lnSpc>
                <a:spcPct val="150000"/>
              </a:lnSpc>
              <a:spcBef>
                <a:spcPts val="0"/>
              </a:spcBef>
              <a:spcAft>
                <a:spcPts val="0"/>
              </a:spcAft>
              <a:buClr>
                <a:schemeClr val="lt1"/>
              </a:buClr>
              <a:buSzPts val="2800"/>
              <a:buFont typeface="Arial"/>
              <a:buChar char="●"/>
            </a:pPr>
            <a:r>
              <a:rPr lang="en" sz="2800" b="0">
                <a:solidFill>
                  <a:schemeClr val="lt1"/>
                </a:solidFill>
                <a:latin typeface="Arial"/>
                <a:ea typeface="Arial"/>
                <a:cs typeface="Arial"/>
                <a:sym typeface="Arial"/>
              </a:rPr>
              <a:t>Felt Sense</a:t>
            </a:r>
            <a:endParaRPr sz="2800" b="0">
              <a:solidFill>
                <a:schemeClr val="lt1"/>
              </a:solidFill>
              <a:latin typeface="Arial"/>
              <a:ea typeface="Arial"/>
              <a:cs typeface="Arial"/>
              <a:sym typeface="Arial"/>
            </a:endParaRPr>
          </a:p>
          <a:p>
            <a:pPr marL="0" lvl="0" indent="0" algn="l" rtl="0">
              <a:lnSpc>
                <a:spcPct val="115000"/>
              </a:lnSpc>
              <a:spcBef>
                <a:spcPts val="500"/>
              </a:spcBef>
              <a:spcAft>
                <a:spcPts val="0"/>
              </a:spcAft>
              <a:buSzPts val="1300"/>
              <a:buNone/>
            </a:pPr>
            <a:endParaRPr sz="1100" b="0">
              <a:highlight>
                <a:srgbClr val="FFFFFF"/>
              </a:highlight>
              <a:latin typeface="Arial"/>
              <a:ea typeface="Arial"/>
              <a:cs typeface="Arial"/>
              <a:sym typeface="Arial"/>
            </a:endParaRPr>
          </a:p>
          <a:p>
            <a:pPr marL="0" lvl="0" indent="0" algn="l" rtl="0">
              <a:lnSpc>
                <a:spcPct val="115000"/>
              </a:lnSpc>
              <a:spcBef>
                <a:spcPts val="500"/>
              </a:spcBef>
              <a:spcAft>
                <a:spcPts val="0"/>
              </a:spcAft>
              <a:buSzPts val="1050"/>
              <a:buNone/>
            </a:pPr>
            <a:endParaRPr sz="1050" b="0">
              <a:solidFill>
                <a:srgbClr val="666666"/>
              </a:solidFill>
              <a:latin typeface="Georgia"/>
              <a:ea typeface="Georgia"/>
              <a:cs typeface="Georgia"/>
              <a:sym typeface="Georgia"/>
            </a:endParaRPr>
          </a:p>
        </p:txBody>
      </p:sp>
      <p:pic>
        <p:nvPicPr>
          <p:cNvPr id="191" name="Google Shape;191;p6"/>
          <p:cNvPicPr preferRelativeResize="0"/>
          <p:nvPr/>
        </p:nvPicPr>
        <p:blipFill>
          <a:blip r:embed="rId3">
            <a:alphaModFix/>
          </a:blip>
          <a:stretch>
            <a:fillRect/>
          </a:stretch>
        </p:blipFill>
        <p:spPr>
          <a:xfrm>
            <a:off x="5406887" y="334050"/>
            <a:ext cx="3117113" cy="2177327"/>
          </a:xfrm>
          <a:prstGeom prst="rect">
            <a:avLst/>
          </a:prstGeom>
          <a:noFill/>
          <a:ln>
            <a:noFill/>
          </a:ln>
        </p:spPr>
      </p:pic>
      <p:pic>
        <p:nvPicPr>
          <p:cNvPr id="192" name="Google Shape;192;p6"/>
          <p:cNvPicPr preferRelativeResize="0"/>
          <p:nvPr/>
        </p:nvPicPr>
        <p:blipFill>
          <a:blip r:embed="rId4">
            <a:alphaModFix/>
          </a:blip>
          <a:stretch>
            <a:fillRect/>
          </a:stretch>
        </p:blipFill>
        <p:spPr>
          <a:xfrm>
            <a:off x="5718150" y="2595025"/>
            <a:ext cx="3314700" cy="2228850"/>
          </a:xfrm>
          <a:prstGeom prst="rect">
            <a:avLst/>
          </a:prstGeom>
          <a:noFill/>
          <a:ln>
            <a:noFill/>
          </a:ln>
        </p:spPr>
      </p:pic>
      <p:pic>
        <p:nvPicPr>
          <p:cNvPr id="193" name="Google Shape;193;p6"/>
          <p:cNvPicPr preferRelativeResize="0"/>
          <p:nvPr/>
        </p:nvPicPr>
        <p:blipFill rotWithShape="1">
          <a:blip r:embed="rId5">
            <a:alphaModFix/>
          </a:blip>
          <a:srcRect r="35262"/>
          <a:stretch/>
        </p:blipFill>
        <p:spPr>
          <a:xfrm>
            <a:off x="3005146" y="1900250"/>
            <a:ext cx="2620675" cy="2257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197"/>
        <p:cNvGrpSpPr/>
        <p:nvPr/>
      </p:nvGrpSpPr>
      <p:grpSpPr>
        <a:xfrm>
          <a:off x="0" y="0"/>
          <a:ext cx="0" cy="0"/>
          <a:chOff x="0" y="0"/>
          <a:chExt cx="0" cy="0"/>
        </a:xfrm>
      </p:grpSpPr>
      <p:pic>
        <p:nvPicPr>
          <p:cNvPr id="198" name="Google Shape;198;g2ea098a5eda_0_0" descr="Available to buy from: http://www.concordmedia.org.uk/products/carl-rogers-meets-with-steve-979/ or buy or rent and watch now on: https://vimeo.com/ondemand/carlrogersmeetssteve&#10;An interview by Carl Rogers, and discussions at the Living Now Workshop.&#10;&#10;An interview and discussion at the Living Now Workshop includes topics of masculinity and femininity, equality, power, connectedness and aliveness. This is one of our most popular videos, an excellent teaching tool for practicing and supervising therapists, and university and training programmes. We include this classic documentary, as very little material is available which shows Carl Rogers in action.&#10;&#10;'This film is of historical interest and reflects the cultural attitudes and language of the time it was made. The imagery and film quality is not to modern standards.'&#10;&#10;Distributed by Concord Media&#10;Website: http://concordmedia.org.uk &#10;Twitter: http://twitter.com/ConcordMedia&#10;Facebook: http://www.facebook.com/ConcordMedia59&#10;Vimeo: https://vimeo.com/concordmedia/vod_pages" title="Carl Rogers meets with Steve">
            <a:hlinkClick r:id="rId3"/>
          </p:cNvPr>
          <p:cNvPicPr preferRelativeResize="0"/>
          <p:nvPr/>
        </p:nvPicPr>
        <p:blipFill>
          <a:blip r:embed="rId4">
            <a:alphaModFix/>
          </a:blip>
          <a:stretch>
            <a:fillRect/>
          </a:stretch>
        </p:blipFill>
        <p:spPr>
          <a:xfrm>
            <a:off x="1672075" y="1117850"/>
            <a:ext cx="5488000" cy="308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p:cTn id="7" dur="10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5" descr="Screen Shot 2015-11-20 at 9.47.21 AM.png"/>
          <p:cNvPicPr preferRelativeResize="0"/>
          <p:nvPr/>
        </p:nvPicPr>
        <p:blipFill rotWithShape="1">
          <a:blip r:embed="rId3">
            <a:alphaModFix/>
          </a:blip>
          <a:srcRect l="4413" r="4404"/>
          <a:stretch/>
        </p:blipFill>
        <p:spPr>
          <a:xfrm>
            <a:off x="0" y="0"/>
            <a:ext cx="9144000" cy="5143504"/>
          </a:xfrm>
          <a:prstGeom prst="rect">
            <a:avLst/>
          </a:prstGeom>
          <a:noFill/>
          <a:ln>
            <a:noFill/>
          </a:ln>
        </p:spPr>
      </p:pic>
      <p:sp>
        <p:nvSpPr>
          <p:cNvPr id="204" name="Google Shape;204;p15"/>
          <p:cNvSpPr txBox="1">
            <a:spLocks noGrp="1"/>
          </p:cNvSpPr>
          <p:nvPr>
            <p:ph type="title"/>
          </p:nvPr>
        </p:nvSpPr>
        <p:spPr>
          <a:xfrm>
            <a:off x="370188" y="1211942"/>
            <a:ext cx="6320897" cy="3531641"/>
          </a:xfrm>
          <a:prstGeom prst="rect">
            <a:avLst/>
          </a:prstGeom>
          <a:noFill/>
          <a:ln>
            <a:noFill/>
          </a:ln>
        </p:spPr>
        <p:txBody>
          <a:bodyPr spcFirstLastPara="1" wrap="square" lIns="91425" tIns="91425" rIns="91425" bIns="91425" anchor="t" anchorCtr="0">
            <a:noAutofit/>
          </a:bodyPr>
          <a:lstStyle/>
          <a:p>
            <a:pPr marL="457200" lvl="0" indent="-431800" algn="l" rtl="0">
              <a:lnSpc>
                <a:spcPct val="115000"/>
              </a:lnSpc>
              <a:spcBef>
                <a:spcPts val="0"/>
              </a:spcBef>
              <a:spcAft>
                <a:spcPts val="0"/>
              </a:spcAft>
              <a:buSzPts val="3200"/>
              <a:buFont typeface="Arial"/>
              <a:buChar char="●"/>
            </a:pPr>
            <a:r>
              <a:rPr lang="en" sz="2200" b="0">
                <a:latin typeface="Arial"/>
                <a:ea typeface="Arial"/>
                <a:cs typeface="Arial"/>
                <a:sym typeface="Arial"/>
              </a:rPr>
              <a:t>Asking Solution Focused Questions </a:t>
            </a:r>
            <a:endParaRPr sz="2200" b="0">
              <a:latin typeface="Arial"/>
              <a:ea typeface="Arial"/>
              <a:cs typeface="Arial"/>
              <a:sym typeface="Arial"/>
            </a:endParaRPr>
          </a:p>
          <a:p>
            <a:pPr marL="457200" lvl="0" indent="-431800" algn="l" rtl="0">
              <a:lnSpc>
                <a:spcPct val="115000"/>
              </a:lnSpc>
              <a:spcBef>
                <a:spcPts val="0"/>
              </a:spcBef>
              <a:spcAft>
                <a:spcPts val="0"/>
              </a:spcAft>
              <a:buSzPts val="3200"/>
              <a:buFont typeface="Arial"/>
              <a:buChar char="●"/>
            </a:pPr>
            <a:r>
              <a:rPr lang="en" sz="2200" b="0">
                <a:latin typeface="Arial"/>
                <a:ea typeface="Arial"/>
                <a:cs typeface="Arial"/>
                <a:sym typeface="Arial"/>
              </a:rPr>
              <a:t>Positive Focus</a:t>
            </a:r>
            <a:endParaRPr sz="2200" b="0">
              <a:latin typeface="Arial"/>
              <a:ea typeface="Arial"/>
              <a:cs typeface="Arial"/>
              <a:sym typeface="Arial"/>
            </a:endParaRPr>
          </a:p>
          <a:p>
            <a:pPr marL="457200" lvl="0" indent="-431800" algn="l" rtl="0">
              <a:lnSpc>
                <a:spcPct val="115000"/>
              </a:lnSpc>
              <a:spcBef>
                <a:spcPts val="0"/>
              </a:spcBef>
              <a:spcAft>
                <a:spcPts val="0"/>
              </a:spcAft>
              <a:buSzPts val="3200"/>
              <a:buFont typeface="Arial"/>
              <a:buChar char="●"/>
            </a:pPr>
            <a:r>
              <a:rPr lang="en" sz="2200" b="0">
                <a:latin typeface="Arial"/>
                <a:ea typeface="Arial"/>
                <a:cs typeface="Arial"/>
                <a:sym typeface="Arial"/>
              </a:rPr>
              <a:t>Clarity </a:t>
            </a:r>
            <a:endParaRPr sz="2200" b="0">
              <a:latin typeface="Arial"/>
              <a:ea typeface="Arial"/>
              <a:cs typeface="Arial"/>
              <a:sym typeface="Arial"/>
            </a:endParaRPr>
          </a:p>
          <a:p>
            <a:pPr marL="457200" lvl="0" indent="-431800" algn="l" rtl="0">
              <a:lnSpc>
                <a:spcPct val="115000"/>
              </a:lnSpc>
              <a:spcBef>
                <a:spcPts val="0"/>
              </a:spcBef>
              <a:spcAft>
                <a:spcPts val="0"/>
              </a:spcAft>
              <a:buSzPts val="3200"/>
              <a:buFont typeface="Arial"/>
              <a:buChar char="●"/>
            </a:pPr>
            <a:r>
              <a:rPr lang="en" sz="2200" b="0">
                <a:latin typeface="Arial"/>
                <a:ea typeface="Arial"/>
                <a:cs typeface="Arial"/>
                <a:sym typeface="Arial"/>
              </a:rPr>
              <a:t>Redirected Thinking</a:t>
            </a:r>
            <a:endParaRPr sz="2200" b="0">
              <a:latin typeface="Arial"/>
              <a:ea typeface="Arial"/>
              <a:cs typeface="Arial"/>
              <a:sym typeface="Arial"/>
            </a:endParaRPr>
          </a:p>
          <a:p>
            <a:pPr marL="457200" lvl="0" indent="-431800" algn="l" rtl="0">
              <a:lnSpc>
                <a:spcPct val="115000"/>
              </a:lnSpc>
              <a:spcBef>
                <a:spcPts val="0"/>
              </a:spcBef>
              <a:spcAft>
                <a:spcPts val="0"/>
              </a:spcAft>
              <a:buSzPts val="3200"/>
              <a:buFont typeface="Arial"/>
              <a:buChar char="●"/>
            </a:pPr>
            <a:r>
              <a:rPr lang="en" sz="2200" b="0">
                <a:latin typeface="Arial"/>
                <a:ea typeface="Arial"/>
                <a:cs typeface="Arial"/>
                <a:sym typeface="Arial"/>
              </a:rPr>
              <a:t>Powerful Questions Handout</a:t>
            </a:r>
            <a:endParaRPr sz="2200" b="0">
              <a:latin typeface="Arial"/>
              <a:ea typeface="Arial"/>
              <a:cs typeface="Arial"/>
              <a:sym typeface="Arial"/>
            </a:endParaRPr>
          </a:p>
          <a:p>
            <a:pPr marL="0" lvl="0" indent="0" algn="l" rtl="0">
              <a:lnSpc>
                <a:spcPct val="150000"/>
              </a:lnSpc>
              <a:spcBef>
                <a:spcPts val="0"/>
              </a:spcBef>
              <a:spcAft>
                <a:spcPts val="0"/>
              </a:spcAft>
              <a:buClr>
                <a:schemeClr val="dk2"/>
              </a:buClr>
              <a:buSzPts val="1100"/>
              <a:buFont typeface="Arial"/>
              <a:buNone/>
            </a:pPr>
            <a:endParaRPr sz="3000" b="0" i="1">
              <a:latin typeface="Arial"/>
              <a:ea typeface="Arial"/>
              <a:cs typeface="Arial"/>
              <a:sym typeface="Arial"/>
            </a:endParaRPr>
          </a:p>
        </p:txBody>
      </p:sp>
      <p:sp>
        <p:nvSpPr>
          <p:cNvPr id="205" name="Google Shape;205;p15"/>
          <p:cNvSpPr txBox="1"/>
          <p:nvPr/>
        </p:nvSpPr>
        <p:spPr>
          <a:xfrm>
            <a:off x="1959436" y="489244"/>
            <a:ext cx="71847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200" b="0" i="0" u="none" strike="noStrike" cap="none">
                <a:solidFill>
                  <a:schemeClr val="lt1"/>
                </a:solidFill>
                <a:latin typeface="Arial"/>
                <a:ea typeface="Arial"/>
                <a:cs typeface="Arial"/>
                <a:sym typeface="Arial"/>
              </a:rPr>
              <a:t>Solutions Focused Coaching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209"/>
        <p:cNvGrpSpPr/>
        <p:nvPr/>
      </p:nvGrpSpPr>
      <p:grpSpPr>
        <a:xfrm>
          <a:off x="0" y="0"/>
          <a:ext cx="0" cy="0"/>
          <a:chOff x="0" y="0"/>
          <a:chExt cx="0" cy="0"/>
        </a:xfrm>
      </p:grpSpPr>
      <p:sp>
        <p:nvSpPr>
          <p:cNvPr id="210" name="Google Shape;210;g24f7f4cc2d3_0_0"/>
          <p:cNvSpPr txBox="1"/>
          <p:nvPr/>
        </p:nvSpPr>
        <p:spPr>
          <a:xfrm>
            <a:off x="1054052" y="738750"/>
            <a:ext cx="5289000" cy="301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1" name="Google Shape;211;g24f7f4cc2d3_0_0" descr="Produced by Olympia Mitsopoulou (www.atom-wave.com) to illustrate how the Solution Focus coaching works. Atom Wave is specialized in offering Solution Focus Coaching and Mentoring programs with Return on Investment (ROI) in Greece and Switzerland." title="How Solution Focus Coaching Works (www.atom-wave.com)">
            <a:hlinkClick r:id="rId3"/>
          </p:cNvPr>
          <p:cNvPicPr preferRelativeResize="0"/>
          <p:nvPr/>
        </p:nvPicPr>
        <p:blipFill>
          <a:blip r:embed="rId4">
            <a:alphaModFix/>
          </a:blip>
          <a:stretch>
            <a:fillRect/>
          </a:stretch>
        </p:blipFill>
        <p:spPr>
          <a:xfrm>
            <a:off x="2074675" y="1226625"/>
            <a:ext cx="4782666" cy="2690250"/>
          </a:xfrm>
          <a:prstGeom prst="rect">
            <a:avLst/>
          </a:prstGeom>
          <a:noFill/>
          <a:ln>
            <a:noFill/>
          </a:ln>
        </p:spPr>
      </p:pic>
      <p:sp>
        <p:nvSpPr>
          <p:cNvPr id="212" name="Google Shape;212;g24f7f4cc2d3_0_0"/>
          <p:cNvSpPr txBox="1"/>
          <p:nvPr/>
        </p:nvSpPr>
        <p:spPr>
          <a:xfrm>
            <a:off x="2140650" y="571500"/>
            <a:ext cx="4862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chemeClr val="lt1"/>
                </a:solidFill>
                <a:latin typeface="Lato"/>
                <a:ea typeface="Lato"/>
                <a:cs typeface="Lato"/>
                <a:sym typeface="Lato"/>
              </a:rPr>
              <a:t>What is Solution Focused Coaching?</a:t>
            </a:r>
            <a:endParaRPr sz="2200">
              <a:solidFill>
                <a:schemeClr val="lt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1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path path="circle">
            <a:fillToRect l="50000" t="50000" r="50000" b="50000"/>
          </a:path>
          <a:tileRect/>
        </a:gradFill>
        <a:effectLst/>
      </p:bgPr>
    </p:bg>
    <p:spTree>
      <p:nvGrpSpPr>
        <p:cNvPr id="1" name="Shape 216"/>
        <p:cNvGrpSpPr/>
        <p:nvPr/>
      </p:nvGrpSpPr>
      <p:grpSpPr>
        <a:xfrm>
          <a:off x="0" y="0"/>
          <a:ext cx="0" cy="0"/>
          <a:chOff x="0" y="0"/>
          <a:chExt cx="0" cy="0"/>
        </a:xfrm>
      </p:grpSpPr>
      <p:sp>
        <p:nvSpPr>
          <p:cNvPr id="217" name="Google Shape;217;p14"/>
          <p:cNvSpPr txBox="1"/>
          <p:nvPr/>
        </p:nvSpPr>
        <p:spPr>
          <a:xfrm>
            <a:off x="2716675" y="338400"/>
            <a:ext cx="3922500" cy="526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600">
                <a:solidFill>
                  <a:schemeClr val="lt1"/>
                </a:solidFill>
              </a:rPr>
              <a:t>SFBT</a:t>
            </a:r>
            <a:endParaRPr sz="36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Arial"/>
              <a:ea typeface="Arial"/>
              <a:cs typeface="Arial"/>
              <a:sym typeface="Arial"/>
            </a:endParaRPr>
          </a:p>
        </p:txBody>
      </p:sp>
      <p:pic>
        <p:nvPicPr>
          <p:cNvPr id="218" name="Google Shape;218;p14" descr="For the full video go to: http://www.psychotherapy.net/video/insoo-kim-berg-solution-focused-therapy&#10;&#10;In this video Insoo Kim Berg masterfully demonstrates Solution-Focused Therapy in an actual therapy session. What a treat to see this legendary therapist in action!&#10;&#10;If you've heard of Solution Focused Therapy, or even read some of Insoo's books, but never had a chance to see her in action, now is your chance. Her style is unique, but her optimism is almost contagious. Even if her approach is quite different from how you typically work, you will surely find something from watching her that you can use or be inspired by." title="Solution-Focused Therapy with Insoo Kim Berg">
            <a:hlinkClick r:id="rId3"/>
          </p:cNvPr>
          <p:cNvPicPr preferRelativeResize="0"/>
          <p:nvPr/>
        </p:nvPicPr>
        <p:blipFill>
          <a:blip r:embed="rId4">
            <a:alphaModFix/>
          </a:blip>
          <a:stretch>
            <a:fillRect/>
          </a:stretch>
        </p:blipFill>
        <p:spPr>
          <a:xfrm>
            <a:off x="2286000" y="126340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10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2BB8FF"/>
            </a:gs>
            <a:gs pos="100000">
              <a:srgbClr val="066EA1"/>
            </a:gs>
          </a:gsLst>
          <a:path path="circle">
            <a:fillToRect l="50000" t="50000" r="50000" b="50000"/>
          </a:path>
          <a:tileRect/>
        </a:gradFill>
        <a:effectLst/>
      </p:bgPr>
    </p:bg>
    <p:spTree>
      <p:nvGrpSpPr>
        <p:cNvPr id="1" name="Shape 222"/>
        <p:cNvGrpSpPr/>
        <p:nvPr/>
      </p:nvGrpSpPr>
      <p:grpSpPr>
        <a:xfrm>
          <a:off x="0" y="0"/>
          <a:ext cx="0" cy="0"/>
          <a:chOff x="0" y="0"/>
          <a:chExt cx="0" cy="0"/>
        </a:xfrm>
      </p:grpSpPr>
      <p:sp>
        <p:nvSpPr>
          <p:cNvPr id="223" name="Google Shape;223;p16"/>
          <p:cNvSpPr txBox="1"/>
          <p:nvPr/>
        </p:nvSpPr>
        <p:spPr>
          <a:xfrm>
            <a:off x="1054052" y="738750"/>
            <a:ext cx="5289000" cy="30144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r>
              <a:rPr lang="en" sz="2500" b="0" i="0" u="none" strike="noStrike" cap="none">
                <a:solidFill>
                  <a:schemeClr val="lt1"/>
                </a:solidFill>
                <a:latin typeface="Arial"/>
                <a:ea typeface="Arial"/>
                <a:cs typeface="Arial"/>
                <a:sym typeface="Arial"/>
              </a:rPr>
              <a:t>How is Solution-focused different? </a:t>
            </a:r>
            <a:endParaRPr sz="25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endParaRPr sz="2100" b="0" i="0" u="none" strike="noStrike" cap="none">
              <a:solidFill>
                <a:schemeClr val="lt1"/>
              </a:solidFill>
              <a:latin typeface="Arial"/>
              <a:ea typeface="Arial"/>
              <a:cs typeface="Arial"/>
              <a:sym typeface="Arial"/>
            </a:endParaRPr>
          </a:p>
          <a:p>
            <a:pPr marL="457200" marR="0" lvl="0" indent="-368300" algn="l" rtl="0">
              <a:lnSpc>
                <a:spcPct val="150000"/>
              </a:lnSpc>
              <a:spcBef>
                <a:spcPts val="0"/>
              </a:spcBef>
              <a:spcAft>
                <a:spcPts val="0"/>
              </a:spcAft>
              <a:buClr>
                <a:schemeClr val="lt1"/>
              </a:buClr>
              <a:buSzPts val="2200"/>
              <a:buFont typeface="Arial"/>
              <a:buChar char="●"/>
            </a:pPr>
            <a:r>
              <a:rPr lang="en" sz="2200" b="0" i="0" u="none" strike="noStrike" cap="none">
                <a:solidFill>
                  <a:schemeClr val="lt1"/>
                </a:solidFill>
                <a:latin typeface="Arial"/>
                <a:ea typeface="Arial"/>
                <a:cs typeface="Arial"/>
                <a:sym typeface="Arial"/>
              </a:rPr>
              <a:t>Strength-based approach</a:t>
            </a:r>
            <a:endParaRPr sz="2200" b="0" i="0" u="none" strike="noStrike" cap="none">
              <a:solidFill>
                <a:schemeClr val="lt1"/>
              </a:solidFill>
              <a:latin typeface="Arial"/>
              <a:ea typeface="Arial"/>
              <a:cs typeface="Arial"/>
              <a:sym typeface="Arial"/>
            </a:endParaRPr>
          </a:p>
          <a:p>
            <a:pPr marL="457200" marR="0" lvl="0" indent="-368300" algn="l" rtl="0">
              <a:lnSpc>
                <a:spcPct val="150000"/>
              </a:lnSpc>
              <a:spcBef>
                <a:spcPts val="0"/>
              </a:spcBef>
              <a:spcAft>
                <a:spcPts val="0"/>
              </a:spcAft>
              <a:buClr>
                <a:schemeClr val="lt1"/>
              </a:buClr>
              <a:buSzPts val="2200"/>
              <a:buFont typeface="Arial"/>
              <a:buChar char="●"/>
            </a:pPr>
            <a:r>
              <a:rPr lang="en" sz="2200" b="0" i="0" u="none" strike="noStrike" cap="none">
                <a:solidFill>
                  <a:schemeClr val="lt1"/>
                </a:solidFill>
                <a:latin typeface="Arial"/>
                <a:ea typeface="Arial"/>
                <a:cs typeface="Arial"/>
                <a:sym typeface="Arial"/>
              </a:rPr>
              <a:t>Client is the expert</a:t>
            </a:r>
            <a:endParaRPr sz="2200" b="0" i="0" u="none" strike="noStrike" cap="none">
              <a:solidFill>
                <a:schemeClr val="lt1"/>
              </a:solidFill>
              <a:latin typeface="Arial"/>
              <a:ea typeface="Arial"/>
              <a:cs typeface="Arial"/>
              <a:sym typeface="Arial"/>
            </a:endParaRPr>
          </a:p>
          <a:p>
            <a:pPr marL="457200" marR="0" lvl="0" indent="-368300" algn="l" rtl="0">
              <a:lnSpc>
                <a:spcPct val="150000"/>
              </a:lnSpc>
              <a:spcBef>
                <a:spcPts val="0"/>
              </a:spcBef>
              <a:spcAft>
                <a:spcPts val="0"/>
              </a:spcAft>
              <a:buClr>
                <a:schemeClr val="lt1"/>
              </a:buClr>
              <a:buSzPts val="2200"/>
              <a:buFont typeface="Arial"/>
              <a:buChar char="●"/>
            </a:pPr>
            <a:r>
              <a:rPr lang="en" sz="2200" b="0" i="0" u="none" strike="noStrike" cap="none">
                <a:solidFill>
                  <a:schemeClr val="lt1"/>
                </a:solidFill>
                <a:latin typeface="Arial"/>
                <a:ea typeface="Arial"/>
                <a:cs typeface="Arial"/>
                <a:sym typeface="Arial"/>
              </a:rPr>
              <a:t>Solution building process</a:t>
            </a:r>
            <a:endParaRPr sz="2200" b="0" i="0" u="none" strike="noStrike" cap="none">
              <a:solidFill>
                <a:schemeClr val="lt1"/>
              </a:solidFill>
              <a:latin typeface="Arial"/>
              <a:ea typeface="Arial"/>
              <a:cs typeface="Arial"/>
              <a:sym typeface="Arial"/>
            </a:endParaRPr>
          </a:p>
          <a:p>
            <a:pPr marL="457200" marR="0" lvl="0" indent="-368300" algn="l" rtl="0">
              <a:lnSpc>
                <a:spcPct val="150000"/>
              </a:lnSpc>
              <a:spcBef>
                <a:spcPts val="0"/>
              </a:spcBef>
              <a:spcAft>
                <a:spcPts val="0"/>
              </a:spcAft>
              <a:buClr>
                <a:schemeClr val="lt1"/>
              </a:buClr>
              <a:buSzPts val="2200"/>
              <a:buFont typeface="Arial"/>
              <a:buChar char="●"/>
            </a:pPr>
            <a:r>
              <a:rPr lang="en" sz="2200" b="0" i="0" u="none" strike="noStrike" cap="none">
                <a:solidFill>
                  <a:schemeClr val="lt1"/>
                </a:solidFill>
                <a:latin typeface="Arial"/>
                <a:ea typeface="Arial"/>
                <a:cs typeface="Arial"/>
                <a:sym typeface="Arial"/>
              </a:rPr>
              <a:t>Illuminating resources</a:t>
            </a:r>
            <a:endParaRPr sz="2200" b="0" i="0" u="none" strike="noStrike" cap="none">
              <a:solidFill>
                <a:schemeClr val="lt1"/>
              </a:solidFill>
              <a:latin typeface="Arial"/>
              <a:ea typeface="Arial"/>
              <a:cs typeface="Arial"/>
              <a:sym typeface="Arial"/>
            </a:endParaRPr>
          </a:p>
          <a:p>
            <a:pPr marL="457200" marR="0" lvl="0" indent="-368300" algn="l" rtl="0">
              <a:lnSpc>
                <a:spcPct val="150000"/>
              </a:lnSpc>
              <a:spcBef>
                <a:spcPts val="0"/>
              </a:spcBef>
              <a:spcAft>
                <a:spcPts val="0"/>
              </a:spcAft>
              <a:buClr>
                <a:schemeClr val="lt1"/>
              </a:buClr>
              <a:buSzPts val="2200"/>
              <a:buFont typeface="Arial"/>
              <a:buChar char="●"/>
            </a:pPr>
            <a:r>
              <a:rPr lang="en" sz="2200" b="0" i="0" u="none" strike="noStrike" cap="none">
                <a:solidFill>
                  <a:schemeClr val="lt1"/>
                </a:solidFill>
                <a:latin typeface="Arial"/>
                <a:ea typeface="Arial"/>
                <a:cs typeface="Arial"/>
                <a:sym typeface="Arial"/>
              </a:rPr>
              <a:t>Finding new perspectives</a:t>
            </a:r>
            <a:endParaRPr sz="2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18"/>
          <p:cNvPicPr preferRelativeResize="0"/>
          <p:nvPr/>
        </p:nvPicPr>
        <p:blipFill rotWithShape="1">
          <a:blip r:embed="rId3">
            <a:alphaModFix/>
          </a:blip>
          <a:srcRect/>
          <a:stretch/>
        </p:blipFill>
        <p:spPr>
          <a:xfrm>
            <a:off x="1139163" y="564600"/>
            <a:ext cx="6865674" cy="4014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32"/>
        <p:cNvGrpSpPr/>
        <p:nvPr/>
      </p:nvGrpSpPr>
      <p:grpSpPr>
        <a:xfrm>
          <a:off x="0" y="0"/>
          <a:ext cx="0" cy="0"/>
          <a:chOff x="0" y="0"/>
          <a:chExt cx="0" cy="0"/>
        </a:xfrm>
      </p:grpSpPr>
      <p:sp>
        <p:nvSpPr>
          <p:cNvPr id="233" name="Google Shape;233;p19"/>
          <p:cNvSpPr txBox="1">
            <a:spLocks noGrp="1"/>
          </p:cNvSpPr>
          <p:nvPr>
            <p:ph type="title" idx="4294967295"/>
          </p:nvPr>
        </p:nvSpPr>
        <p:spPr>
          <a:xfrm>
            <a:off x="845150" y="1018475"/>
            <a:ext cx="5878500" cy="354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endParaRPr sz="1800">
              <a:solidFill>
                <a:schemeClr val="lt1"/>
              </a:solidFill>
              <a:latin typeface="Arial"/>
              <a:ea typeface="Arial"/>
              <a:cs typeface="Arial"/>
              <a:sym typeface="Arial"/>
            </a:endParaRPr>
          </a:p>
          <a:p>
            <a:pPr marL="0" lvl="0" indent="0" algn="l" rtl="0">
              <a:lnSpc>
                <a:spcPct val="200000"/>
              </a:lnSpc>
              <a:spcBef>
                <a:spcPts val="0"/>
              </a:spcBef>
              <a:spcAft>
                <a:spcPts val="0"/>
              </a:spcAft>
              <a:buSzPts val="3000"/>
              <a:buNone/>
            </a:pPr>
            <a:endParaRPr b="0">
              <a:solidFill>
                <a:schemeClr val="lt1"/>
              </a:solidFill>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sp>
        <p:nvSpPr>
          <p:cNvPr id="234" name="Google Shape;234;p19"/>
          <p:cNvSpPr txBox="1"/>
          <p:nvPr/>
        </p:nvSpPr>
        <p:spPr>
          <a:xfrm>
            <a:off x="892875" y="267100"/>
            <a:ext cx="5878500" cy="648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3000"/>
              <a:buFont typeface="Arial"/>
              <a:buNone/>
            </a:pPr>
            <a:r>
              <a:rPr lang="en" sz="3000" b="0" i="0" u="none" strike="noStrike" cap="none">
                <a:solidFill>
                  <a:schemeClr val="dk2"/>
                </a:solidFill>
                <a:latin typeface="Arial"/>
                <a:ea typeface="Arial"/>
                <a:cs typeface="Arial"/>
                <a:sym typeface="Arial"/>
              </a:rPr>
              <a:t>From Reacting to Creating</a:t>
            </a:r>
            <a:endParaRPr sz="3000" b="0" i="0" u="none" strike="noStrike" cap="none">
              <a:solidFill>
                <a:schemeClr val="dk2"/>
              </a:solidFill>
              <a:latin typeface="Arial"/>
              <a:ea typeface="Arial"/>
              <a:cs typeface="Arial"/>
              <a:sym typeface="Arial"/>
            </a:endParaRPr>
          </a:p>
        </p:txBody>
      </p:sp>
      <p:graphicFrame>
        <p:nvGraphicFramePr>
          <p:cNvPr id="235" name="Google Shape;235;p19"/>
          <p:cNvGraphicFramePr/>
          <p:nvPr/>
        </p:nvGraphicFramePr>
        <p:xfrm>
          <a:off x="952500" y="1238250"/>
          <a:ext cx="3000000" cy="3000000"/>
        </p:xfrm>
        <a:graphic>
          <a:graphicData uri="http://schemas.openxmlformats.org/drawingml/2006/table">
            <a:tbl>
              <a:tblPr>
                <a:noFill/>
                <a:tableStyleId>{BB2C0F13-088C-4B69-B69A-A7BD900F240D}</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solidFill>
                            <a:schemeClr val="dk2"/>
                          </a:solidFill>
                        </a:rPr>
                        <a:t>Being problem focused</a:t>
                      </a:r>
                      <a:endParaRPr sz="1800" b="1"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solidFill>
                            <a:schemeClr val="dk2"/>
                          </a:solidFill>
                        </a:rPr>
                        <a:t>Being solution focused</a:t>
                      </a:r>
                      <a:endParaRPr sz="1800" b="1" u="none" strike="noStrike" cap="none">
                        <a:solidFill>
                          <a:schemeClr val="dk2"/>
                        </a:solidFill>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What I don't want</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What I do want</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When things go wrong</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When things go right</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Forces beyond my control</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Forces within my control</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I'm stuck</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I'm progressing</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800"/>
                        <a:buFont typeface="Arial"/>
                        <a:buNone/>
                      </a:pPr>
                      <a:r>
                        <a:rPr lang="en" sz="1800" u="none" strike="noStrike" cap="none">
                          <a:solidFill>
                            <a:schemeClr val="dk2"/>
                          </a:solidFill>
                        </a:rPr>
                        <a:t>More troubles to come</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Positive possibilities</a:t>
                      </a:r>
                      <a:endParaRPr sz="1800" u="none" strike="noStrike" cap="none">
                        <a:solidFill>
                          <a:schemeClr val="dk2"/>
                        </a:solidFill>
                      </a:endParaRPr>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0"/>
          <p:cNvSpPr txBox="1"/>
          <p:nvPr/>
        </p:nvSpPr>
        <p:spPr>
          <a:xfrm>
            <a:off x="892875" y="114700"/>
            <a:ext cx="5878500" cy="648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3000"/>
              <a:buFont typeface="Arial"/>
              <a:buNone/>
            </a:pPr>
            <a:r>
              <a:rPr lang="en" sz="3000" b="0" i="0" u="none" strike="noStrike" cap="none">
                <a:solidFill>
                  <a:schemeClr val="dk2"/>
                </a:solidFill>
                <a:latin typeface="Arial"/>
                <a:ea typeface="Arial"/>
                <a:cs typeface="Arial"/>
                <a:sym typeface="Arial"/>
              </a:rPr>
              <a:t>From Reacting to Creating</a:t>
            </a:r>
            <a:endParaRPr sz="3000" b="0" i="0" u="none" strike="noStrike" cap="none">
              <a:solidFill>
                <a:schemeClr val="dk2"/>
              </a:solidFill>
              <a:latin typeface="Arial"/>
              <a:ea typeface="Arial"/>
              <a:cs typeface="Arial"/>
              <a:sym typeface="Arial"/>
            </a:endParaRPr>
          </a:p>
        </p:txBody>
      </p:sp>
      <p:graphicFrame>
        <p:nvGraphicFramePr>
          <p:cNvPr id="241" name="Google Shape;241;p20"/>
          <p:cNvGraphicFramePr/>
          <p:nvPr/>
        </p:nvGraphicFramePr>
        <p:xfrm>
          <a:off x="952500" y="933450"/>
          <a:ext cx="3000000" cy="3000000"/>
        </p:xfrm>
        <a:graphic>
          <a:graphicData uri="http://schemas.openxmlformats.org/drawingml/2006/table">
            <a:tbl>
              <a:tblPr>
                <a:noFill/>
                <a:tableStyleId>{BB2C0F13-088C-4B69-B69A-A7BD900F240D}</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solidFill>
                            <a:schemeClr val="dk2"/>
                          </a:solidFill>
                        </a:rPr>
                        <a:t>Questions about the past</a:t>
                      </a:r>
                      <a:endParaRPr sz="1800" b="1"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solidFill>
                            <a:schemeClr val="dk2"/>
                          </a:solidFill>
                        </a:rPr>
                        <a:t>Questions about shaping the future</a:t>
                      </a:r>
                      <a:endParaRPr sz="1800" b="1" u="none" strike="noStrike" cap="none">
                        <a:solidFill>
                          <a:schemeClr val="dk2"/>
                        </a:solidFill>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What's wrong?</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What do you want?</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Why are things bad?</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How would it be without the problem?</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How did the problem arise?</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What do you need in order to solve this problem successfully?</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Who caused the problem?</a:t>
                      </a:r>
                      <a:endParaRPr sz="1800" u="none" strike="noStrike" cap="none">
                        <a:solidFill>
                          <a:schemeClr val="dk2"/>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a:solidFill>
                            <a:schemeClr val="dk2"/>
                          </a:solidFill>
                        </a:rPr>
                        <a:t>Suppose the problem is resolved satisfactorily, what exactly will be different then?</a:t>
                      </a:r>
                      <a:endParaRPr sz="1800" u="none" strike="noStrike" cap="none">
                        <a:solidFill>
                          <a:schemeClr val="dk2"/>
                        </a:solidFill>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DB0000"/>
            </a:gs>
            <a:gs pos="100000">
              <a:srgbClr val="540303"/>
            </a:gs>
          </a:gsLst>
          <a:path path="circle">
            <a:fillToRect l="50000" t="50000" r="50000" b="50000"/>
          </a:path>
          <a:tileRect/>
        </a:gradFill>
        <a:effectLst/>
      </p:bgPr>
    </p:bg>
    <p:spTree>
      <p:nvGrpSpPr>
        <p:cNvPr id="1" name="Shape 245"/>
        <p:cNvGrpSpPr/>
        <p:nvPr/>
      </p:nvGrpSpPr>
      <p:grpSpPr>
        <a:xfrm>
          <a:off x="0" y="0"/>
          <a:ext cx="0" cy="0"/>
          <a:chOff x="0" y="0"/>
          <a:chExt cx="0" cy="0"/>
        </a:xfrm>
      </p:grpSpPr>
      <p:sp>
        <p:nvSpPr>
          <p:cNvPr id="246" name="Google Shape;246;g1b82041582c_1_6"/>
          <p:cNvSpPr txBox="1"/>
          <p:nvPr/>
        </p:nvSpPr>
        <p:spPr>
          <a:xfrm>
            <a:off x="1852527" y="798725"/>
            <a:ext cx="5289000" cy="30144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2200"/>
              <a:buFont typeface="Arial"/>
              <a:buNone/>
            </a:pPr>
            <a:r>
              <a:rPr lang="en" sz="2500" b="0" i="0" u="none" strike="noStrike" cap="none">
                <a:solidFill>
                  <a:schemeClr val="lt1"/>
                </a:solidFill>
                <a:latin typeface="Arial"/>
                <a:ea typeface="Arial"/>
                <a:cs typeface="Arial"/>
                <a:sym typeface="Arial"/>
              </a:rPr>
              <a:t>Solution-focused </a:t>
            </a:r>
            <a:r>
              <a:rPr lang="en" sz="2500">
                <a:solidFill>
                  <a:schemeClr val="lt1"/>
                </a:solidFill>
              </a:rPr>
              <a:t>Handout</a:t>
            </a:r>
            <a:endParaRPr sz="2500">
              <a:solidFill>
                <a:schemeClr val="lt1"/>
              </a:solidFill>
            </a:endParaRPr>
          </a:p>
          <a:p>
            <a:pPr marL="0" marR="0" lvl="0" indent="0" algn="ctr" rtl="0">
              <a:lnSpc>
                <a:spcPct val="115000"/>
              </a:lnSpc>
              <a:spcBef>
                <a:spcPts val="0"/>
              </a:spcBef>
              <a:spcAft>
                <a:spcPts val="0"/>
              </a:spcAft>
              <a:buClr>
                <a:srgbClr val="000000"/>
              </a:buClr>
              <a:buSzPts val="2200"/>
              <a:buFont typeface="Arial"/>
              <a:buNone/>
            </a:pPr>
            <a:endParaRPr sz="2500">
              <a:solidFill>
                <a:schemeClr val="lt1"/>
              </a:solidFill>
            </a:endParaRPr>
          </a:p>
          <a:p>
            <a:pPr marL="0" marR="0" lvl="0" indent="0" algn="ctr" rtl="0">
              <a:lnSpc>
                <a:spcPct val="115000"/>
              </a:lnSpc>
              <a:spcBef>
                <a:spcPts val="0"/>
              </a:spcBef>
              <a:spcAft>
                <a:spcPts val="0"/>
              </a:spcAft>
              <a:buClr>
                <a:srgbClr val="000000"/>
              </a:buClr>
              <a:buSzPts val="2200"/>
              <a:buFont typeface="Arial"/>
              <a:buNone/>
            </a:pPr>
            <a:r>
              <a:rPr lang="en" sz="2500">
                <a:solidFill>
                  <a:schemeClr val="lt1"/>
                </a:solidFill>
              </a:rPr>
              <a:t>Powerful Questions </a:t>
            </a:r>
            <a:endParaRPr sz="250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50"/>
        <p:cNvGrpSpPr/>
        <p:nvPr/>
      </p:nvGrpSpPr>
      <p:grpSpPr>
        <a:xfrm>
          <a:off x="0" y="0"/>
          <a:ext cx="0" cy="0"/>
          <a:chOff x="0" y="0"/>
          <a:chExt cx="0" cy="0"/>
        </a:xfrm>
      </p:grpSpPr>
      <p:sp>
        <p:nvSpPr>
          <p:cNvPr id="251" name="Google Shape;251;p22"/>
          <p:cNvSpPr txBox="1">
            <a:spLocks noGrp="1"/>
          </p:cNvSpPr>
          <p:nvPr>
            <p:ph type="title" idx="4294967295"/>
          </p:nvPr>
        </p:nvSpPr>
        <p:spPr>
          <a:xfrm>
            <a:off x="845150" y="1018475"/>
            <a:ext cx="7125900" cy="354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000"/>
              <a:buNone/>
            </a:pPr>
            <a:endParaRPr sz="1800" b="0">
              <a:solidFill>
                <a:schemeClr val="lt1"/>
              </a:solidFill>
              <a:latin typeface="Arial"/>
              <a:ea typeface="Arial"/>
              <a:cs typeface="Arial"/>
              <a:sym typeface="Arial"/>
            </a:endParaRPr>
          </a:p>
          <a:p>
            <a:pPr marL="457200" lvl="0" indent="-342900" algn="l" rtl="0">
              <a:lnSpc>
                <a:spcPct val="115000"/>
              </a:lnSpc>
              <a:spcBef>
                <a:spcPts val="0"/>
              </a:spcBef>
              <a:spcAft>
                <a:spcPts val="0"/>
              </a:spcAft>
              <a:buClr>
                <a:schemeClr val="lt1"/>
              </a:buClr>
              <a:buSzPts val="1800"/>
              <a:buFont typeface="Arial"/>
              <a:buAutoNum type="arabicPeriod"/>
            </a:pPr>
            <a:r>
              <a:rPr lang="en" sz="1800">
                <a:solidFill>
                  <a:schemeClr val="dk2"/>
                </a:solidFill>
                <a:latin typeface="Arial"/>
                <a:ea typeface="Arial"/>
                <a:cs typeface="Arial"/>
                <a:sym typeface="Arial"/>
              </a:rPr>
              <a:t>Break into pairs.</a:t>
            </a:r>
            <a:br>
              <a:rPr lang="en" sz="1800">
                <a:solidFill>
                  <a:schemeClr val="dk2"/>
                </a:solidFill>
                <a:latin typeface="Arial"/>
                <a:ea typeface="Arial"/>
                <a:cs typeface="Arial"/>
                <a:sym typeface="Arial"/>
              </a:rPr>
            </a:br>
            <a:endParaRPr sz="1800">
              <a:solidFill>
                <a:schemeClr val="dk2"/>
              </a:solidFill>
              <a:latin typeface="Arial"/>
              <a:ea typeface="Arial"/>
              <a:cs typeface="Arial"/>
              <a:sym typeface="Arial"/>
            </a:endParaRPr>
          </a:p>
          <a:p>
            <a:pPr marL="457200" lvl="0" indent="-342900" algn="l" rtl="0">
              <a:lnSpc>
                <a:spcPct val="115000"/>
              </a:lnSpc>
              <a:spcBef>
                <a:spcPts val="0"/>
              </a:spcBef>
              <a:spcAft>
                <a:spcPts val="0"/>
              </a:spcAft>
              <a:buClr>
                <a:schemeClr val="lt1"/>
              </a:buClr>
              <a:buSzPts val="1800"/>
              <a:buFont typeface="Arial"/>
              <a:buAutoNum type="arabicPeriod"/>
            </a:pPr>
            <a:r>
              <a:rPr lang="en" sz="1800">
                <a:solidFill>
                  <a:schemeClr val="dk2"/>
                </a:solidFill>
                <a:latin typeface="Arial"/>
                <a:ea typeface="Arial"/>
                <a:cs typeface="Arial"/>
                <a:sym typeface="Arial"/>
              </a:rPr>
              <a:t>One will be the coach and the other the coachee. As the coach checks in about the status of something the coachee is working on in which he or she has encountered some problems.</a:t>
            </a:r>
            <a:br>
              <a:rPr lang="en" sz="1800">
                <a:solidFill>
                  <a:schemeClr val="dk2"/>
                </a:solidFill>
                <a:latin typeface="Arial"/>
                <a:ea typeface="Arial"/>
                <a:cs typeface="Arial"/>
                <a:sym typeface="Arial"/>
              </a:rPr>
            </a:br>
            <a:endParaRPr sz="1800">
              <a:solidFill>
                <a:schemeClr val="dk2"/>
              </a:solidFill>
              <a:latin typeface="Arial"/>
              <a:ea typeface="Arial"/>
              <a:cs typeface="Arial"/>
              <a:sym typeface="Arial"/>
            </a:endParaRPr>
          </a:p>
          <a:p>
            <a:pPr marL="457200" lvl="0" indent="-342900" algn="l" rtl="0">
              <a:lnSpc>
                <a:spcPct val="115000"/>
              </a:lnSpc>
              <a:spcBef>
                <a:spcPts val="0"/>
              </a:spcBef>
              <a:spcAft>
                <a:spcPts val="0"/>
              </a:spcAft>
              <a:buClr>
                <a:schemeClr val="lt1"/>
              </a:buClr>
              <a:buSzPts val="1800"/>
              <a:buFont typeface="Arial"/>
              <a:buAutoNum type="arabicPeriod"/>
            </a:pPr>
            <a:r>
              <a:rPr lang="en" sz="1800">
                <a:solidFill>
                  <a:schemeClr val="dk2"/>
                </a:solidFill>
                <a:latin typeface="Arial"/>
                <a:ea typeface="Arial"/>
                <a:cs typeface="Arial"/>
                <a:sym typeface="Arial"/>
              </a:rPr>
              <a:t>First use the problem talk words and see what the reaction is. Then, use the solution talk words and see what the difference is. </a:t>
            </a:r>
            <a:endParaRPr sz="1800">
              <a:solidFill>
                <a:schemeClr val="dk2"/>
              </a:solidFill>
              <a:latin typeface="Arial"/>
              <a:ea typeface="Arial"/>
              <a:cs typeface="Arial"/>
              <a:sym typeface="Arial"/>
            </a:endParaRPr>
          </a:p>
          <a:p>
            <a:pPr marL="0" lvl="0" indent="0" algn="l" rtl="0">
              <a:lnSpc>
                <a:spcPct val="200000"/>
              </a:lnSpc>
              <a:spcBef>
                <a:spcPts val="0"/>
              </a:spcBef>
              <a:spcAft>
                <a:spcPts val="0"/>
              </a:spcAft>
              <a:buSzPts val="3000"/>
              <a:buNone/>
            </a:pPr>
            <a:endParaRPr b="0">
              <a:solidFill>
                <a:schemeClr val="lt1"/>
              </a:solidFill>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sp>
        <p:nvSpPr>
          <p:cNvPr id="252" name="Google Shape;252;p22"/>
          <p:cNvSpPr txBox="1"/>
          <p:nvPr/>
        </p:nvSpPr>
        <p:spPr>
          <a:xfrm>
            <a:off x="892875" y="404450"/>
            <a:ext cx="6578100" cy="648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2"/>
              </a:buClr>
              <a:buSzPts val="1100"/>
              <a:buFont typeface="Arial"/>
              <a:buNone/>
            </a:pPr>
            <a:r>
              <a:rPr lang="en" sz="3000" b="0" i="0" u="none" strike="noStrike" cap="none">
                <a:solidFill>
                  <a:schemeClr val="dk2"/>
                </a:solidFill>
                <a:latin typeface="Arial"/>
                <a:ea typeface="Arial"/>
                <a:cs typeface="Arial"/>
                <a:sym typeface="Arial"/>
              </a:rPr>
              <a:t>Problem and Solution Talk Exercise</a:t>
            </a:r>
            <a:endParaRPr sz="3000" b="0" i="0" u="none" strike="noStrike" cap="none">
              <a:solidFill>
                <a:schemeClr val="dk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2825</Words>
  <Application>Microsoft Office PowerPoint</Application>
  <PresentationFormat>On-screen Show (16:9)</PresentationFormat>
  <Paragraphs>231</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Raleway</vt:lpstr>
      <vt:lpstr>Lato</vt:lpstr>
      <vt:lpstr>Georgia</vt:lpstr>
      <vt:lpstr>DM Sans</vt:lpstr>
      <vt:lpstr>Calibri</vt:lpstr>
      <vt:lpstr>Arial</vt:lpstr>
      <vt:lpstr>Swiss</vt:lpstr>
      <vt:lpstr>The Neuroscience of Trauma &amp; Movement</vt:lpstr>
      <vt:lpstr>Week 4 </vt:lpstr>
      <vt:lpstr>PowerPoint Presentation</vt:lpstr>
      <vt:lpstr>Avraham and Lovingkindness  </vt:lpstr>
      <vt:lpstr>Avraham and Lovingkindness  </vt:lpstr>
      <vt:lpstr>PowerPoint Presentation</vt:lpstr>
      <vt:lpstr>Carl Rogers: Empathic Listening </vt:lpstr>
      <vt:lpstr>Carl Rogers on Empathy </vt:lpstr>
      <vt:lpstr>Carl Rogers Empathic Listening </vt:lpstr>
      <vt:lpstr>Carl Rogers Empathic Listening </vt:lpstr>
      <vt:lpstr>Carl Rogers Empathic Listening </vt:lpstr>
      <vt:lpstr>Person-Centered Approach   </vt:lpstr>
      <vt:lpstr>Empathy and Presence </vt:lpstr>
      <vt:lpstr>Brene Brown </vt:lpstr>
      <vt:lpstr>Erik Erikson</vt:lpstr>
      <vt:lpstr>Active Listening for:</vt:lpstr>
      <vt:lpstr>PowerPoint Presentation</vt:lpstr>
      <vt:lpstr>Asking Solution Focused Questions  Positive Focus Clarity  Redirected Thinking Powerful Questions Handout </vt:lpstr>
      <vt:lpstr>PowerPoint Presentation</vt:lpstr>
      <vt:lpstr>PowerPoint Presentation</vt:lpstr>
      <vt:lpstr>PowerPoint Presentation</vt:lpstr>
      <vt:lpstr>PowerPoint Presentation</vt:lpstr>
      <vt:lpstr>  </vt:lpstr>
      <vt:lpstr>PowerPoint Presentation</vt:lpstr>
      <vt:lpstr>PowerPoint Presentation</vt:lpstr>
      <vt:lpstr> Break into pairs.  One will be the coach and the other the coachee. As the coach checks in about the status of something the coachee is working on in which he or she has encountered some problems.  First use the problem talk words and see what the reaction is. Then, use the solution talk words and see what the difference 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lastModifiedBy>Daniel Schonbuch</cp:lastModifiedBy>
  <cp:revision>1</cp:revision>
  <dcterms:modified xsi:type="dcterms:W3CDTF">2025-01-12T16:20:33Z</dcterms:modified>
</cp:coreProperties>
</file>