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Lst>
  <p:sldSz cy="5143500" cx="9144000"/>
  <p:notesSz cx="6858000" cy="9144000"/>
  <p:embeddedFontLst>
    <p:embeddedFont>
      <p:font typeface="Lato"/>
      <p:regular r:id="rId104"/>
      <p:bold r:id="rId105"/>
      <p:italic r:id="rId106"/>
      <p:boldItalic r:id="rId107"/>
    </p:embeddedFont>
    <p:embeddedFont>
      <p:font typeface="DM Sans"/>
      <p:regular r:id="rId108"/>
      <p:bold r:id="rId109"/>
      <p:italic r:id="rId110"/>
      <p:boldItalic r:id="rId1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2" roundtripDataSignature="AMtx7mjlXkDPnSJijm/yLuyPFl1YMPSu8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Lato-boldItalic.fntdata"/><Relationship Id="rId106" Type="http://schemas.openxmlformats.org/officeDocument/2006/relationships/font" Target="fonts/Lato-italic.fntdata"/><Relationship Id="rId105" Type="http://schemas.openxmlformats.org/officeDocument/2006/relationships/font" Target="fonts/Lato-bold.fntdata"/><Relationship Id="rId104" Type="http://schemas.openxmlformats.org/officeDocument/2006/relationships/font" Target="fonts/Lato-regular.fntdata"/><Relationship Id="rId109" Type="http://schemas.openxmlformats.org/officeDocument/2006/relationships/font" Target="fonts/DMSans-bold.fntdata"/><Relationship Id="rId108" Type="http://schemas.openxmlformats.org/officeDocument/2006/relationships/font" Target="fonts/DMSans-regular.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10" Type="http://schemas.openxmlformats.org/officeDocument/2006/relationships/font" Target="fonts/DMSans-italic.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12" Type="http://customschemas.google.com/relationships/presentationmetadata" Target="metadata"/><Relationship Id="rId111" Type="http://schemas.openxmlformats.org/officeDocument/2006/relationships/font" Target="fonts/DMSans-boldItalic.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he focus of coaching is the coaching client relationship.</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participate in coaching because I want things to be different. And looking for change or they have important goals. They may be motivated to cheat specific goals to write a book start a business for the help of a healthier body.</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Sometimes people just want more peace of mind less confusion and less financial pressures. All of this begins with during Kochi towards motivation</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One of the focuses of this program will be the coactive coaching model.</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There are 4/4 cornerstone.</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are naturally creative in capable of finding answers</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Focus on the whole person that means they are thoughts feelings and actions relationships in their body</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Dance in the moment. Every moment is an opportunity to listen or deeply and to create a new tone mood for this means we have to be able to dance with the client to follow your lead.</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Evoke transformation.</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he focus of coaching is the coaching client relationship.</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participate in coaching because I want things to be different. And looking for change or they have important goals. They may be motivated to cheat specific goals to write a book start a business for the help of a healthier body.</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Sometimes people just want more peace of mind less confusion and less financial pressures. All of this begins with during Kochi towards motivation</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One of the focuses of this program will be the coactive coaching model.</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There are 4/4 cornerstone.</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are naturally creative in capable of finding answers</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Focus on the whole person that means they are thoughts feelings and actions relationships in their body</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Dance in the moment. Every moment is an opportunity to listen or deeply and to create a new tone mood for this means we have to be able to dance with the client to follow your lead.</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Evoke transformation.</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ee752e59f9_0_2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g1ee752e59f9_0_2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ee6a4ee576_0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g1ee6a4ee576_0_4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ee752e59f9_0_2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g1ee752e59f9_0_2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ee752e59f9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1ee752e59f9_0_2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ee6a4ee576_0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1ee6a4ee576_0_3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ee752e59f9_0_2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g1ee752e59f9_0_2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ee6a4ee576_0_4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g1ee6a4ee576_0_4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2599eea2a3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g32599eea2a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ee6a4ee576_0_3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g1ee6a4ee576_0_3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abfcb8128a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4" name="Google Shape;354;g2abfcb8128a_0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ee752e59f9_0_2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g1ee752e59f9_0_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aa2a62348b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g2aa2a62348b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aa2a62348b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2aa2a62348b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aa2a62348b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2aa2a62348b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abfcb8128a_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g2abfcb8128a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ee6a4ee576_0_3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g1ee6a4ee576_0_3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ee6a4ee576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g1ee6a4ee576_0_3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1ee6a4ee576_0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g1ee6a4ee576_0_3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abfcb8128a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g2abfcb8128a_0_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ee37aa457a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1ee37aa457a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1ee3e746ea7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g1ee3e746ea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ee4238c2ad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g1ee4238c2ad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ee3411b03a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g1ee3411b03a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1ee6a4ee576_0_3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g1ee6a4ee576_0_3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1ee3411b03a_0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g1ee3411b03a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Cardinal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1ee6a4ee576_0_3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g1ee6a4ee576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Cardinal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1ee3411b03a_0_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g1ee3411b03a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1ee37aa457a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3" name="Google Shape;483;g1ee37aa457a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1ee37aa457a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g1ee37aa457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1ee37aa457a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7" name="Google Shape;497;g1ee37aa457a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1ee37aa457a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4" name="Google Shape;504;g1ee37aa457a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1ee37aa457a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g1ee37aa457a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1ee37aa457a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g1ee37aa457a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1ee37aa457a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g1ee37aa457a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ee37aa457a_0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g1ee37aa457a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1ee37aa457a_0_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g1ee37aa457a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1ee37aa457a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g1ee37aa457a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1ee37aa457a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1ee37aa457a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1ee37aa457a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g1ee37aa457a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1ee3411b03a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g1ee3411b03a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1ee6a4ee576_0_3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g1ee6a4ee576_0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1ee6a4ee576_0_3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g1ee6a4ee576_0_3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1ee6a4ee576_0_3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g1ee6a4ee576_0_3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1ee6a4ee576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7" name="Google Shape;597;g1ee6a4ee57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1ee6a4ee576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g1ee6a4ee576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1ee6a4ee576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g1ee6a4ee576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1ee6a4ee576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g1ee6a4ee576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1ee6a4ee576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2" name="Google Shape;622;g1ee6a4ee576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1ee6a4ee576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g1ee6a4ee576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1ee6a4ee576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4" name="Google Shape;634;g1ee6a4ee576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1ee6a4ee576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0" name="Google Shape;640;g1ee6a4ee576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1ee6a4ee576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6" name="Google Shape;646;g1ee6a4ee576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1ee6a4ee576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g1ee6a4ee576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1ee6a4ee576_0_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g1ee6a4ee576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1ee6a4ee576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4" name="Google Shape;664;g1ee6a4ee576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1ee6a4ee576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0" name="Google Shape;670;g1ee6a4ee576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1ee6a4ee576_0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6" name="Google Shape;676;g1ee6a4ee576_0_3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2e987c02070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3" name="Google Shape;683;g2e987c0207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1ee3e746ea7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g1ee3e746ea7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5" name="Google Shape;69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1ee37aa457a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3" name="Google Shape;703;g1ee37aa457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1ee3e746ea7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1" name="Google Shape;711;g1ee3e746ea7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1ee3e746ea7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8" name="Google Shape;718;g1ee3e746ea7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1ee752e59f9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5" name="Google Shape;725;g1ee752e59f9_0_2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Cardinal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1ee6a4ee576_0_4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1" name="Google Shape;731;g1ee6a4ee576_0_4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1ee752e59f9_0_2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9" name="Google Shape;739;g1ee752e59f9_0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1ee3e746ea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7" name="Google Shape;747;g1ee3e746ea7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ee3e746ea7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5" name="Google Shape;755;g1ee3e746ea7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1ee3e746ea7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3" name="Google Shape;763;g1ee3e746ea7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1ee3e746ea7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0" name="Google Shape;770;g1ee3e746ea7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1ee3e746ea7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7" name="Google Shape;777;g1ee3e746ea7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2accdaee26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5" name="Google Shape;785;g2accdaee26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1ee3e746ea7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2" name="Google Shape;792;g1ee3e746ea7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1ee3e746ea7_0_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8" name="Google Shape;798;g1ee3e746ea7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1ee3e746ea7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4" name="Google Shape;804;g1ee3e746ea7_0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1ee3e746ea7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0" name="Google Shape;810;g1ee3e746ea7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ee6a4ee576_0_3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8" name="Google Shape;818;g1ee6a4ee576_0_3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accdaee26e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5" name="Google Shape;825;g2accdaee26e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1ee3e746ea7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2" name="Google Shape;832;g1ee3e746ea7_0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1ee3e746ea7_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9" name="Google Shape;839;g1ee3e746ea7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1ee6a4ee576_0_4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7" name="Google Shape;847;g1ee6a4ee576_0_4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1ee6aa71a9a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4" name="Google Shape;854;g1ee6aa71a9a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1ee3e746ea7_0_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1" name="Google Shape;861;g1ee3e746ea7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0" name="Shape 20"/>
        <p:cNvGrpSpPr/>
        <p:nvPr/>
      </p:nvGrpSpPr>
      <p:grpSpPr>
        <a:xfrm>
          <a:off x="0" y="0"/>
          <a:ext cx="0" cy="0"/>
          <a:chOff x="0" y="0"/>
          <a:chExt cx="0" cy="0"/>
        </a:xfrm>
      </p:grpSpPr>
      <p:sp>
        <p:nvSpPr>
          <p:cNvPr id="21" name="Google Shape;21;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6" name="Google Shape;26;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7" name="Google Shape;27;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8" name="Shape 28"/>
        <p:cNvGrpSpPr/>
        <p:nvPr/>
      </p:nvGrpSpPr>
      <p:grpSpPr>
        <a:xfrm>
          <a:off x="0" y="0"/>
          <a:ext cx="0" cy="0"/>
          <a:chOff x="0" y="0"/>
          <a:chExt cx="0" cy="0"/>
        </a:xfrm>
      </p:grpSpPr>
      <p:cxnSp>
        <p:nvCxnSpPr>
          <p:cNvPr id="29" name="Google Shape;29;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0" name="Google Shape;30;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1" name="Google Shape;31;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2" name="Shape 32"/>
        <p:cNvGrpSpPr/>
        <p:nvPr/>
      </p:nvGrpSpPr>
      <p:grpSpPr>
        <a:xfrm>
          <a:off x="0" y="0"/>
          <a:ext cx="0" cy="0"/>
          <a:chOff x="0" y="0"/>
          <a:chExt cx="0" cy="0"/>
        </a:xfrm>
      </p:grpSpPr>
      <p:sp>
        <p:nvSpPr>
          <p:cNvPr id="33" name="Google Shape;33;p98"/>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35" name="Google Shape;35;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36" name="Google Shape;36;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
        <p:nvSpPr>
          <p:cNvPr id="38" name="Google Shape;38;p99"/>
          <p:cNvSpPr/>
          <p:nvPr/>
        </p:nvSpPr>
        <p:spPr>
          <a:xfrm>
            <a:off x="-7000" y="-25"/>
            <a:ext cx="9150900" cy="51435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1" name="Shape 41"/>
        <p:cNvGrpSpPr/>
        <p:nvPr/>
      </p:nvGrpSpPr>
      <p:grpSpPr>
        <a:xfrm>
          <a:off x="0" y="0"/>
          <a:ext cx="0" cy="0"/>
          <a:chOff x="0" y="0"/>
          <a:chExt cx="0" cy="0"/>
        </a:xfrm>
      </p:grpSpPr>
      <p:sp>
        <p:nvSpPr>
          <p:cNvPr id="42" name="Google Shape;42;p100"/>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5" name="Google Shape;45;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6" name="Google Shape;46;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g1ee6a4ee576_0_210"/>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1ee6a4ee576_0_210"/>
          <p:cNvSpPr/>
          <p:nvPr/>
        </p:nvSpPr>
        <p:spPr>
          <a:xfrm>
            <a:off x="0" y="2946600"/>
            <a:ext cx="60960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1ee6a4ee576_0_210"/>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05" name="Shape 105"/>
        <p:cNvGrpSpPr/>
        <p:nvPr/>
      </p:nvGrpSpPr>
      <p:grpSpPr>
        <a:xfrm>
          <a:off x="0" y="0"/>
          <a:ext cx="0" cy="0"/>
          <a:chOff x="0" y="0"/>
          <a:chExt cx="0" cy="0"/>
        </a:xfrm>
      </p:grpSpPr>
      <p:sp>
        <p:nvSpPr>
          <p:cNvPr id="106" name="Google Shape;106;g1ee6a4ee576_0_214"/>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g1ee6a4ee576_0_214"/>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1ee6a4ee576_0_21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g1ee6a4ee576_0_2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10" name="Google Shape;110;g1ee6a4ee576_0_21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11" name="Google Shape;111;g1ee6a4ee576_0_21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12" name="Shape 112"/>
        <p:cNvGrpSpPr/>
        <p:nvPr/>
      </p:nvGrpSpPr>
      <p:grpSpPr>
        <a:xfrm>
          <a:off x="0" y="0"/>
          <a:ext cx="0" cy="0"/>
          <a:chOff x="0" y="0"/>
          <a:chExt cx="0" cy="0"/>
        </a:xfrm>
      </p:grpSpPr>
      <p:sp>
        <p:nvSpPr>
          <p:cNvPr id="113" name="Google Shape;113;g1ee6a4ee576_0_22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g1ee6a4ee576_0_22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g1ee6a4ee576_0_22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g1ee6a4ee576_0_22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g1ee6a4ee576_0_22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118" name="Google Shape;118;g1ee6a4ee576_0_22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119" name="Google Shape;119;g1ee6a4ee576_0_2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20" name="Shape 120"/>
        <p:cNvGrpSpPr/>
        <p:nvPr/>
      </p:nvGrpSpPr>
      <p:grpSpPr>
        <a:xfrm>
          <a:off x="0" y="0"/>
          <a:ext cx="0" cy="0"/>
          <a:chOff x="0" y="0"/>
          <a:chExt cx="0" cy="0"/>
        </a:xfrm>
      </p:grpSpPr>
      <p:cxnSp>
        <p:nvCxnSpPr>
          <p:cNvPr id="121" name="Google Shape;121;g1ee6a4ee576_0_2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22" name="Google Shape;122;g1ee6a4ee576_0_22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123" name="Google Shape;123;g1ee6a4ee576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24" name="Shape 124"/>
        <p:cNvGrpSpPr/>
        <p:nvPr/>
      </p:nvGrpSpPr>
      <p:grpSpPr>
        <a:xfrm>
          <a:off x="0" y="0"/>
          <a:ext cx="0" cy="0"/>
          <a:chOff x="0" y="0"/>
          <a:chExt cx="0" cy="0"/>
        </a:xfrm>
      </p:grpSpPr>
      <p:sp>
        <p:nvSpPr>
          <p:cNvPr id="125" name="Google Shape;125;g1ee6a4ee576_0_233"/>
          <p:cNvSpPr/>
          <p:nvPr/>
        </p:nvSpPr>
        <p:spPr>
          <a:xfrm>
            <a:off x="0" y="1583350"/>
            <a:ext cx="74043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g1ee6a4ee576_0_233"/>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127" name="Google Shape;127;g1ee6a4ee576_0_233"/>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128" name="Google Shape;128;g1ee6a4ee576_0_23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g1ee6a4ee576_0_238"/>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g1ee6a4ee576_0_238"/>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g1ee6a4ee576_0_23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33" name="Shape 133"/>
        <p:cNvGrpSpPr/>
        <p:nvPr/>
      </p:nvGrpSpPr>
      <p:grpSpPr>
        <a:xfrm>
          <a:off x="0" y="0"/>
          <a:ext cx="0" cy="0"/>
          <a:chOff x="0" y="0"/>
          <a:chExt cx="0" cy="0"/>
        </a:xfrm>
      </p:grpSpPr>
      <p:sp>
        <p:nvSpPr>
          <p:cNvPr id="134" name="Google Shape;134;g1ee6a4ee576_0_24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1ee6a4ee576_0_24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1ee6a4ee576_0_24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37" name="Google Shape;137;g1ee6a4ee576_0_24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138" name="Google Shape;138;g1ee6a4ee576_0_24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39" name="Shape 139"/>
        <p:cNvGrpSpPr/>
        <p:nvPr/>
      </p:nvGrpSpPr>
      <p:grpSpPr>
        <a:xfrm>
          <a:off x="0" y="0"/>
          <a:ext cx="0" cy="0"/>
          <a:chOff x="0" y="0"/>
          <a:chExt cx="0" cy="0"/>
        </a:xfrm>
      </p:grpSpPr>
      <p:sp>
        <p:nvSpPr>
          <p:cNvPr id="140" name="Google Shape;140;g1ee6a4ee576_0_248"/>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1ee6a4ee576_0_248"/>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2" name="Google Shape;142;g1ee6a4ee576_0_248"/>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1ee6a4ee576_0_248"/>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44" name="Google Shape;144;g1ee6a4ee576_0_248"/>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45" name="Shape 145"/>
        <p:cNvGrpSpPr/>
        <p:nvPr/>
      </p:nvGrpSpPr>
      <p:grpSpPr>
        <a:xfrm>
          <a:off x="0" y="0"/>
          <a:ext cx="0" cy="0"/>
          <a:chOff x="0" y="0"/>
          <a:chExt cx="0" cy="0"/>
        </a:xfrm>
      </p:grpSpPr>
      <p:sp>
        <p:nvSpPr>
          <p:cNvPr id="146" name="Google Shape;146;g1ee6a4ee576_0_254"/>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1ee6a4ee576_0_25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1ee6a4ee576_0_25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49" name="Google Shape;149;g1ee6a4ee576_0_254"/>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50" name="Google Shape;150;g1ee6a4ee576_0_254"/>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51" name="Google Shape;151;g1ee6a4ee576_0_25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2" name="Shape 152"/>
        <p:cNvGrpSpPr/>
        <p:nvPr/>
      </p:nvGrpSpPr>
      <p:grpSpPr>
        <a:xfrm>
          <a:off x="0" y="0"/>
          <a:ext cx="0" cy="0"/>
          <a:chOff x="0" y="0"/>
          <a:chExt cx="0" cy="0"/>
        </a:xfrm>
      </p:grpSpPr>
      <p:sp>
        <p:nvSpPr>
          <p:cNvPr id="153" name="Google Shape;153;g1ee6a4ee576_0_261"/>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1ee6a4ee576_0_26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1ee6a4ee576_0_26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56" name="Google Shape;156;g1ee6a4ee576_0_261"/>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7" name="Google Shape;157;g1ee6a4ee576_0_261"/>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8" name="Google Shape;158;g1ee6a4ee576_0_261"/>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9" name="Google Shape;159;g1ee6a4ee576_0_26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g1ee6a4ee576_0_26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1ee6a4ee576_0_26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1ee6a4ee576_0_26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64" name="Google Shape;164;g1ee6a4ee576_0_26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5" name="Shape 165"/>
        <p:cNvGrpSpPr/>
        <p:nvPr/>
      </p:nvGrpSpPr>
      <p:grpSpPr>
        <a:xfrm>
          <a:off x="0" y="0"/>
          <a:ext cx="0" cy="0"/>
          <a:chOff x="0" y="0"/>
          <a:chExt cx="0" cy="0"/>
        </a:xfrm>
      </p:grpSpPr>
      <p:sp>
        <p:nvSpPr>
          <p:cNvPr id="166" name="Google Shape;166;g1ee6a4ee576_0_27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1ee6a4ee576_0_274"/>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168" name="Google Shape;168;g1ee6a4ee576_0_27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g1ee6a4ee576_0_274"/>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0" name="Shape 170"/>
        <p:cNvGrpSpPr/>
        <p:nvPr/>
      </p:nvGrpSpPr>
      <p:grpSpPr>
        <a:xfrm>
          <a:off x="0" y="0"/>
          <a:ext cx="0" cy="0"/>
          <a:chOff x="0" y="0"/>
          <a:chExt cx="0" cy="0"/>
        </a:xfrm>
      </p:grpSpPr>
      <p:sp>
        <p:nvSpPr>
          <p:cNvPr id="171" name="Google Shape;171;g1ee6a4ee576_0_27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2" name="Google Shape;172;g1ee6a4ee576_0_27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g1ee6a4ee576_0_27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174" name="Google Shape;174;g1ee6a4ee576_0_27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5" name="Google Shape;175;g1ee6a4ee576_0_27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176" name="Google Shape;176;g1ee6a4ee576_0_27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77" name="Shape 177"/>
        <p:cNvGrpSpPr/>
        <p:nvPr/>
      </p:nvGrpSpPr>
      <p:grpSpPr>
        <a:xfrm>
          <a:off x="0" y="0"/>
          <a:ext cx="0" cy="0"/>
          <a:chOff x="0" y="0"/>
          <a:chExt cx="0" cy="0"/>
        </a:xfrm>
      </p:grpSpPr>
      <p:sp>
        <p:nvSpPr>
          <p:cNvPr id="178" name="Google Shape;178;g1ee6a4ee576_0_286"/>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79" name="Google Shape;179;g1ee6a4ee576_0_286"/>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180" name="Google Shape;180;g1ee6a4ee576_0_286"/>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1" name="Google Shape;181;g1ee6a4ee576_0_286"/>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2" name="Google Shape;182;g1ee6a4ee576_0_286"/>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3" name="Shape 183"/>
        <p:cNvGrpSpPr/>
        <p:nvPr/>
      </p:nvGrpSpPr>
      <p:grpSpPr>
        <a:xfrm>
          <a:off x="0" y="0"/>
          <a:ext cx="0" cy="0"/>
          <a:chOff x="0" y="0"/>
          <a:chExt cx="0" cy="0"/>
        </a:xfrm>
      </p:grpSpPr>
      <p:sp>
        <p:nvSpPr>
          <p:cNvPr id="184" name="Google Shape;184;g1ee6a4ee576_0_29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85" name="Google Shape;185;g1ee6a4ee576_0_29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186" name="Google Shape;186;g1ee6a4ee576_0_292"/>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7" name="Google Shape;187;g1ee6a4ee576_0_292"/>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g1ee6a4ee576_0_292"/>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3.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g1ee6a4ee576_0_20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g1ee6a4ee576_0_20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g1ee6a4ee576_0_206"/>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3.png"/><Relationship Id="rId5"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hyperlink" Target="https://coachfederation.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hyperlink" Target="http://www.youtube.com/watch?v=NceMxlZIIx0" TargetMode="Externa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hyperlink" Target="http://www.youtube.com/watch?v=yqRIy5umouI" TargetMode="Externa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hyperlink" Target="http://www.youtube.com/watch?v=5XrqMh9RYMw" TargetMode="External"/><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4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3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5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6.xml"/><Relationship Id="rId3" Type="http://schemas.openxmlformats.org/officeDocument/2006/relationships/image" Target="../media/image4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7.xml"/><Relationship Id="rId3" Type="http://schemas.openxmlformats.org/officeDocument/2006/relationships/image" Target="../media/image5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8.xml"/><Relationship Id="rId3" Type="http://schemas.openxmlformats.org/officeDocument/2006/relationships/image" Target="../media/image4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image" Target="../media/image6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image" Target="../media/image4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hyperlink" Target="https://www.chabad.org/kabbalah/article_cdo/aid/380796/jewish/Chesed-Gevura-Tiferet.htm"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 Id="rId3" Type="http://schemas.openxmlformats.org/officeDocument/2006/relationships/hyperlink" Target="https://www.chabad.org/library/article_cdo/aid/4254752/jewish/Who-Were-the-Levites.htm"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 Id="rId3" Type="http://schemas.openxmlformats.org/officeDocument/2006/relationships/hyperlink" Target="https://www.chabad.org/therebbe/livingtorah/player_cdo/aid/4121885/jewish/Settling-the-Land.htm"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3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5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 Id="rId3" Type="http://schemas.openxmlformats.org/officeDocument/2006/relationships/image" Target="../media/image5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 Id="rId3" Type="http://schemas.openxmlformats.org/officeDocument/2006/relationships/image" Target="../media/image6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 Id="rId3" Type="http://schemas.openxmlformats.org/officeDocument/2006/relationships/image" Target="../media/image4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 Id="rId3" Type="http://schemas.openxmlformats.org/officeDocument/2006/relationships/image" Target="../media/image5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 Id="rId3" Type="http://schemas.openxmlformats.org/officeDocument/2006/relationships/image" Target="../media/image4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 Id="rId3" Type="http://schemas.openxmlformats.org/officeDocument/2006/relationships/image" Target="../media/image4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5.xml"/><Relationship Id="rId3" Type="http://schemas.openxmlformats.org/officeDocument/2006/relationships/image" Target="../media/image4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5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54.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2.xml"/><Relationship Id="rId3" Type="http://schemas.openxmlformats.org/officeDocument/2006/relationships/hyperlink" Target="http://www.youtube.com/watch?v=1Evwgu369Jw" TargetMode="External"/><Relationship Id="rId4" Type="http://schemas.openxmlformats.org/officeDocument/2006/relationships/image" Target="../media/image62.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3.xml"/><Relationship Id="rId3" Type="http://schemas.openxmlformats.org/officeDocument/2006/relationships/hyperlink" Target="http://www.youtube.com/watch?v=WxC1HOxT2SU" TargetMode="External"/><Relationship Id="rId4" Type="http://schemas.openxmlformats.org/officeDocument/2006/relationships/image" Target="../media/image63.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4.xml"/><Relationship Id="rId3" Type="http://schemas.openxmlformats.org/officeDocument/2006/relationships/image" Target="../media/image5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5.xml"/><Relationship Id="rId3" Type="http://schemas.openxmlformats.org/officeDocument/2006/relationships/image" Target="../media/image5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6.xml"/><Relationship Id="rId3" Type="http://schemas.openxmlformats.org/officeDocument/2006/relationships/image" Target="../media/image53.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7.xml"/><Relationship Id="rId3" Type="http://schemas.openxmlformats.org/officeDocument/2006/relationships/image" Target="../media/image60.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8.xml"/><Relationship Id="rId3"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Healing the Inner Child/IFS</a:t>
            </a:r>
            <a:endParaRPr sz="2700"/>
          </a:p>
          <a:p>
            <a:pPr indent="0" lvl="0" marL="0" rtl="0" algn="l">
              <a:lnSpc>
                <a:spcPct val="80000"/>
              </a:lnSpc>
              <a:spcBef>
                <a:spcPts val="0"/>
              </a:spcBef>
              <a:spcAft>
                <a:spcPts val="0"/>
              </a:spcAft>
              <a:buSzPts val="4800"/>
              <a:buNone/>
            </a:pPr>
            <a:r>
              <a:rPr lang="en" sz="2700"/>
              <a:t>Life Coaching Program</a:t>
            </a:r>
            <a:br>
              <a:rPr lang="en" sz="2700"/>
            </a:br>
            <a:r>
              <a:rPr lang="en" sz="2700">
                <a:solidFill>
                  <a:schemeClr val="dk1"/>
                </a:solidFill>
              </a:rPr>
              <a:t>Week 1</a:t>
            </a:r>
            <a:endParaRPr sz="2700">
              <a:solidFill>
                <a:schemeClr val="dk1"/>
              </a:solidFill>
            </a:endParaRPr>
          </a:p>
        </p:txBody>
      </p:sp>
      <p:pic>
        <p:nvPicPr>
          <p:cNvPr id="194" name="Google Shape;194;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sz="6000"/>
              <a:t>Hello!</a:t>
            </a:r>
            <a:endParaRPr sz="6000"/>
          </a:p>
        </p:txBody>
      </p:sp>
      <p:sp>
        <p:nvSpPr>
          <p:cNvPr id="200" name="Google Shape;200;p2"/>
          <p:cNvSpPr txBox="1"/>
          <p:nvPr>
            <p:ph idx="1" type="body"/>
          </p:nvPr>
        </p:nvSpPr>
        <p:spPr>
          <a:xfrm>
            <a:off x="469825" y="1452250"/>
            <a:ext cx="39630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b="1" lang="en" sz="2900"/>
              <a:t>Rabbi Daniel Schonbuch, MA, LMFT</a:t>
            </a:r>
            <a:endParaRPr b="1" sz="2900"/>
          </a:p>
          <a:p>
            <a:pPr indent="0" lvl="0" marL="0" rtl="0" algn="l">
              <a:lnSpc>
                <a:spcPct val="115000"/>
              </a:lnSpc>
              <a:spcBef>
                <a:spcPts val="600"/>
              </a:spcBef>
              <a:spcAft>
                <a:spcPts val="0"/>
              </a:spcAft>
              <a:buSzPts val="2400"/>
              <a:buNone/>
            </a:pPr>
            <a:r>
              <a:t/>
            </a:r>
            <a:endParaRPr b="1" sz="2900"/>
          </a:p>
          <a:p>
            <a:pPr indent="0" lvl="0" marL="0" rtl="0" algn="l">
              <a:lnSpc>
                <a:spcPct val="115000"/>
              </a:lnSpc>
              <a:spcBef>
                <a:spcPts val="600"/>
              </a:spcBef>
              <a:spcAft>
                <a:spcPts val="0"/>
              </a:spcAft>
              <a:buSzPts val="2400"/>
              <a:buNone/>
            </a:pPr>
            <a:r>
              <a:rPr b="1" lang="en" sz="2000"/>
              <a:t>Licensed Marriage and Family Therapist</a:t>
            </a:r>
            <a:endParaRPr b="1" sz="2000"/>
          </a:p>
          <a:p>
            <a:pPr indent="0" lvl="0" marL="0" rtl="0" algn="l">
              <a:lnSpc>
                <a:spcPct val="115000"/>
              </a:lnSpc>
              <a:spcBef>
                <a:spcPts val="600"/>
              </a:spcBef>
              <a:spcAft>
                <a:spcPts val="0"/>
              </a:spcAft>
              <a:buSzPts val="2400"/>
              <a:buNone/>
            </a:pPr>
            <a:r>
              <a:t/>
            </a:r>
            <a:endParaRPr b="1" sz="2300"/>
          </a:p>
          <a:p>
            <a:pPr indent="0" lvl="0" marL="0" rtl="0" algn="l">
              <a:lnSpc>
                <a:spcPct val="115000"/>
              </a:lnSpc>
              <a:spcBef>
                <a:spcPts val="600"/>
              </a:spcBef>
              <a:spcAft>
                <a:spcPts val="0"/>
              </a:spcAft>
              <a:buSzPts val="2400"/>
              <a:buNone/>
            </a:pPr>
            <a:r>
              <a:t/>
            </a:r>
            <a:endParaRPr b="1" sz="3200"/>
          </a:p>
          <a:p>
            <a:pPr indent="0" lvl="0" marL="0" rtl="0" algn="l">
              <a:lnSpc>
                <a:spcPct val="115000"/>
              </a:lnSpc>
              <a:spcBef>
                <a:spcPts val="600"/>
              </a:spcBef>
              <a:spcAft>
                <a:spcPts val="0"/>
              </a:spcAft>
              <a:buClr>
                <a:schemeClr val="dk1"/>
              </a:buClr>
              <a:buSzPts val="1100"/>
              <a:buFont typeface="Arial"/>
              <a:buNone/>
            </a:pPr>
            <a:r>
              <a:t/>
            </a:r>
            <a:endParaRPr b="1" sz="3600"/>
          </a:p>
        </p:txBody>
      </p:sp>
      <p:pic>
        <p:nvPicPr>
          <p:cNvPr id="201" name="Google Shape;201;p2"/>
          <p:cNvPicPr preferRelativeResize="0"/>
          <p:nvPr/>
        </p:nvPicPr>
        <p:blipFill rotWithShape="1">
          <a:blip r:embed="rId3">
            <a:alphaModFix/>
          </a:blip>
          <a:srcRect b="0" l="0" r="0" t="0"/>
          <a:stretch/>
        </p:blipFill>
        <p:spPr>
          <a:xfrm>
            <a:off x="4899550" y="1215775"/>
            <a:ext cx="3660422" cy="24402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205" name="Shape 205"/>
        <p:cNvGrpSpPr/>
        <p:nvPr/>
      </p:nvGrpSpPr>
      <p:grpSpPr>
        <a:xfrm>
          <a:off x="0" y="0"/>
          <a:ext cx="0" cy="0"/>
          <a:chOff x="0" y="0"/>
          <a:chExt cx="0" cy="0"/>
        </a:xfrm>
      </p:grpSpPr>
      <p:sp>
        <p:nvSpPr>
          <p:cNvPr id="206" name="Google Shape;206;p3"/>
          <p:cNvSpPr txBox="1"/>
          <p:nvPr>
            <p:ph type="ctrTitle"/>
          </p:nvPr>
        </p:nvSpPr>
        <p:spPr>
          <a:xfrm>
            <a:off x="304900" y="0"/>
            <a:ext cx="4618200" cy="943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About me</a:t>
            </a:r>
            <a:endParaRPr/>
          </a:p>
        </p:txBody>
      </p:sp>
      <p:sp>
        <p:nvSpPr>
          <p:cNvPr id="207" name="Google Shape;207;p3"/>
          <p:cNvSpPr txBox="1"/>
          <p:nvPr>
            <p:ph idx="1" type="subTitle"/>
          </p:nvPr>
        </p:nvSpPr>
        <p:spPr>
          <a:xfrm>
            <a:off x="220000" y="869975"/>
            <a:ext cx="5578500" cy="1612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 sz="2100">
                <a:solidFill>
                  <a:srgbClr val="000000"/>
                </a:solidFill>
              </a:rPr>
              <a:t> Rabbi Daniel Schonbuch, LMFT</a:t>
            </a:r>
            <a:endParaRPr sz="2100">
              <a:solidFill>
                <a:srgbClr val="000000"/>
              </a:solidFill>
            </a:endParaRPr>
          </a:p>
          <a:p>
            <a:pPr indent="0" lvl="0" marL="0" rtl="0" algn="l">
              <a:lnSpc>
                <a:spcPct val="100000"/>
              </a:lnSpc>
              <a:spcBef>
                <a:spcPts val="0"/>
              </a:spcBef>
              <a:spcAft>
                <a:spcPts val="0"/>
              </a:spcAft>
              <a:buSzPts val="2400"/>
              <a:buNone/>
            </a:pPr>
            <a:r>
              <a:t/>
            </a:r>
            <a:endParaRPr sz="2100">
              <a:solidFill>
                <a:srgbClr val="000000"/>
              </a:solidFill>
            </a:endParaRPr>
          </a:p>
          <a:p>
            <a:pPr indent="-361950" lvl="0" marL="457200" rtl="0" algn="l">
              <a:lnSpc>
                <a:spcPct val="100000"/>
              </a:lnSpc>
              <a:spcBef>
                <a:spcPts val="0"/>
              </a:spcBef>
              <a:spcAft>
                <a:spcPts val="0"/>
              </a:spcAft>
              <a:buClr>
                <a:srgbClr val="000000"/>
              </a:buClr>
              <a:buSzPts val="2100"/>
              <a:buChar char="●"/>
            </a:pPr>
            <a:r>
              <a:rPr lang="en" sz="2100">
                <a:solidFill>
                  <a:srgbClr val="000000"/>
                </a:solidFill>
              </a:rPr>
              <a:t>Therapist: Individuals &amp; Couples: Depression/Anxiety, Intimacy, </a:t>
            </a:r>
            <a:endParaRPr sz="2100">
              <a:solidFill>
                <a:srgbClr val="000000"/>
              </a:solidFill>
            </a:endParaRPr>
          </a:p>
          <a:p>
            <a:pPr indent="0" lvl="0" marL="457200" rtl="0" algn="l">
              <a:lnSpc>
                <a:spcPct val="100000"/>
              </a:lnSpc>
              <a:spcBef>
                <a:spcPts val="0"/>
              </a:spcBef>
              <a:spcAft>
                <a:spcPts val="0"/>
              </a:spcAft>
              <a:buSzPts val="2400"/>
              <a:buNone/>
            </a:pPr>
            <a:r>
              <a:rPr lang="en" sz="2100">
                <a:solidFill>
                  <a:srgbClr val="000000"/>
                </a:solidFill>
              </a:rPr>
              <a:t>Addiction</a:t>
            </a:r>
            <a:endParaRPr sz="2100">
              <a:solidFill>
                <a:srgbClr val="000000"/>
              </a:solidFill>
            </a:endParaRPr>
          </a:p>
          <a:p>
            <a:pPr indent="-361950" lvl="0" marL="457200" rtl="0" algn="l">
              <a:lnSpc>
                <a:spcPct val="100000"/>
              </a:lnSpc>
              <a:spcBef>
                <a:spcPts val="0"/>
              </a:spcBef>
              <a:spcAft>
                <a:spcPts val="0"/>
              </a:spcAft>
              <a:buClr>
                <a:srgbClr val="000000"/>
              </a:buClr>
              <a:buSzPts val="2100"/>
              <a:buChar char="●"/>
            </a:pPr>
            <a:r>
              <a:rPr lang="en" sz="2100">
                <a:solidFill>
                  <a:srgbClr val="000000"/>
                </a:solidFill>
              </a:rPr>
              <a:t>Trauma-EMDR, TF-CBT</a:t>
            </a:r>
            <a:endParaRPr sz="2100">
              <a:solidFill>
                <a:srgbClr val="000000"/>
              </a:solidFill>
            </a:endParaRPr>
          </a:p>
          <a:p>
            <a:pPr indent="-361950" lvl="0" marL="457200" rtl="0" algn="l">
              <a:lnSpc>
                <a:spcPct val="100000"/>
              </a:lnSpc>
              <a:spcBef>
                <a:spcPts val="0"/>
              </a:spcBef>
              <a:spcAft>
                <a:spcPts val="0"/>
              </a:spcAft>
              <a:buClr>
                <a:srgbClr val="000000"/>
              </a:buClr>
              <a:buSzPts val="2100"/>
              <a:buChar char="●"/>
            </a:pPr>
            <a:r>
              <a:rPr lang="en" sz="2100">
                <a:solidFill>
                  <a:srgbClr val="000000"/>
                </a:solidFill>
              </a:rPr>
              <a:t>Somatic Therapy, Sarno, IFS</a:t>
            </a:r>
            <a:endParaRPr sz="2100">
              <a:solidFill>
                <a:srgbClr val="000000"/>
              </a:solidFill>
            </a:endParaRPr>
          </a:p>
          <a:p>
            <a:pPr indent="-361950" lvl="0" marL="457200" rtl="0" algn="l">
              <a:lnSpc>
                <a:spcPct val="100000"/>
              </a:lnSpc>
              <a:spcBef>
                <a:spcPts val="0"/>
              </a:spcBef>
              <a:spcAft>
                <a:spcPts val="0"/>
              </a:spcAft>
              <a:buClr>
                <a:srgbClr val="000000"/>
              </a:buClr>
              <a:buSzPts val="2100"/>
              <a:buChar char="●"/>
            </a:pPr>
            <a:r>
              <a:rPr lang="en" sz="2100">
                <a:solidFill>
                  <a:srgbClr val="000000"/>
                </a:solidFill>
              </a:rPr>
              <a:t>Logotherapy</a:t>
            </a:r>
            <a:endParaRPr sz="2100">
              <a:solidFill>
                <a:srgbClr val="000000"/>
              </a:solidFill>
            </a:endParaRPr>
          </a:p>
          <a:p>
            <a:pPr indent="-361950" lvl="0" marL="457200" rtl="0" algn="l">
              <a:lnSpc>
                <a:spcPct val="100000"/>
              </a:lnSpc>
              <a:spcBef>
                <a:spcPts val="0"/>
              </a:spcBef>
              <a:spcAft>
                <a:spcPts val="0"/>
              </a:spcAft>
              <a:buClr>
                <a:srgbClr val="000000"/>
              </a:buClr>
              <a:buSzPts val="2100"/>
              <a:buChar char="●"/>
            </a:pPr>
            <a:r>
              <a:rPr lang="en" sz="2100">
                <a:solidFill>
                  <a:srgbClr val="000000"/>
                </a:solidFill>
              </a:rPr>
              <a:t>TorahPsychology.org Conferences</a:t>
            </a:r>
            <a:endParaRPr sz="2100">
              <a:solidFill>
                <a:srgbClr val="000000"/>
              </a:solidFill>
            </a:endParaRPr>
          </a:p>
          <a:p>
            <a:pPr indent="-361950" lvl="0" marL="457200" rtl="0" algn="l">
              <a:lnSpc>
                <a:spcPct val="100000"/>
              </a:lnSpc>
              <a:spcBef>
                <a:spcPts val="0"/>
              </a:spcBef>
              <a:spcAft>
                <a:spcPts val="0"/>
              </a:spcAft>
              <a:buClr>
                <a:srgbClr val="000000"/>
              </a:buClr>
              <a:buSzPts val="2100"/>
              <a:buChar char="●"/>
            </a:pPr>
            <a:r>
              <a:rPr lang="en" sz="2100">
                <a:solidFill>
                  <a:srgbClr val="000000"/>
                </a:solidFill>
              </a:rPr>
              <a:t>Adjunct Professor</a:t>
            </a:r>
            <a:endParaRPr sz="2100">
              <a:solidFill>
                <a:srgbClr val="000000"/>
              </a:solidFill>
            </a:endParaRPr>
          </a:p>
          <a:p>
            <a:pPr indent="-361950" lvl="0" marL="457200" rtl="0" algn="l">
              <a:lnSpc>
                <a:spcPct val="100000"/>
              </a:lnSpc>
              <a:spcBef>
                <a:spcPts val="0"/>
              </a:spcBef>
              <a:spcAft>
                <a:spcPts val="0"/>
              </a:spcAft>
              <a:buClr>
                <a:srgbClr val="000000"/>
              </a:buClr>
              <a:buSzPts val="2100"/>
              <a:buChar char="●"/>
            </a:pPr>
            <a:r>
              <a:rPr lang="en" sz="2100">
                <a:solidFill>
                  <a:srgbClr val="000000"/>
                </a:solidFill>
              </a:rPr>
              <a:t>Coach</a:t>
            </a:r>
            <a:endParaRPr sz="2100">
              <a:solidFill>
                <a:srgbClr val="000000"/>
              </a:solidFill>
            </a:endParaRPr>
          </a:p>
        </p:txBody>
      </p:sp>
      <p:pic>
        <p:nvPicPr>
          <p:cNvPr id="208" name="Google Shape;208;p3"/>
          <p:cNvPicPr preferRelativeResize="0"/>
          <p:nvPr/>
        </p:nvPicPr>
        <p:blipFill rotWithShape="1">
          <a:blip r:embed="rId3">
            <a:alphaModFix/>
          </a:blip>
          <a:srcRect b="0" l="0" r="0" t="0"/>
          <a:stretch/>
        </p:blipFill>
        <p:spPr>
          <a:xfrm>
            <a:off x="5443199" y="697525"/>
            <a:ext cx="3223627" cy="2414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212" name="Shape 212"/>
        <p:cNvGrpSpPr/>
        <p:nvPr/>
      </p:nvGrpSpPr>
      <p:grpSpPr>
        <a:xfrm>
          <a:off x="0" y="0"/>
          <a:ext cx="0" cy="0"/>
          <a:chOff x="0" y="0"/>
          <a:chExt cx="0" cy="0"/>
        </a:xfrm>
      </p:grpSpPr>
      <p:sp>
        <p:nvSpPr>
          <p:cNvPr id="213" name="Google Shape;213;p4"/>
          <p:cNvSpPr txBox="1"/>
          <p:nvPr>
            <p:ph type="ctrTitle"/>
          </p:nvPr>
        </p:nvSpPr>
        <p:spPr>
          <a:xfrm>
            <a:off x="304900" y="53625"/>
            <a:ext cx="4618200" cy="943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Author</a:t>
            </a:r>
            <a:endParaRPr/>
          </a:p>
        </p:txBody>
      </p:sp>
      <p:sp>
        <p:nvSpPr>
          <p:cNvPr id="214" name="Google Shape;214;p4"/>
          <p:cNvSpPr txBox="1"/>
          <p:nvPr>
            <p:ph idx="1" type="subTitle"/>
          </p:nvPr>
        </p:nvSpPr>
        <p:spPr>
          <a:xfrm>
            <a:off x="304900" y="997413"/>
            <a:ext cx="5578500" cy="1612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i="1" lang="en" sz="2100">
                <a:solidFill>
                  <a:srgbClr val="0F1111"/>
                </a:solidFill>
                <a:highlight>
                  <a:srgbClr val="FFFFFF"/>
                </a:highlight>
                <a:latin typeface="Arial"/>
                <a:ea typeface="Arial"/>
                <a:cs typeface="Arial"/>
                <a:sym typeface="Arial"/>
              </a:rPr>
              <a:t>Think Good and It Will Be Good: Spiritually-Based Therapy Inspired by </a:t>
            </a:r>
            <a:endParaRPr i="1" sz="2100">
              <a:solidFill>
                <a:srgbClr val="0F1111"/>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rPr i="1" lang="en" sz="2100">
                <a:solidFill>
                  <a:srgbClr val="0F1111"/>
                </a:solidFill>
                <a:highlight>
                  <a:srgbClr val="FFFFFF"/>
                </a:highlight>
                <a:latin typeface="Arial"/>
                <a:ea typeface="Arial"/>
                <a:cs typeface="Arial"/>
                <a:sym typeface="Arial"/>
              </a:rPr>
              <a:t>Viktor Frankl and Jewish Wisdom </a:t>
            </a:r>
            <a:endParaRPr i="1" sz="2100">
              <a:solidFill>
                <a:srgbClr val="000000"/>
              </a:solidFill>
            </a:endParaRPr>
          </a:p>
          <a:p>
            <a:pPr indent="0" lvl="0" marL="0" rtl="0" algn="l">
              <a:lnSpc>
                <a:spcPct val="100000"/>
              </a:lnSpc>
              <a:spcBef>
                <a:spcPts val="0"/>
              </a:spcBef>
              <a:spcAft>
                <a:spcPts val="0"/>
              </a:spcAft>
              <a:buSzPts val="2400"/>
              <a:buNone/>
            </a:pPr>
            <a:r>
              <a:t/>
            </a:r>
            <a:endParaRPr i="1" sz="2100">
              <a:solidFill>
                <a:srgbClr val="000000"/>
              </a:solidFill>
            </a:endParaRPr>
          </a:p>
          <a:p>
            <a:pPr indent="0" lvl="0" marL="0" rtl="0" algn="l">
              <a:lnSpc>
                <a:spcPct val="100000"/>
              </a:lnSpc>
              <a:spcBef>
                <a:spcPts val="0"/>
              </a:spcBef>
              <a:spcAft>
                <a:spcPts val="0"/>
              </a:spcAft>
              <a:buSzPts val="2400"/>
              <a:buNone/>
            </a:pPr>
            <a:r>
              <a:t/>
            </a:r>
            <a:endParaRPr i="1" sz="2100">
              <a:solidFill>
                <a:srgbClr val="0F1111"/>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rPr i="1" lang="en" sz="2100">
                <a:solidFill>
                  <a:srgbClr val="0F1111"/>
                </a:solidFill>
                <a:highlight>
                  <a:srgbClr val="FFFFFF"/>
                </a:highlight>
                <a:latin typeface="Arial"/>
                <a:ea typeface="Arial"/>
                <a:cs typeface="Arial"/>
                <a:sym typeface="Arial"/>
              </a:rPr>
              <a:t>At Risk - Never Beyond Reach:</a:t>
            </a:r>
            <a:br>
              <a:rPr i="1" lang="en" sz="2100">
                <a:solidFill>
                  <a:srgbClr val="0F1111"/>
                </a:solidFill>
                <a:highlight>
                  <a:srgbClr val="FFFFFF"/>
                </a:highlight>
                <a:latin typeface="Arial"/>
                <a:ea typeface="Arial"/>
                <a:cs typeface="Arial"/>
                <a:sym typeface="Arial"/>
              </a:rPr>
            </a:br>
            <a:r>
              <a:rPr i="1" lang="en" sz="2100">
                <a:solidFill>
                  <a:srgbClr val="0F1111"/>
                </a:solidFill>
                <a:highlight>
                  <a:srgbClr val="FFFFFF"/>
                </a:highlight>
                <a:latin typeface="Arial"/>
                <a:ea typeface="Arial"/>
                <a:cs typeface="Arial"/>
                <a:sym typeface="Arial"/>
              </a:rPr>
              <a:t>Three Principles Every Parent and Educator Needs to Know</a:t>
            </a:r>
            <a:endParaRPr i="1" sz="2100">
              <a:solidFill>
                <a:srgbClr val="0F1111"/>
              </a:solidFill>
              <a:highlight>
                <a:srgbClr val="FFFFFF"/>
              </a:highlight>
              <a:latin typeface="Arial"/>
              <a:ea typeface="Arial"/>
              <a:cs typeface="Arial"/>
              <a:sym typeface="Arial"/>
            </a:endParaRPr>
          </a:p>
          <a:p>
            <a:pPr indent="0" lvl="0" marL="0" rtl="0" algn="l">
              <a:lnSpc>
                <a:spcPct val="100000"/>
              </a:lnSpc>
              <a:spcBef>
                <a:spcPts val="600"/>
              </a:spcBef>
              <a:spcAft>
                <a:spcPts val="0"/>
              </a:spcAft>
              <a:buSzPts val="2400"/>
              <a:buNone/>
            </a:pPr>
            <a:r>
              <a:t/>
            </a:r>
            <a:endParaRPr sz="2100">
              <a:solidFill>
                <a:srgbClr val="000000"/>
              </a:solidFill>
            </a:endParaRPr>
          </a:p>
        </p:txBody>
      </p:sp>
      <p:pic>
        <p:nvPicPr>
          <p:cNvPr id="215" name="Google Shape;215;p4"/>
          <p:cNvPicPr preferRelativeResize="0"/>
          <p:nvPr/>
        </p:nvPicPr>
        <p:blipFill rotWithShape="1">
          <a:blip r:embed="rId3">
            <a:alphaModFix/>
          </a:blip>
          <a:srcRect b="7602" l="0" r="54337" t="9395"/>
          <a:stretch/>
        </p:blipFill>
        <p:spPr>
          <a:xfrm>
            <a:off x="5641350" y="160525"/>
            <a:ext cx="1683349" cy="2291975"/>
          </a:xfrm>
          <a:prstGeom prst="rect">
            <a:avLst/>
          </a:prstGeom>
          <a:noFill/>
          <a:ln>
            <a:noFill/>
          </a:ln>
        </p:spPr>
      </p:pic>
      <p:pic>
        <p:nvPicPr>
          <p:cNvPr id="216" name="Google Shape;216;p4"/>
          <p:cNvPicPr preferRelativeResize="0"/>
          <p:nvPr/>
        </p:nvPicPr>
        <p:blipFill rotWithShape="1">
          <a:blip r:embed="rId4">
            <a:alphaModFix/>
          </a:blip>
          <a:srcRect b="0" l="16818" r="15908" t="0"/>
          <a:stretch/>
        </p:blipFill>
        <p:spPr>
          <a:xfrm>
            <a:off x="7417700" y="165550"/>
            <a:ext cx="1541880" cy="2291975"/>
          </a:xfrm>
          <a:prstGeom prst="rect">
            <a:avLst/>
          </a:prstGeom>
          <a:noFill/>
          <a:ln>
            <a:noFill/>
          </a:ln>
        </p:spPr>
      </p:pic>
      <p:pic>
        <p:nvPicPr>
          <p:cNvPr id="217" name="Google Shape;217;p4"/>
          <p:cNvPicPr preferRelativeResize="0"/>
          <p:nvPr/>
        </p:nvPicPr>
        <p:blipFill rotWithShape="1">
          <a:blip r:embed="rId5">
            <a:alphaModFix/>
          </a:blip>
          <a:srcRect b="-4585" l="-4585" r="-4585" t="-4585"/>
          <a:stretch/>
        </p:blipFill>
        <p:spPr>
          <a:xfrm>
            <a:off x="6493700" y="2457525"/>
            <a:ext cx="1683351" cy="268704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descr="Screen Shot 2015-11-20 at 9.47.21 AM.png" id="222" name="Google Shape;222;p5"/>
          <p:cNvPicPr preferRelativeResize="0"/>
          <p:nvPr/>
        </p:nvPicPr>
        <p:blipFill rotWithShape="1">
          <a:blip r:embed="rId3">
            <a:alphaModFix/>
          </a:blip>
          <a:srcRect b="0" l="4413" r="4404" t="0"/>
          <a:stretch/>
        </p:blipFill>
        <p:spPr>
          <a:xfrm>
            <a:off x="0" y="0"/>
            <a:ext cx="9144000" cy="5143503"/>
          </a:xfrm>
          <a:prstGeom prst="rect">
            <a:avLst/>
          </a:prstGeom>
          <a:noFill/>
          <a:ln>
            <a:noFill/>
          </a:ln>
        </p:spPr>
      </p:pic>
      <p:sp>
        <p:nvSpPr>
          <p:cNvPr id="223" name="Google Shape;223;p5"/>
          <p:cNvSpPr txBox="1"/>
          <p:nvPr>
            <p:ph type="title"/>
          </p:nvPr>
        </p:nvSpPr>
        <p:spPr>
          <a:xfrm>
            <a:off x="323274" y="511225"/>
            <a:ext cx="8039700" cy="383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4800"/>
              <a:buNone/>
            </a:pPr>
            <a:r>
              <a:rPr lang="en" sz="2800">
                <a:solidFill>
                  <a:srgbClr val="FB8C00"/>
                </a:solidFill>
                <a:latin typeface="Lato"/>
                <a:ea typeface="Lato"/>
                <a:cs typeface="Lato"/>
                <a:sym typeface="Lato"/>
              </a:rPr>
              <a:t>Accreditation</a:t>
            </a:r>
            <a:endParaRPr sz="2800">
              <a:solidFill>
                <a:srgbClr val="FB8C00"/>
              </a:solidFill>
              <a:latin typeface="Lato"/>
              <a:ea typeface="Lato"/>
              <a:cs typeface="Lato"/>
              <a:sym typeface="Lato"/>
            </a:endParaRPr>
          </a:p>
          <a:p>
            <a:pPr indent="-342900" lvl="0" marL="457200" rtl="0" algn="l">
              <a:lnSpc>
                <a:spcPct val="115000"/>
              </a:lnSpc>
              <a:spcBef>
                <a:spcPts val="1600"/>
              </a:spcBef>
              <a:spcAft>
                <a:spcPts val="0"/>
              </a:spcAft>
              <a:buClr>
                <a:srgbClr val="FFFFFF"/>
              </a:buClr>
              <a:buSzPts val="1800"/>
              <a:buFont typeface="Lato"/>
              <a:buAutoNum type="arabicPeriod"/>
            </a:pPr>
            <a:r>
              <a:rPr b="0" lang="en" sz="1800">
                <a:solidFill>
                  <a:srgbClr val="FFFFFF"/>
                </a:solidFill>
                <a:latin typeface="Lato"/>
                <a:ea typeface="Lato"/>
                <a:cs typeface="Lato"/>
                <a:sym typeface="Lato"/>
              </a:rPr>
              <a:t>You will be an accredited life coach from the Torah Psychology School of Coaching &amp; Counseling accredited by the ICF (International Coaching Federation).</a:t>
            </a:r>
            <a:br>
              <a:rPr b="0" lang="en" sz="1800">
                <a:solidFill>
                  <a:srgbClr val="FFFFFF"/>
                </a:solidFill>
                <a:latin typeface="Lato"/>
                <a:ea typeface="Lato"/>
                <a:cs typeface="Lato"/>
                <a:sym typeface="Lato"/>
              </a:rPr>
            </a:br>
            <a:endParaRPr b="0" sz="1800">
              <a:solidFill>
                <a:srgbClr val="FFFFFF"/>
              </a:solidFill>
              <a:latin typeface="Lato"/>
              <a:ea typeface="Lato"/>
              <a:cs typeface="Lato"/>
              <a:sym typeface="Lato"/>
            </a:endParaRPr>
          </a:p>
          <a:p>
            <a:pPr indent="-342900" lvl="0" marL="457200" rtl="0" algn="l">
              <a:lnSpc>
                <a:spcPct val="115000"/>
              </a:lnSpc>
              <a:spcBef>
                <a:spcPts val="0"/>
              </a:spcBef>
              <a:spcAft>
                <a:spcPts val="0"/>
              </a:spcAft>
              <a:buClr>
                <a:srgbClr val="FFFFFF"/>
              </a:buClr>
              <a:buSzPts val="1800"/>
              <a:buFont typeface="Lato"/>
              <a:buAutoNum type="arabicPeriod"/>
            </a:pPr>
            <a:r>
              <a:rPr b="0" lang="en" sz="1800">
                <a:solidFill>
                  <a:srgbClr val="FFFFFF"/>
                </a:solidFill>
                <a:latin typeface="Lato"/>
                <a:ea typeface="Lato"/>
                <a:cs typeface="Lato"/>
                <a:sym typeface="Lato"/>
              </a:rPr>
              <a:t>30 credit hours towards 60 credit diploma with the ICF ACC (Associated Certified Coach) Portfolio Path: </a:t>
            </a:r>
            <a:r>
              <a:rPr b="0" lang="en" sz="1800" u="sng">
                <a:solidFill>
                  <a:schemeClr val="hlink"/>
                </a:solidFill>
                <a:latin typeface="Lato"/>
                <a:ea typeface="Lato"/>
                <a:cs typeface="Lato"/>
                <a:sym typeface="Lato"/>
                <a:hlinkClick r:id="rId4"/>
              </a:rPr>
              <a:t>https://coachfederation.org/</a:t>
            </a:r>
            <a:br>
              <a:rPr b="0" lang="en" sz="1800" u="sng">
                <a:solidFill>
                  <a:schemeClr val="hlink"/>
                </a:solidFill>
                <a:latin typeface="Lato"/>
                <a:ea typeface="Lato"/>
                <a:cs typeface="Lato"/>
                <a:sym typeface="Lato"/>
              </a:rPr>
            </a:br>
            <a:endParaRPr b="0" sz="1800">
              <a:solidFill>
                <a:srgbClr val="FFFFFF"/>
              </a:solidFill>
              <a:latin typeface="Lato"/>
              <a:ea typeface="Lato"/>
              <a:cs typeface="Lato"/>
              <a:sym typeface="Lato"/>
            </a:endParaRPr>
          </a:p>
          <a:p>
            <a:pPr indent="0" lvl="0" marL="0" rtl="0" algn="l">
              <a:lnSpc>
                <a:spcPct val="115000"/>
              </a:lnSpc>
              <a:spcBef>
                <a:spcPts val="1600"/>
              </a:spcBef>
              <a:spcAft>
                <a:spcPts val="0"/>
              </a:spcAft>
              <a:buSzPts val="4800"/>
              <a:buNone/>
            </a:pPr>
            <a:r>
              <a:t/>
            </a:r>
            <a:endParaRPr b="0" sz="1800">
              <a:solidFill>
                <a:srgbClr val="FFFFFF"/>
              </a:solidFill>
              <a:latin typeface="Lato"/>
              <a:ea typeface="Lato"/>
              <a:cs typeface="Lato"/>
              <a:sym typeface="Lato"/>
            </a:endParaRPr>
          </a:p>
          <a:p>
            <a:pPr indent="0" lvl="0" marL="0" rtl="0" algn="l">
              <a:lnSpc>
                <a:spcPct val="115000"/>
              </a:lnSpc>
              <a:spcBef>
                <a:spcPts val="1600"/>
              </a:spcBef>
              <a:spcAft>
                <a:spcPts val="1600"/>
              </a:spcAft>
              <a:buSzPts val="4800"/>
              <a:buNone/>
            </a:pPr>
            <a:r>
              <a:t/>
            </a:r>
            <a:endParaRPr b="0" i="1" sz="24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descr="Screen Shot 2015-11-20 at 9.47.21 AM.png" id="228" name="Google Shape;228;p6"/>
          <p:cNvPicPr preferRelativeResize="0"/>
          <p:nvPr/>
        </p:nvPicPr>
        <p:blipFill rotWithShape="1">
          <a:blip r:embed="rId3">
            <a:alphaModFix/>
          </a:blip>
          <a:srcRect b="0" l="4413" r="4404" t="0"/>
          <a:stretch/>
        </p:blipFill>
        <p:spPr>
          <a:xfrm>
            <a:off x="0" y="0"/>
            <a:ext cx="9144000" cy="5143503"/>
          </a:xfrm>
          <a:prstGeom prst="rect">
            <a:avLst/>
          </a:prstGeom>
          <a:noFill/>
          <a:ln>
            <a:noFill/>
          </a:ln>
        </p:spPr>
      </p:pic>
      <p:sp>
        <p:nvSpPr>
          <p:cNvPr id="229" name="Google Shape;229;p6"/>
          <p:cNvSpPr txBox="1"/>
          <p:nvPr>
            <p:ph type="title"/>
          </p:nvPr>
        </p:nvSpPr>
        <p:spPr>
          <a:xfrm>
            <a:off x="323274" y="511225"/>
            <a:ext cx="8039700" cy="383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4800"/>
              <a:buNone/>
            </a:pPr>
            <a:r>
              <a:rPr lang="en" sz="2800">
                <a:solidFill>
                  <a:srgbClr val="FB8C00"/>
                </a:solidFill>
                <a:latin typeface="Lato"/>
                <a:ea typeface="Lato"/>
                <a:cs typeface="Lato"/>
                <a:sym typeface="Lato"/>
              </a:rPr>
              <a:t>Video recordings</a:t>
            </a:r>
            <a:endParaRPr sz="2800">
              <a:solidFill>
                <a:srgbClr val="FB8C00"/>
              </a:solidFill>
              <a:latin typeface="Lato"/>
              <a:ea typeface="Lato"/>
              <a:cs typeface="Lato"/>
              <a:sym typeface="Lato"/>
            </a:endParaRPr>
          </a:p>
          <a:p>
            <a:pPr indent="0" lvl="0" marL="0" rtl="0" algn="l">
              <a:lnSpc>
                <a:spcPct val="115000"/>
              </a:lnSpc>
              <a:spcBef>
                <a:spcPts val="1600"/>
              </a:spcBef>
              <a:spcAft>
                <a:spcPts val="0"/>
              </a:spcAft>
              <a:buSzPts val="4800"/>
              <a:buNone/>
            </a:pPr>
            <a:r>
              <a:rPr b="0" lang="en" sz="2200">
                <a:solidFill>
                  <a:srgbClr val="FFFFFF"/>
                </a:solidFill>
                <a:latin typeface="Lato"/>
                <a:ea typeface="Lato"/>
                <a:cs typeface="Lato"/>
                <a:sym typeface="Lato"/>
              </a:rPr>
              <a:t>I try to send the video recording of the class each week within 24 hours.</a:t>
            </a:r>
            <a:endParaRPr b="0" sz="2200">
              <a:solidFill>
                <a:srgbClr val="FFFFFF"/>
              </a:solidFill>
              <a:latin typeface="Lato"/>
              <a:ea typeface="Lato"/>
              <a:cs typeface="Lato"/>
              <a:sym typeface="Lato"/>
            </a:endParaRPr>
          </a:p>
          <a:p>
            <a:pPr indent="0" lvl="0" marL="0" rtl="0" algn="l">
              <a:lnSpc>
                <a:spcPct val="115000"/>
              </a:lnSpc>
              <a:spcBef>
                <a:spcPts val="1600"/>
              </a:spcBef>
              <a:spcAft>
                <a:spcPts val="0"/>
              </a:spcAft>
              <a:buSzPts val="4800"/>
              <a:buNone/>
            </a:pPr>
            <a:r>
              <a:rPr b="0" lang="en" sz="2200">
                <a:solidFill>
                  <a:srgbClr val="FFFFFF"/>
                </a:solidFill>
                <a:latin typeface="Lato"/>
                <a:ea typeface="Lato"/>
                <a:cs typeface="Lato"/>
                <a:sym typeface="Lato"/>
              </a:rPr>
              <a:t>However, you must download it asap each week since it is not up for more than a few days.</a:t>
            </a:r>
            <a:r>
              <a:rPr b="0" lang="en" sz="1800">
                <a:solidFill>
                  <a:srgbClr val="FFFFFF"/>
                </a:solidFill>
                <a:latin typeface="Lato"/>
                <a:ea typeface="Lato"/>
                <a:cs typeface="Lato"/>
                <a:sym typeface="Lato"/>
              </a:rPr>
              <a:t> </a:t>
            </a:r>
            <a:endParaRPr b="0" sz="1800">
              <a:solidFill>
                <a:srgbClr val="FFFFFF"/>
              </a:solidFill>
              <a:latin typeface="Lato"/>
              <a:ea typeface="Lato"/>
              <a:cs typeface="Lato"/>
              <a:sym typeface="Lato"/>
            </a:endParaRPr>
          </a:p>
          <a:p>
            <a:pPr indent="0" lvl="0" marL="0" rtl="0" algn="l">
              <a:lnSpc>
                <a:spcPct val="115000"/>
              </a:lnSpc>
              <a:spcBef>
                <a:spcPts val="1600"/>
              </a:spcBef>
              <a:spcAft>
                <a:spcPts val="1600"/>
              </a:spcAft>
              <a:buSzPts val="4800"/>
              <a:buNone/>
            </a:pPr>
            <a:r>
              <a:t/>
            </a:r>
            <a:endParaRPr b="0" i="1" sz="24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7"/>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Intro to the Inner Child</a:t>
            </a:r>
            <a:endParaRPr sz="3400"/>
          </a:p>
        </p:txBody>
      </p:sp>
      <p:sp>
        <p:nvSpPr>
          <p:cNvPr id="235" name="Google Shape;235;p7"/>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1</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9"/>
          <p:cNvSpPr txBox="1"/>
          <p:nvPr>
            <p:ph type="title"/>
          </p:nvPr>
        </p:nvSpPr>
        <p:spPr>
          <a:xfrm>
            <a:off x="-158725" y="513475"/>
            <a:ext cx="59889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Who is the program for?</a:t>
            </a:r>
            <a:endParaRPr/>
          </a:p>
        </p:txBody>
      </p:sp>
      <p:sp>
        <p:nvSpPr>
          <p:cNvPr id="241" name="Google Shape;241;p9"/>
          <p:cNvSpPr txBox="1"/>
          <p:nvPr>
            <p:ph idx="1" type="body"/>
          </p:nvPr>
        </p:nvSpPr>
        <p:spPr>
          <a:xfrm>
            <a:off x="594275" y="1407475"/>
            <a:ext cx="44829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People who want to learn </a:t>
            </a:r>
            <a:r>
              <a:rPr lang="en" sz="2200">
                <a:solidFill>
                  <a:srgbClr val="333333"/>
                </a:solidFill>
                <a:highlight>
                  <a:srgbClr val="FFFFFF"/>
                </a:highlight>
                <a:latin typeface="Arial"/>
                <a:ea typeface="Arial"/>
                <a:cs typeface="Arial"/>
                <a:sym typeface="Arial"/>
              </a:rPr>
              <a:t>about</a:t>
            </a:r>
            <a:r>
              <a:rPr lang="en" sz="2200">
                <a:solidFill>
                  <a:srgbClr val="333333"/>
                </a:solidFill>
                <a:highlight>
                  <a:srgbClr val="FFFFFF"/>
                </a:highlight>
                <a:latin typeface="Arial"/>
                <a:ea typeface="Arial"/>
                <a:cs typeface="Arial"/>
                <a:sym typeface="Arial"/>
              </a:rPr>
              <a:t> and heal the Inner Child</a:t>
            </a:r>
            <a:endParaRPr sz="2200">
              <a:solidFill>
                <a:srgbClr val="333333"/>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People who want to heal others’ inner child.</a:t>
            </a:r>
            <a:endParaRPr sz="2200">
              <a:solidFill>
                <a:srgbClr val="333333"/>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Coaches wanting to treat clients’ inner child. </a:t>
            </a:r>
            <a:endParaRPr sz="2200">
              <a:solidFill>
                <a:srgbClr val="333333"/>
              </a:solidFill>
              <a:highlight>
                <a:srgbClr val="FFFFFF"/>
              </a:highlight>
              <a:latin typeface="Arial"/>
              <a:ea typeface="Arial"/>
              <a:cs typeface="Arial"/>
              <a:sym typeface="Arial"/>
            </a:endParaRPr>
          </a:p>
          <a:p>
            <a:pPr indent="0" lvl="0" marL="457200" rtl="0" algn="l">
              <a:lnSpc>
                <a:spcPct val="115000"/>
              </a:lnSpc>
              <a:spcBef>
                <a:spcPts val="0"/>
              </a:spcBef>
              <a:spcAft>
                <a:spcPts val="0"/>
              </a:spcAft>
              <a:buNone/>
            </a:pPr>
            <a:r>
              <a:t/>
            </a:r>
            <a:endParaRPr sz="2200">
              <a:solidFill>
                <a:srgbClr val="333333"/>
              </a:solidFill>
              <a:highlight>
                <a:srgbClr val="FFFFFF"/>
              </a:highlight>
              <a:latin typeface="Arial"/>
              <a:ea typeface="Arial"/>
              <a:cs typeface="Arial"/>
              <a:sym typeface="Arial"/>
            </a:endParaRPr>
          </a:p>
        </p:txBody>
      </p:sp>
      <p:pic>
        <p:nvPicPr>
          <p:cNvPr id="242" name="Google Shape;242;p9"/>
          <p:cNvPicPr preferRelativeResize="0"/>
          <p:nvPr/>
        </p:nvPicPr>
        <p:blipFill rotWithShape="1">
          <a:blip r:embed="rId3">
            <a:alphaModFix/>
          </a:blip>
          <a:srcRect b="0" l="0" r="0" t="0"/>
          <a:stretch/>
        </p:blipFill>
        <p:spPr>
          <a:xfrm>
            <a:off x="5922975" y="892375"/>
            <a:ext cx="2581275" cy="1771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0"/>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Books </a:t>
            </a:r>
            <a:endParaRPr/>
          </a:p>
        </p:txBody>
      </p:sp>
      <p:sp>
        <p:nvSpPr>
          <p:cNvPr id="248" name="Google Shape;248;p10"/>
          <p:cNvSpPr txBox="1"/>
          <p:nvPr>
            <p:ph idx="1" type="body"/>
          </p:nvPr>
        </p:nvSpPr>
        <p:spPr>
          <a:xfrm>
            <a:off x="235900" y="1244750"/>
            <a:ext cx="57339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Recovery of Your Inner Child - Lucia Capacchione</a:t>
            </a:r>
            <a:endParaRPr sz="2200">
              <a:solidFill>
                <a:srgbClr val="000000"/>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No Bad Parts - Richard Schwartz</a:t>
            </a:r>
            <a:endParaRPr sz="2200">
              <a:solidFill>
                <a:srgbClr val="000000"/>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Think Good and It Will be Good - Rabbi Daniel Schonbuch, LMFT </a:t>
            </a:r>
            <a:endParaRPr sz="2200">
              <a:solidFill>
                <a:srgbClr val="000000"/>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i="1" lang="en" sz="2200">
                <a:solidFill>
                  <a:srgbClr val="000000"/>
                </a:solidFill>
                <a:highlight>
                  <a:srgbClr val="FFFFFF"/>
                </a:highlight>
                <a:latin typeface="Arial"/>
                <a:ea typeface="Arial"/>
                <a:cs typeface="Arial"/>
                <a:sym typeface="Arial"/>
              </a:rPr>
              <a:t>"Man's Search for Meaning" </a:t>
            </a:r>
            <a:r>
              <a:rPr lang="en" sz="2200">
                <a:solidFill>
                  <a:srgbClr val="000000"/>
                </a:solidFill>
                <a:highlight>
                  <a:srgbClr val="FFFFFF"/>
                </a:highlight>
                <a:latin typeface="Arial"/>
                <a:ea typeface="Arial"/>
                <a:cs typeface="Arial"/>
                <a:sym typeface="Arial"/>
              </a:rPr>
              <a:t>by Viktor Frankl</a:t>
            </a:r>
            <a:endParaRPr sz="2200">
              <a:solidFill>
                <a:srgbClr val="000000"/>
              </a:solidFill>
              <a:highlight>
                <a:srgbClr val="FFFFFF"/>
              </a:highlight>
              <a:latin typeface="Arial"/>
              <a:ea typeface="Arial"/>
              <a:cs typeface="Arial"/>
              <a:sym typeface="Arial"/>
            </a:endParaRPr>
          </a:p>
          <a:p>
            <a:pPr indent="0" lvl="0" marL="457200" rtl="0" algn="l">
              <a:lnSpc>
                <a:spcPct val="115000"/>
              </a:lnSpc>
              <a:spcBef>
                <a:spcPts val="0"/>
              </a:spcBef>
              <a:spcAft>
                <a:spcPts val="0"/>
              </a:spcAft>
              <a:buNone/>
            </a:pPr>
            <a:r>
              <a:t/>
            </a:r>
            <a:endParaRPr b="1" i="1" sz="2100"/>
          </a:p>
        </p:txBody>
      </p:sp>
      <p:pic>
        <p:nvPicPr>
          <p:cNvPr id="249" name="Google Shape;249;p10"/>
          <p:cNvPicPr preferRelativeResize="0"/>
          <p:nvPr/>
        </p:nvPicPr>
        <p:blipFill rotWithShape="1">
          <a:blip r:embed="rId3">
            <a:alphaModFix/>
          </a:blip>
          <a:srcRect b="0" l="0" r="0" t="0"/>
          <a:stretch/>
        </p:blipFill>
        <p:spPr>
          <a:xfrm>
            <a:off x="7650000" y="2647426"/>
            <a:ext cx="1056925" cy="1504899"/>
          </a:xfrm>
          <a:prstGeom prst="rect">
            <a:avLst/>
          </a:prstGeom>
          <a:noFill/>
          <a:ln>
            <a:noFill/>
          </a:ln>
        </p:spPr>
      </p:pic>
      <p:pic>
        <p:nvPicPr>
          <p:cNvPr id="250" name="Google Shape;250;p10"/>
          <p:cNvPicPr preferRelativeResize="0"/>
          <p:nvPr/>
        </p:nvPicPr>
        <p:blipFill rotWithShape="1">
          <a:blip r:embed="rId4">
            <a:alphaModFix/>
          </a:blip>
          <a:srcRect b="0" l="0" r="0" t="0"/>
          <a:stretch/>
        </p:blipFill>
        <p:spPr>
          <a:xfrm>
            <a:off x="6490913" y="2607174"/>
            <a:ext cx="1056927" cy="1585400"/>
          </a:xfrm>
          <a:prstGeom prst="rect">
            <a:avLst/>
          </a:prstGeom>
          <a:noFill/>
          <a:ln>
            <a:noFill/>
          </a:ln>
        </p:spPr>
      </p:pic>
      <p:pic>
        <p:nvPicPr>
          <p:cNvPr id="251" name="Google Shape;251;p10"/>
          <p:cNvPicPr preferRelativeResize="0"/>
          <p:nvPr/>
        </p:nvPicPr>
        <p:blipFill>
          <a:blip r:embed="rId5">
            <a:alphaModFix/>
          </a:blip>
          <a:stretch>
            <a:fillRect/>
          </a:stretch>
        </p:blipFill>
        <p:spPr>
          <a:xfrm>
            <a:off x="6403350" y="770526"/>
            <a:ext cx="1232076" cy="1585400"/>
          </a:xfrm>
          <a:prstGeom prst="rect">
            <a:avLst/>
          </a:prstGeom>
          <a:noFill/>
          <a:ln>
            <a:noFill/>
          </a:ln>
        </p:spPr>
      </p:pic>
      <p:pic>
        <p:nvPicPr>
          <p:cNvPr id="252" name="Google Shape;252;p10"/>
          <p:cNvPicPr preferRelativeResize="0"/>
          <p:nvPr/>
        </p:nvPicPr>
        <p:blipFill>
          <a:blip r:embed="rId6">
            <a:alphaModFix/>
          </a:blip>
          <a:stretch>
            <a:fillRect/>
          </a:stretch>
        </p:blipFill>
        <p:spPr>
          <a:xfrm>
            <a:off x="7649993" y="771517"/>
            <a:ext cx="1056925" cy="158340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1"/>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The need </a:t>
            </a:r>
            <a:endParaRPr/>
          </a:p>
        </p:txBody>
      </p:sp>
      <p:sp>
        <p:nvSpPr>
          <p:cNvPr id="258" name="Google Shape;258;p11"/>
          <p:cNvSpPr txBox="1"/>
          <p:nvPr>
            <p:ph idx="1" type="body"/>
          </p:nvPr>
        </p:nvSpPr>
        <p:spPr>
          <a:xfrm>
            <a:off x="351675" y="1201250"/>
            <a:ext cx="48387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Many individuals including those who were neglected as children still have an </a:t>
            </a:r>
            <a:r>
              <a:rPr lang="en" sz="2200">
                <a:solidFill>
                  <a:srgbClr val="333333"/>
                </a:solidFill>
                <a:highlight>
                  <a:srgbClr val="FFFFFF"/>
                </a:highlight>
                <a:latin typeface="Arial"/>
                <a:ea typeface="Arial"/>
                <a:cs typeface="Arial"/>
                <a:sym typeface="Arial"/>
              </a:rPr>
              <a:t>inner</a:t>
            </a:r>
            <a:r>
              <a:rPr lang="en" sz="2200">
                <a:solidFill>
                  <a:srgbClr val="333333"/>
                </a:solidFill>
                <a:highlight>
                  <a:srgbClr val="FFFFFF"/>
                </a:highlight>
                <a:latin typeface="Arial"/>
                <a:ea typeface="Arial"/>
                <a:cs typeface="Arial"/>
                <a:sym typeface="Arial"/>
              </a:rPr>
              <a:t> child that needs to be listened to.</a:t>
            </a:r>
            <a:endParaRPr sz="2200">
              <a:solidFill>
                <a:srgbClr val="333333"/>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Recently, inner child work has been used to treat depression, anxiety, PTSD and other forms of trauma. </a:t>
            </a:r>
            <a:endParaRPr sz="2200">
              <a:solidFill>
                <a:srgbClr val="333333"/>
              </a:solidFill>
              <a:highlight>
                <a:srgbClr val="FFFFFF"/>
              </a:highlight>
              <a:latin typeface="Arial"/>
              <a:ea typeface="Arial"/>
              <a:cs typeface="Arial"/>
              <a:sym typeface="Arial"/>
            </a:endParaRPr>
          </a:p>
        </p:txBody>
      </p:sp>
      <p:pic>
        <p:nvPicPr>
          <p:cNvPr id="259" name="Google Shape;259;p11"/>
          <p:cNvPicPr preferRelativeResize="0"/>
          <p:nvPr/>
        </p:nvPicPr>
        <p:blipFill rotWithShape="1">
          <a:blip r:embed="rId3">
            <a:alphaModFix/>
          </a:blip>
          <a:srcRect b="0" l="0" r="0" t="0"/>
          <a:stretch/>
        </p:blipFill>
        <p:spPr>
          <a:xfrm>
            <a:off x="5694575" y="831750"/>
            <a:ext cx="2857500" cy="1600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1ee752e59f9_0_29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What you will need</a:t>
            </a:r>
            <a:r>
              <a:rPr lang="en">
                <a:highlight>
                  <a:srgbClr val="FFFFFF"/>
                </a:highlight>
              </a:rPr>
              <a:t> </a:t>
            </a:r>
            <a:endParaRPr/>
          </a:p>
        </p:txBody>
      </p:sp>
      <p:sp>
        <p:nvSpPr>
          <p:cNvPr id="265" name="Google Shape;265;g1ee752e59f9_0_293"/>
          <p:cNvSpPr txBox="1"/>
          <p:nvPr>
            <p:ph idx="1" type="body"/>
          </p:nvPr>
        </p:nvSpPr>
        <p:spPr>
          <a:xfrm>
            <a:off x="351675" y="1429850"/>
            <a:ext cx="48387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Paper</a:t>
            </a:r>
            <a:endParaRPr sz="2200">
              <a:solidFill>
                <a:srgbClr val="333333"/>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Pen</a:t>
            </a:r>
            <a:endParaRPr sz="2200">
              <a:solidFill>
                <a:srgbClr val="333333"/>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Markers or Crayons</a:t>
            </a:r>
            <a:endParaRPr sz="2200">
              <a:solidFill>
                <a:srgbClr val="333333"/>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Clay</a:t>
            </a:r>
            <a:endParaRPr sz="2200">
              <a:solidFill>
                <a:srgbClr val="333333"/>
              </a:solidFill>
              <a:highlight>
                <a:srgbClr val="FFFFFF"/>
              </a:highlight>
              <a:latin typeface="Arial"/>
              <a:ea typeface="Arial"/>
              <a:cs typeface="Arial"/>
              <a:sym typeface="Arial"/>
            </a:endParaRPr>
          </a:p>
        </p:txBody>
      </p:sp>
      <p:pic>
        <p:nvPicPr>
          <p:cNvPr id="266" name="Google Shape;266;g1ee752e59f9_0_293"/>
          <p:cNvPicPr preferRelativeResize="0"/>
          <p:nvPr/>
        </p:nvPicPr>
        <p:blipFill rotWithShape="1">
          <a:blip r:embed="rId3">
            <a:alphaModFix/>
          </a:blip>
          <a:srcRect b="0" l="0" r="0" t="0"/>
          <a:stretch/>
        </p:blipFill>
        <p:spPr>
          <a:xfrm>
            <a:off x="5694575" y="831750"/>
            <a:ext cx="2857500" cy="1600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Inner Child </a:t>
            </a:r>
            <a:endParaRPr/>
          </a:p>
        </p:txBody>
      </p:sp>
      <p:sp>
        <p:nvSpPr>
          <p:cNvPr id="272" name="Google Shape;272;p8"/>
          <p:cNvSpPr txBox="1"/>
          <p:nvPr>
            <p:ph idx="1" type="body"/>
          </p:nvPr>
        </p:nvSpPr>
        <p:spPr>
          <a:xfrm>
            <a:off x="431450" y="1233300"/>
            <a:ext cx="47859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SzPts val="2200"/>
              <a:buChar char="●"/>
            </a:pPr>
            <a:r>
              <a:rPr lang="en" sz="2200">
                <a:solidFill>
                  <a:srgbClr val="000000"/>
                </a:solidFill>
                <a:latin typeface="Arial"/>
                <a:ea typeface="Arial"/>
                <a:cs typeface="Arial"/>
                <a:sym typeface="Arial"/>
              </a:rPr>
              <a:t>Mono mind</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SzPts val="2200"/>
              <a:buChar char="●"/>
            </a:pPr>
            <a:r>
              <a:rPr lang="en" sz="2200">
                <a:solidFill>
                  <a:srgbClr val="000000"/>
                </a:solidFill>
                <a:latin typeface="Arial"/>
                <a:ea typeface="Arial"/>
                <a:cs typeface="Arial"/>
                <a:sym typeface="Arial"/>
              </a:rPr>
              <a:t>What is the Inner Child?</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SzPts val="2200"/>
              <a:buChar char="●"/>
            </a:pPr>
            <a:r>
              <a:rPr lang="en" sz="2200">
                <a:solidFill>
                  <a:srgbClr val="000000"/>
                </a:solidFill>
                <a:latin typeface="Arial"/>
                <a:ea typeface="Arial"/>
                <a:cs typeface="Arial"/>
                <a:sym typeface="Arial"/>
              </a:rPr>
              <a:t>Jungian work on the Inner Child</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SzPts val="2200"/>
              <a:buChar char="●"/>
            </a:pPr>
            <a:r>
              <a:rPr lang="en" sz="2200">
                <a:solidFill>
                  <a:srgbClr val="000000"/>
                </a:solidFill>
                <a:latin typeface="Arial"/>
                <a:ea typeface="Arial"/>
                <a:cs typeface="Arial"/>
                <a:sym typeface="Arial"/>
              </a:rPr>
              <a:t>How trauma is linked to the Inner Child</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SzPts val="2200"/>
              <a:buChar char="●"/>
            </a:pPr>
            <a:r>
              <a:rPr lang="en" sz="2200">
                <a:solidFill>
                  <a:srgbClr val="000000"/>
                </a:solidFill>
                <a:latin typeface="Arial"/>
                <a:ea typeface="Arial"/>
                <a:cs typeface="Arial"/>
                <a:sym typeface="Arial"/>
              </a:rPr>
              <a:t>What the False Self is</a:t>
            </a:r>
            <a:endParaRPr sz="2200"/>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73" name="Google Shape;273;p8"/>
          <p:cNvPicPr preferRelativeResize="0"/>
          <p:nvPr/>
        </p:nvPicPr>
        <p:blipFill rotWithShape="1">
          <a:blip r:embed="rId3">
            <a:alphaModFix/>
          </a:blip>
          <a:srcRect b="0" l="33311" r="0" t="0"/>
          <a:stretch/>
        </p:blipFill>
        <p:spPr>
          <a:xfrm>
            <a:off x="5392925" y="571975"/>
            <a:ext cx="3282850" cy="1640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277" name="Shape 277"/>
        <p:cNvGrpSpPr/>
        <p:nvPr/>
      </p:nvGrpSpPr>
      <p:grpSpPr>
        <a:xfrm>
          <a:off x="0" y="0"/>
          <a:ext cx="0" cy="0"/>
          <a:chOff x="0" y="0"/>
          <a:chExt cx="0" cy="0"/>
        </a:xfrm>
      </p:grpSpPr>
      <p:sp>
        <p:nvSpPr>
          <p:cNvPr id="278" name="Google Shape;278;g1ee6a4ee576_0_404"/>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79" name="Google Shape;279;g1ee6a4ee576_0_404"/>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Mono Mind </a:t>
            </a:r>
            <a:endParaRPr sz="3400">
              <a:solidFill>
                <a:schemeClr val="lt1"/>
              </a:solidFill>
              <a:latin typeface="DM Sans"/>
              <a:ea typeface="DM Sans"/>
              <a:cs typeface="DM Sans"/>
              <a:sym typeface="DM Sans"/>
            </a:endParaRPr>
          </a:p>
        </p:txBody>
      </p:sp>
      <p:pic>
        <p:nvPicPr>
          <p:cNvPr id="280" name="Google Shape;280;g1ee6a4ee576_0_404"/>
          <p:cNvPicPr preferRelativeResize="0"/>
          <p:nvPr/>
        </p:nvPicPr>
        <p:blipFill>
          <a:blip r:embed="rId3">
            <a:alphaModFix/>
          </a:blip>
          <a:stretch>
            <a:fillRect/>
          </a:stretch>
        </p:blipFill>
        <p:spPr>
          <a:xfrm>
            <a:off x="2206975" y="1199400"/>
            <a:ext cx="4730050" cy="3543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284" name="Shape 284"/>
        <p:cNvGrpSpPr/>
        <p:nvPr/>
      </p:nvGrpSpPr>
      <p:grpSpPr>
        <a:xfrm>
          <a:off x="0" y="0"/>
          <a:ext cx="0" cy="0"/>
          <a:chOff x="0" y="0"/>
          <a:chExt cx="0" cy="0"/>
        </a:xfrm>
      </p:grpSpPr>
      <p:sp>
        <p:nvSpPr>
          <p:cNvPr id="285" name="Google Shape;285;g1ee752e59f9_0_25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86" name="Google Shape;286;g1ee752e59f9_0_250"/>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Mono Mind </a:t>
            </a:r>
            <a:endParaRPr sz="3400">
              <a:solidFill>
                <a:schemeClr val="lt1"/>
              </a:solidFill>
              <a:latin typeface="DM Sans"/>
              <a:ea typeface="DM Sans"/>
              <a:cs typeface="DM Sans"/>
              <a:sym typeface="DM Sans"/>
            </a:endParaRPr>
          </a:p>
        </p:txBody>
      </p:sp>
      <p:sp>
        <p:nvSpPr>
          <p:cNvPr id="287" name="Google Shape;287;g1ee752e59f9_0_250"/>
          <p:cNvSpPr txBox="1"/>
          <p:nvPr/>
        </p:nvSpPr>
        <p:spPr>
          <a:xfrm>
            <a:off x="1107100" y="1346450"/>
            <a:ext cx="5878200" cy="14991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lt1"/>
                </a:solidFill>
                <a:latin typeface="DM Sans"/>
                <a:ea typeface="DM Sans"/>
                <a:cs typeface="DM Sans"/>
                <a:sym typeface="DM Sans"/>
              </a:rPr>
              <a:t>You are:</a:t>
            </a:r>
            <a:br>
              <a:rPr lang="en" sz="2400">
                <a:solidFill>
                  <a:schemeClr val="lt1"/>
                </a:solidFill>
                <a:latin typeface="DM Sans"/>
                <a:ea typeface="DM Sans"/>
                <a:cs typeface="DM Sans"/>
                <a:sym typeface="DM Sans"/>
              </a:rPr>
            </a:br>
            <a:endParaRPr sz="2400">
              <a:solidFill>
                <a:schemeClr val="lt1"/>
              </a:solidFill>
              <a:latin typeface="DM Sans"/>
              <a:ea typeface="DM Sans"/>
              <a:cs typeface="DM Sans"/>
              <a:sym typeface="DM Sans"/>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Depressed - DSM-5 296.20</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Anxious - F41.1</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Schizophrenia - 295.90</a:t>
            </a:r>
            <a:endParaRPr sz="2200">
              <a:solidFill>
                <a:schemeClr val="lt1"/>
              </a:solidFill>
            </a:endParaRPr>
          </a:p>
          <a:p>
            <a:pPr indent="0" lvl="0" marL="45720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91" name="Shape 291"/>
        <p:cNvGrpSpPr/>
        <p:nvPr/>
      </p:nvGrpSpPr>
      <p:grpSpPr>
        <a:xfrm>
          <a:off x="0" y="0"/>
          <a:ext cx="0" cy="0"/>
          <a:chOff x="0" y="0"/>
          <a:chExt cx="0" cy="0"/>
        </a:xfrm>
      </p:grpSpPr>
      <p:sp>
        <p:nvSpPr>
          <p:cNvPr id="292" name="Google Shape;292;g1ee752e59f9_0_241"/>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93" name="Google Shape;293;g1ee752e59f9_0_241"/>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Mono Mind vs Parts</a:t>
            </a:r>
            <a:endParaRPr sz="3400">
              <a:solidFill>
                <a:schemeClr val="lt1"/>
              </a:solidFill>
              <a:latin typeface="DM Sans"/>
              <a:ea typeface="DM Sans"/>
              <a:cs typeface="DM Sans"/>
              <a:sym typeface="DM Sans"/>
            </a:endParaRPr>
          </a:p>
        </p:txBody>
      </p:sp>
      <p:sp>
        <p:nvSpPr>
          <p:cNvPr id="294" name="Google Shape;294;g1ee752e59f9_0_241"/>
          <p:cNvSpPr txBox="1"/>
          <p:nvPr/>
        </p:nvSpPr>
        <p:spPr>
          <a:xfrm>
            <a:off x="543800" y="1363350"/>
            <a:ext cx="5344800" cy="241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lt1"/>
                </a:solidFill>
              </a:rPr>
              <a:t>All of us are born with many sub-minds―or parts</a:t>
            </a:r>
            <a:endParaRPr sz="2200">
              <a:solidFill>
                <a:schemeClr val="lt1"/>
              </a:solidFill>
            </a:endParaRPr>
          </a:p>
          <a:p>
            <a:pPr indent="0" lvl="0" marL="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rPr lang="en" sz="2200">
                <a:solidFill>
                  <a:schemeClr val="lt1"/>
                </a:solidFill>
              </a:rPr>
              <a:t>The key to health and happiness is to honor, understand, and love </a:t>
            </a:r>
            <a:r>
              <a:rPr i="1" lang="en" sz="2200">
                <a:solidFill>
                  <a:schemeClr val="lt1"/>
                </a:solidFill>
              </a:rPr>
              <a:t>every </a:t>
            </a:r>
            <a:r>
              <a:rPr lang="en" sz="2200">
                <a:solidFill>
                  <a:schemeClr val="lt1"/>
                </a:solidFill>
              </a:rPr>
              <a:t>part.</a:t>
            </a:r>
            <a:endParaRPr sz="2200">
              <a:solidFill>
                <a:schemeClr val="lt1"/>
              </a:solidFill>
              <a:latin typeface="DM Sans"/>
              <a:ea typeface="DM Sans"/>
              <a:cs typeface="DM Sans"/>
              <a:sym typeface="DM Sans"/>
            </a:endParaRPr>
          </a:p>
        </p:txBody>
      </p:sp>
      <p:pic>
        <p:nvPicPr>
          <p:cNvPr id="295" name="Google Shape;295;g1ee752e59f9_0_241"/>
          <p:cNvPicPr preferRelativeResize="0"/>
          <p:nvPr/>
        </p:nvPicPr>
        <p:blipFill>
          <a:blip r:embed="rId3">
            <a:alphaModFix/>
          </a:blip>
          <a:stretch>
            <a:fillRect/>
          </a:stretch>
        </p:blipFill>
        <p:spPr>
          <a:xfrm>
            <a:off x="5746625" y="1266775"/>
            <a:ext cx="2837388" cy="2609950"/>
          </a:xfrm>
          <a:prstGeom prst="rect">
            <a:avLst/>
          </a:prstGeom>
          <a:noFill/>
          <a:ln>
            <a:noFill/>
          </a:ln>
        </p:spPr>
      </p:pic>
      <p:sp>
        <p:nvSpPr>
          <p:cNvPr id="296" name="Google Shape;296;g1ee752e59f9_0_241"/>
          <p:cNvSpPr txBox="1"/>
          <p:nvPr/>
        </p:nvSpPr>
        <p:spPr>
          <a:xfrm>
            <a:off x="6152050" y="4155200"/>
            <a:ext cx="2664600" cy="44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DM Sans"/>
                <a:ea typeface="DM Sans"/>
                <a:cs typeface="DM Sans"/>
                <a:sym typeface="DM Sans"/>
              </a:rPr>
              <a:t>Richard Schwartz, PhD</a:t>
            </a:r>
            <a:endParaRPr sz="1500">
              <a:solidFill>
                <a:schemeClr val="lt1"/>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300" name="Shape 300"/>
        <p:cNvGrpSpPr/>
        <p:nvPr/>
      </p:nvGrpSpPr>
      <p:grpSpPr>
        <a:xfrm>
          <a:off x="0" y="0"/>
          <a:ext cx="0" cy="0"/>
          <a:chOff x="0" y="0"/>
          <a:chExt cx="0" cy="0"/>
        </a:xfrm>
      </p:grpSpPr>
      <p:sp>
        <p:nvSpPr>
          <p:cNvPr id="301" name="Google Shape;301;g1ee6a4ee576_0_395"/>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descr="It's the nature of the mind to have different &quot;parts,&quot; and all of those &quot;parts&quot; are valuable.&#10;&#10;How do we become more integrated and healed humans? Answering these questions is the life’s work of today’s guest Dr. Richard Schwartz, a psychotherapist who created a very interesting and effective therapeutic modality called Internal Family Systems (or IFS). IFS is premised on the idea that every person has different “parts” within them, each with its own unique characteristics and functions, separate from one’s true or core Self. Furthermore, emotional healing and greater well-being can be experienced by bringing these various parts into harmony with each other—integrating them, if you will—in a process many have found transformative. &#10;&#10;Dr. Schwartz has been practicing and teaching IFS for decades and has authored several books on the subject, including, You Are The One You’ve Been Waiting For and No Bad Parts. This episode covers many fascinating topics, including the fundamentals of IFS and how it works, Dr. Schwartz’s ‘many parts’ multiplicity of mind model, how to deal with our inner critic, how IFS operates to address addiction, trauma, and depression, and more.&#10;&#10;This episode culminates in Dr. Schwartz illustrating his process by taking me (albeit a bit reluctantly) through a fairly intense psychological exercise I hope you find informative. Dr. Schwartz’s work is deeply fascinating, and this conversation has stuck with me. My hope is that this exchange inspires you to do the internal work required to live a more integrated and purpose-driven life.&#10;&#10;✌🏼🌱 - Rich" id="302" name="Google Shape;302;g1ee6a4ee576_0_395" title="Heal Your Inner Critic | Richard Schwartz">
            <a:hlinkClick r:id="rId3"/>
          </p:cNvPr>
          <p:cNvPicPr preferRelativeResize="0"/>
          <p:nvPr/>
        </p:nvPicPr>
        <p:blipFill>
          <a:blip r:embed="rId4">
            <a:alphaModFix/>
          </a:blip>
          <a:stretch>
            <a:fillRect/>
          </a:stretch>
        </p:blipFill>
        <p:spPr>
          <a:xfrm>
            <a:off x="1705450" y="959313"/>
            <a:ext cx="5733100" cy="3224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1000"/>
                                        <p:tgtEl>
                                          <p:spTgt spid="3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06" name="Shape 306"/>
        <p:cNvGrpSpPr/>
        <p:nvPr/>
      </p:nvGrpSpPr>
      <p:grpSpPr>
        <a:xfrm>
          <a:off x="0" y="0"/>
          <a:ext cx="0" cy="0"/>
          <a:chOff x="0" y="0"/>
          <a:chExt cx="0" cy="0"/>
        </a:xfrm>
      </p:grpSpPr>
      <p:sp>
        <p:nvSpPr>
          <p:cNvPr id="307" name="Google Shape;307;g1ee752e59f9_0_26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08" name="Google Shape;308;g1ee752e59f9_0_260"/>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Parts</a:t>
            </a:r>
            <a:endParaRPr sz="3400">
              <a:solidFill>
                <a:schemeClr val="lt1"/>
              </a:solidFill>
              <a:latin typeface="DM Sans"/>
              <a:ea typeface="DM Sans"/>
              <a:cs typeface="DM Sans"/>
              <a:sym typeface="DM Sans"/>
            </a:endParaRPr>
          </a:p>
        </p:txBody>
      </p:sp>
      <p:sp>
        <p:nvSpPr>
          <p:cNvPr id="309" name="Google Shape;309;g1ee752e59f9_0_260"/>
          <p:cNvSpPr txBox="1"/>
          <p:nvPr/>
        </p:nvSpPr>
        <p:spPr>
          <a:xfrm>
            <a:off x="1107100" y="1346450"/>
            <a:ext cx="5878200" cy="14991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lt1"/>
                </a:solidFill>
                <a:latin typeface="DM Sans"/>
                <a:ea typeface="DM Sans"/>
                <a:cs typeface="DM Sans"/>
                <a:sym typeface="DM Sans"/>
              </a:rPr>
              <a:t>A part of me is: </a:t>
            </a:r>
            <a:br>
              <a:rPr lang="en" sz="2400">
                <a:solidFill>
                  <a:schemeClr val="lt1"/>
                </a:solidFill>
                <a:latin typeface="DM Sans"/>
                <a:ea typeface="DM Sans"/>
                <a:cs typeface="DM Sans"/>
                <a:sym typeface="DM Sans"/>
              </a:rPr>
            </a:br>
            <a:endParaRPr sz="2400">
              <a:solidFill>
                <a:schemeClr val="lt1"/>
              </a:solidFill>
              <a:latin typeface="DM Sans"/>
              <a:ea typeface="DM Sans"/>
              <a:cs typeface="DM Sans"/>
              <a:sym typeface="DM Sans"/>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Depressed </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Anxious </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Schizophrenic</a:t>
            </a:r>
            <a:endParaRPr sz="2200">
              <a:solidFill>
                <a:schemeClr val="lt1"/>
              </a:solidFill>
            </a:endParaRPr>
          </a:p>
          <a:p>
            <a:pPr indent="0" lvl="0" marL="45720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endParaRPr>
          </a:p>
        </p:txBody>
      </p:sp>
      <p:pic>
        <p:nvPicPr>
          <p:cNvPr id="310" name="Google Shape;310;g1ee752e59f9_0_260"/>
          <p:cNvPicPr preferRelativeResize="0"/>
          <p:nvPr/>
        </p:nvPicPr>
        <p:blipFill>
          <a:blip r:embed="rId3">
            <a:alphaModFix/>
          </a:blip>
          <a:stretch>
            <a:fillRect/>
          </a:stretch>
        </p:blipFill>
        <p:spPr>
          <a:xfrm>
            <a:off x="5239900" y="1628775"/>
            <a:ext cx="2667000" cy="1885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20392"/>
              </a:srgbClr>
            </a:gs>
            <a:gs pos="100000">
              <a:schemeClr val="accent1"/>
            </a:gs>
          </a:gsLst>
          <a:lin ang="10801400" scaled="0"/>
        </a:gradFill>
      </p:bgPr>
    </p:bg>
    <p:spTree>
      <p:nvGrpSpPr>
        <p:cNvPr id="314" name="Shape 314"/>
        <p:cNvGrpSpPr/>
        <p:nvPr/>
      </p:nvGrpSpPr>
      <p:grpSpPr>
        <a:xfrm>
          <a:off x="0" y="0"/>
          <a:ext cx="0" cy="0"/>
          <a:chOff x="0" y="0"/>
          <a:chExt cx="0" cy="0"/>
        </a:xfrm>
      </p:grpSpPr>
      <p:sp>
        <p:nvSpPr>
          <p:cNvPr id="315" name="Google Shape;315;g1ee6a4ee576_0_413"/>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16" name="Google Shape;316;g1ee6a4ee576_0_413"/>
          <p:cNvSpPr txBox="1"/>
          <p:nvPr/>
        </p:nvSpPr>
        <p:spPr>
          <a:xfrm>
            <a:off x="1775250" y="452475"/>
            <a:ext cx="6615300" cy="18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DM Sans"/>
                <a:ea typeface="DM Sans"/>
                <a:cs typeface="DM Sans"/>
                <a:sym typeface="DM Sans"/>
              </a:rPr>
              <a:t>The Inner Child is a part of ourselves</a:t>
            </a:r>
            <a:endParaRPr sz="2400">
              <a:solidFill>
                <a:schemeClr val="dk1"/>
              </a:solidFill>
              <a:latin typeface="DM Sans"/>
              <a:ea typeface="DM Sans"/>
              <a:cs typeface="DM Sans"/>
              <a:sym typeface="DM Sans"/>
            </a:endParaRPr>
          </a:p>
        </p:txBody>
      </p:sp>
      <p:pic>
        <p:nvPicPr>
          <p:cNvPr id="317" name="Google Shape;317;g1ee6a4ee576_0_413"/>
          <p:cNvPicPr preferRelativeResize="0"/>
          <p:nvPr/>
        </p:nvPicPr>
        <p:blipFill>
          <a:blip r:embed="rId3">
            <a:alphaModFix/>
          </a:blip>
          <a:stretch>
            <a:fillRect/>
          </a:stretch>
        </p:blipFill>
        <p:spPr>
          <a:xfrm>
            <a:off x="2788338" y="1453200"/>
            <a:ext cx="3567325" cy="2858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321" name="Shape 321"/>
        <p:cNvGrpSpPr/>
        <p:nvPr/>
      </p:nvGrpSpPr>
      <p:grpSpPr>
        <a:xfrm>
          <a:off x="0" y="0"/>
          <a:ext cx="0" cy="0"/>
          <a:chOff x="0" y="0"/>
          <a:chExt cx="0" cy="0"/>
        </a:xfrm>
      </p:grpSpPr>
      <p:sp>
        <p:nvSpPr>
          <p:cNvPr id="322" name="Google Shape;322;g32599eea2a3_0_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descr="Psychotherapist Leila Steeds introduces Internal Family Systems (IFS) therapy, a powerful approach to understanding and healing trauma. Learn how IFS helps you connect with and heal different parts of yourself to achieve greater self-awareness and emotional wellbeing.&#10;&#10;Key Points Covered:&#10;- What is IFS Therapy?: An overview of the Internal Family Systems approach developed by Richard Schwartz.&#10;- Understanding Your Internal Parts: Exploring the roles of managers, firefighters, and exiles.&#10;- Healing Through Self-Leadership: How connecting with your inner parts can promote healing and transformation.&#10;- Real-Life Applications: Practical examples of how IFS can help in daily life.&#10;&#10;Further Reading and Resources:&#10;&#10;Internal Family Systems Institute - Official Website https://ifs-institute.com/&#10;Introduction to the Internal Family Systems Model by Richard Schwartz - https://amzn.to/46KoynR&#10;No Bad Parts: Healing Trauma and Restoring Wholeness with the Internal Family Systems Model by Richard Schwartz https://amzn.to/3M4q2Q0&#10;Polyvagal Theory and IFS: Connecting the Dots https://amzn.to/3YBWyRa&#10;&#10;About Leila Steeds - Psychotherapist &#10;&#10;Leila is an Integrative Psychotherapist, EMDR Therapist, and Certified Imago Relationship Therapist offering tailored therapy for stress, anxiety, depression, self-esteem, bereavement, relationship issues, PTSD, complex trauma, and cultural identity. With over two decades of experience, she has worked with institutions like Imperial College and King's College Hospital and maintains a private practice. Leila also serves as a Student Counsellor at Imperial College and is a UKCP Recognised Training Supervisor.&#10;&#10;Book therapy with Leila: https://www.harleytherapy.co.uk/leila-steeds.htm&#10;&#10;🔔 Don’t forget to subscribe and hit the notification bell to stay updated with our latest content!&#10;&#10;📞 For more information or to book a session, visit our website: https://www.harleytherapy.co.uk/&#10;&#10;Disclaimer: The information provided in this video is for educational purposes and is not a substitute for professional therapy or medical advice. If you are dealing with trauma or mental health issues, please consult with a licensed professional.&#10;&#10;#internalfamilysystems #ifstherapy #traumahealing #psychotherapy #harleytherapy" id="323" name="Google Shape;323;g32599eea2a3_0_0" title="Internal Family Systems Therapy (IFS): Healing Complex Trauma">
            <a:hlinkClick r:id="rId3"/>
          </p:cNvPr>
          <p:cNvPicPr preferRelativeResize="0"/>
          <p:nvPr/>
        </p:nvPicPr>
        <p:blipFill>
          <a:blip r:embed="rId4">
            <a:alphaModFix/>
          </a:blip>
          <a:stretch>
            <a:fillRect/>
          </a:stretch>
        </p:blipFill>
        <p:spPr>
          <a:xfrm>
            <a:off x="1933400" y="880100"/>
            <a:ext cx="5452450" cy="3067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27" name="Shape 327"/>
        <p:cNvGrpSpPr/>
        <p:nvPr/>
      </p:nvGrpSpPr>
      <p:grpSpPr>
        <a:xfrm>
          <a:off x="0" y="0"/>
          <a:ext cx="0" cy="0"/>
          <a:chOff x="0" y="0"/>
          <a:chExt cx="0" cy="0"/>
        </a:xfrm>
      </p:grpSpPr>
      <p:sp>
        <p:nvSpPr>
          <p:cNvPr id="328" name="Google Shape;328;g1ee6a4ee576_0_385"/>
          <p:cNvSpPr txBox="1"/>
          <p:nvPr/>
        </p:nvSpPr>
        <p:spPr>
          <a:xfrm>
            <a:off x="1914675" y="89290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29" name="Google Shape;329;g1ee6a4ee576_0_385"/>
          <p:cNvSpPr txBox="1"/>
          <p:nvPr/>
        </p:nvSpPr>
        <p:spPr>
          <a:xfrm>
            <a:off x="767475" y="759150"/>
            <a:ext cx="7467300" cy="24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chemeClr val="lt1"/>
                </a:solidFill>
              </a:rPr>
              <a:t>What is the origin of inner child?</a:t>
            </a:r>
            <a:endParaRPr sz="2900">
              <a:solidFill>
                <a:schemeClr val="lt1"/>
              </a:solidFill>
              <a:latin typeface="DM Sans"/>
              <a:ea typeface="DM Sans"/>
              <a:cs typeface="DM Sans"/>
              <a:sym typeface="DM Sans"/>
            </a:endParaRPr>
          </a:p>
        </p:txBody>
      </p:sp>
      <p:pic>
        <p:nvPicPr>
          <p:cNvPr id="330" name="Google Shape;330;g1ee6a4ee576_0_385"/>
          <p:cNvPicPr preferRelativeResize="0"/>
          <p:nvPr/>
        </p:nvPicPr>
        <p:blipFill>
          <a:blip r:embed="rId3">
            <a:alphaModFix/>
          </a:blip>
          <a:stretch>
            <a:fillRect/>
          </a:stretch>
        </p:blipFill>
        <p:spPr>
          <a:xfrm>
            <a:off x="2130313" y="1629925"/>
            <a:ext cx="4741625" cy="2633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The Inner Child</a:t>
            </a:r>
            <a:endParaRPr/>
          </a:p>
        </p:txBody>
      </p:sp>
      <p:sp>
        <p:nvSpPr>
          <p:cNvPr id="336" name="Google Shape;336;p14"/>
          <p:cNvSpPr txBox="1"/>
          <p:nvPr>
            <p:ph idx="1" type="body"/>
          </p:nvPr>
        </p:nvSpPr>
        <p:spPr>
          <a:xfrm>
            <a:off x="784150" y="1452350"/>
            <a:ext cx="40512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2300">
                <a:solidFill>
                  <a:srgbClr val="000000"/>
                </a:solidFill>
                <a:latin typeface="Arial"/>
                <a:ea typeface="Arial"/>
                <a:cs typeface="Arial"/>
                <a:sym typeface="Arial"/>
              </a:rPr>
              <a:t>Although the Inner Child is a popular concept in self-help and pop-psychology, it is actually reflected in the works of prominent psychological thinkers Carl Jung and Sigmund Freud.</a:t>
            </a:r>
            <a:endParaRPr sz="2300">
              <a:solidFill>
                <a:srgbClr val="000000"/>
              </a:solidFill>
              <a:latin typeface="Arial"/>
              <a:ea typeface="Arial"/>
              <a:cs typeface="Arial"/>
              <a:sym typeface="Arial"/>
            </a:endParaRPr>
          </a:p>
          <a:p>
            <a:pPr indent="0" lvl="0" marL="0" rtl="0" algn="l">
              <a:spcBef>
                <a:spcPts val="0"/>
              </a:spcBef>
              <a:spcAft>
                <a:spcPts val="0"/>
              </a:spcAft>
              <a:buNone/>
            </a:pPr>
            <a:r>
              <a:t/>
            </a:r>
            <a:endParaRPr sz="2200">
              <a:solidFill>
                <a:srgbClr val="000000"/>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sz="2200"/>
          </a:p>
        </p:txBody>
      </p:sp>
      <p:pic>
        <p:nvPicPr>
          <p:cNvPr id="337" name="Google Shape;337;p14"/>
          <p:cNvPicPr preferRelativeResize="0"/>
          <p:nvPr/>
        </p:nvPicPr>
        <p:blipFill>
          <a:blip r:embed="rId3">
            <a:alphaModFix/>
          </a:blip>
          <a:stretch>
            <a:fillRect/>
          </a:stretch>
        </p:blipFill>
        <p:spPr>
          <a:xfrm>
            <a:off x="6314500" y="1063363"/>
            <a:ext cx="2476500" cy="18383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Unconscious Reality</a:t>
            </a:r>
            <a:endParaRPr/>
          </a:p>
        </p:txBody>
      </p:sp>
      <p:sp>
        <p:nvSpPr>
          <p:cNvPr id="343" name="Google Shape;343;p15"/>
          <p:cNvSpPr txBox="1"/>
          <p:nvPr>
            <p:ph idx="1" type="body"/>
          </p:nvPr>
        </p:nvSpPr>
        <p:spPr>
          <a:xfrm>
            <a:off x="544500" y="1452250"/>
            <a:ext cx="5099100" cy="3221400"/>
          </a:xfrm>
          <a:prstGeom prst="rect">
            <a:avLst/>
          </a:prstGeom>
          <a:noFill/>
          <a:ln>
            <a:noFill/>
          </a:ln>
        </p:spPr>
        <p:txBody>
          <a:bodyPr anchorCtr="0" anchor="t" bIns="0" lIns="0" spcFirstLastPara="1" rIns="0" wrap="square" tIns="0">
            <a:noAutofit/>
          </a:bodyPr>
          <a:lstStyle/>
          <a:p>
            <a:pPr indent="-368300" lvl="0" marL="457200" rtl="0" algn="l">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N</a:t>
            </a:r>
            <a:r>
              <a:rPr lang="en" sz="2200">
                <a:solidFill>
                  <a:srgbClr val="000000"/>
                </a:solidFill>
                <a:latin typeface="Arial"/>
                <a:ea typeface="Arial"/>
                <a:cs typeface="Arial"/>
                <a:sym typeface="Arial"/>
              </a:rPr>
              <a:t>ot a literal or physical entity that can be discovered scientifically</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Considered as a valid part of the human psyche by psychology. It is also said to be unconscious, or subconscious, in that we are unaware of it.</a:t>
            </a:r>
            <a:endParaRPr sz="2200">
              <a:solidFill>
                <a:srgbClr val="000000"/>
              </a:solidFill>
              <a:latin typeface="Arial"/>
              <a:ea typeface="Arial"/>
              <a:cs typeface="Arial"/>
              <a:sym typeface="Arial"/>
            </a:endParaRPr>
          </a:p>
          <a:p>
            <a:pPr indent="0" lvl="0" marL="457200" rtl="0" algn="l">
              <a:spcBef>
                <a:spcPts val="600"/>
              </a:spcBef>
              <a:spcAft>
                <a:spcPts val="0"/>
              </a:spcAft>
              <a:buNone/>
            </a:pPr>
            <a:r>
              <a:t/>
            </a:r>
            <a:endParaRPr sz="2200">
              <a:solidFill>
                <a:srgbClr val="333333"/>
              </a:solidFill>
              <a:highlight>
                <a:schemeClr val="lt1"/>
              </a:highlight>
              <a:latin typeface="Arial"/>
              <a:ea typeface="Arial"/>
              <a:cs typeface="Arial"/>
              <a:sym typeface="Arial"/>
            </a:endParaRPr>
          </a:p>
        </p:txBody>
      </p:sp>
      <p:pic>
        <p:nvPicPr>
          <p:cNvPr id="344" name="Google Shape;344;p15"/>
          <p:cNvPicPr preferRelativeResize="0"/>
          <p:nvPr/>
        </p:nvPicPr>
        <p:blipFill rotWithShape="1">
          <a:blip r:embed="rId3">
            <a:alphaModFix/>
          </a:blip>
          <a:srcRect b="0" l="0" r="0" t="0"/>
          <a:stretch/>
        </p:blipFill>
        <p:spPr>
          <a:xfrm>
            <a:off x="6038625" y="613375"/>
            <a:ext cx="2466975" cy="1847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50" name="Google Shape;350;p20"/>
          <p:cNvSpPr txBox="1"/>
          <p:nvPr/>
        </p:nvSpPr>
        <p:spPr>
          <a:xfrm>
            <a:off x="0" y="783875"/>
            <a:ext cx="3070200" cy="6174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 sz="2500"/>
              <a:t>The inner child represents innocence, joy, wonder, awe, playfulness, sensitivity, and other such qualities.</a:t>
            </a:r>
            <a:endParaRPr sz="1700"/>
          </a:p>
        </p:txBody>
      </p:sp>
      <p:pic>
        <p:nvPicPr>
          <p:cNvPr id="351" name="Google Shape;351;p20"/>
          <p:cNvPicPr preferRelativeResize="0"/>
          <p:nvPr/>
        </p:nvPicPr>
        <p:blipFill>
          <a:blip r:embed="rId3">
            <a:alphaModFix/>
          </a:blip>
          <a:stretch>
            <a:fillRect/>
          </a:stretch>
        </p:blipFill>
        <p:spPr>
          <a:xfrm>
            <a:off x="3227350" y="858938"/>
            <a:ext cx="5481000" cy="3425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55" name="Shape 355"/>
        <p:cNvGrpSpPr/>
        <p:nvPr/>
      </p:nvGrpSpPr>
      <p:grpSpPr>
        <a:xfrm>
          <a:off x="0" y="0"/>
          <a:ext cx="0" cy="0"/>
          <a:chOff x="0" y="0"/>
          <a:chExt cx="0" cy="0"/>
        </a:xfrm>
      </p:grpSpPr>
      <p:sp>
        <p:nvSpPr>
          <p:cNvPr id="356" name="Google Shape;356;g2abfcb8128a_0_11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57" name="Google Shape;357;g2abfcb8128a_0_116"/>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History of the Inner Child</a:t>
            </a:r>
            <a:endParaRPr sz="3400">
              <a:solidFill>
                <a:schemeClr val="lt1"/>
              </a:solidFill>
              <a:latin typeface="DM Sans"/>
              <a:ea typeface="DM Sans"/>
              <a:cs typeface="DM Sans"/>
              <a:sym typeface="DM Sans"/>
            </a:endParaRPr>
          </a:p>
        </p:txBody>
      </p:sp>
      <p:pic>
        <p:nvPicPr>
          <p:cNvPr id="358" name="Google Shape;358;g2abfcb8128a_0_116"/>
          <p:cNvPicPr preferRelativeResize="0"/>
          <p:nvPr/>
        </p:nvPicPr>
        <p:blipFill>
          <a:blip r:embed="rId3">
            <a:alphaModFix/>
          </a:blip>
          <a:stretch>
            <a:fillRect/>
          </a:stretch>
        </p:blipFill>
        <p:spPr>
          <a:xfrm>
            <a:off x="3235400" y="1151775"/>
            <a:ext cx="2436375" cy="33211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16"/>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Freud</a:t>
            </a:r>
            <a:endParaRPr/>
          </a:p>
        </p:txBody>
      </p:sp>
      <p:sp>
        <p:nvSpPr>
          <p:cNvPr id="364" name="Google Shape;364;p16"/>
          <p:cNvSpPr txBox="1"/>
          <p:nvPr>
            <p:ph idx="1" type="body"/>
          </p:nvPr>
        </p:nvSpPr>
        <p:spPr>
          <a:xfrm>
            <a:off x="582150" y="1274025"/>
            <a:ext cx="44829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81000" lvl="0" marL="457200" rtl="0" algn="l">
              <a:spcBef>
                <a:spcPts val="0"/>
              </a:spcBef>
              <a:spcAft>
                <a:spcPts val="0"/>
              </a:spcAft>
              <a:buClr>
                <a:srgbClr val="333333"/>
              </a:buClr>
              <a:buSzPts val="2400"/>
              <a:buFont typeface="Arial"/>
              <a:buChar char="●"/>
            </a:pPr>
            <a:r>
              <a:rPr lang="en">
                <a:solidFill>
                  <a:srgbClr val="000000"/>
                </a:solidFill>
                <a:latin typeface="Arial"/>
                <a:ea typeface="Arial"/>
                <a:cs typeface="Arial"/>
                <a:sym typeface="Arial"/>
              </a:rPr>
              <a:t>Id, Ego, Superego (parts)</a:t>
            </a:r>
            <a:br>
              <a:rPr lang="en">
                <a:solidFill>
                  <a:srgbClr val="000000"/>
                </a:solidFill>
                <a:latin typeface="Arial"/>
                <a:ea typeface="Arial"/>
                <a:cs typeface="Arial"/>
                <a:sym typeface="Arial"/>
              </a:rPr>
            </a:br>
            <a:endParaRPr>
              <a:solidFill>
                <a:srgbClr val="000000"/>
              </a:solidFill>
              <a:latin typeface="Arial"/>
              <a:ea typeface="Arial"/>
              <a:cs typeface="Arial"/>
              <a:sym typeface="Arial"/>
            </a:endParaRPr>
          </a:p>
          <a:p>
            <a:pPr indent="-381000" lvl="0" marL="457200" rtl="0" algn="l">
              <a:spcBef>
                <a:spcPts val="0"/>
              </a:spcBef>
              <a:spcAft>
                <a:spcPts val="0"/>
              </a:spcAft>
              <a:buClr>
                <a:srgbClr val="333333"/>
              </a:buClr>
              <a:buSzPts val="2400"/>
              <a:buFont typeface="Arial"/>
              <a:buChar char="●"/>
            </a:pPr>
            <a:r>
              <a:rPr lang="en">
                <a:solidFill>
                  <a:srgbClr val="000000"/>
                </a:solidFill>
                <a:latin typeface="Arial"/>
                <a:ea typeface="Arial"/>
                <a:cs typeface="Arial"/>
                <a:sym typeface="Arial"/>
              </a:rPr>
              <a:t>Freud suggested that most destructive behavior patterns and mental difficulties experienced by people are related to their inner child.</a:t>
            </a:r>
            <a:br>
              <a:rPr lang="en">
                <a:solidFill>
                  <a:srgbClr val="000000"/>
                </a:solidFill>
                <a:latin typeface="Arial"/>
                <a:ea typeface="Arial"/>
                <a:cs typeface="Arial"/>
                <a:sym typeface="Arial"/>
              </a:rPr>
            </a:br>
            <a:endParaRPr>
              <a:solidFill>
                <a:srgbClr val="000000"/>
              </a:solidFill>
              <a:latin typeface="Arial"/>
              <a:ea typeface="Arial"/>
              <a:cs typeface="Arial"/>
              <a:sym typeface="Arial"/>
            </a:endParaRPr>
          </a:p>
          <a:p>
            <a:pPr indent="-381000" lvl="0" marL="457200" rtl="0" algn="l">
              <a:spcBef>
                <a:spcPts val="0"/>
              </a:spcBef>
              <a:spcAft>
                <a:spcPts val="0"/>
              </a:spcAft>
              <a:buClr>
                <a:srgbClr val="333333"/>
              </a:buClr>
              <a:buSzPts val="2400"/>
              <a:buFont typeface="Arial"/>
              <a:buChar char="●"/>
            </a:pPr>
            <a:r>
              <a:rPr lang="en">
                <a:solidFill>
                  <a:srgbClr val="000000"/>
                </a:solidFill>
                <a:latin typeface="Arial"/>
                <a:ea typeface="Arial"/>
                <a:cs typeface="Arial"/>
                <a:sym typeface="Arial"/>
              </a:rPr>
              <a:t>The IC is still active in adults </a:t>
            </a:r>
            <a:endParaRPr sz="2600">
              <a:solidFill>
                <a:srgbClr val="333333"/>
              </a:solidFill>
              <a:highlight>
                <a:srgbClr val="FFFFFF"/>
              </a:highlight>
              <a:latin typeface="Arial"/>
              <a:ea typeface="Arial"/>
              <a:cs typeface="Arial"/>
              <a:sym typeface="Arial"/>
            </a:endParaRPr>
          </a:p>
        </p:txBody>
      </p:sp>
      <p:pic>
        <p:nvPicPr>
          <p:cNvPr id="365" name="Google Shape;365;p16"/>
          <p:cNvPicPr preferRelativeResize="0"/>
          <p:nvPr/>
        </p:nvPicPr>
        <p:blipFill>
          <a:blip r:embed="rId3">
            <a:alphaModFix/>
          </a:blip>
          <a:stretch>
            <a:fillRect/>
          </a:stretch>
        </p:blipFill>
        <p:spPr>
          <a:xfrm>
            <a:off x="5976575" y="431275"/>
            <a:ext cx="2295525" cy="31813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g1ee752e59f9_0_266"/>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Freud</a:t>
            </a:r>
            <a:endParaRPr/>
          </a:p>
        </p:txBody>
      </p:sp>
      <p:sp>
        <p:nvSpPr>
          <p:cNvPr id="371" name="Google Shape;371;g1ee752e59f9_0_266"/>
          <p:cNvSpPr txBox="1"/>
          <p:nvPr>
            <p:ph idx="1" type="body"/>
          </p:nvPr>
        </p:nvSpPr>
        <p:spPr>
          <a:xfrm>
            <a:off x="582150" y="1274025"/>
            <a:ext cx="4482900" cy="3221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t/>
            </a:r>
            <a:endParaRPr sz="1100">
              <a:solidFill>
                <a:srgbClr val="000000"/>
              </a:solidFill>
              <a:latin typeface="Arial"/>
              <a:ea typeface="Arial"/>
              <a:cs typeface="Arial"/>
              <a:sym typeface="Arial"/>
            </a:endParaRPr>
          </a:p>
          <a:p>
            <a:pPr indent="-381000" lvl="0" marL="457200" rtl="0" algn="l">
              <a:lnSpc>
                <a:spcPct val="150000"/>
              </a:lnSpc>
              <a:spcBef>
                <a:spcPts val="0"/>
              </a:spcBef>
              <a:spcAft>
                <a:spcPts val="0"/>
              </a:spcAft>
              <a:buClr>
                <a:srgbClr val="333333"/>
              </a:buClr>
              <a:buSzPts val="2400"/>
              <a:buFont typeface="Arial"/>
              <a:buChar char="●"/>
            </a:pPr>
            <a:r>
              <a:rPr lang="en">
                <a:solidFill>
                  <a:srgbClr val="000000"/>
                </a:solidFill>
                <a:latin typeface="Arial"/>
                <a:ea typeface="Arial"/>
                <a:cs typeface="Arial"/>
                <a:sym typeface="Arial"/>
              </a:rPr>
              <a:t>The child who was neglected</a:t>
            </a:r>
            <a:endParaRPr>
              <a:solidFill>
                <a:srgbClr val="000000"/>
              </a:solidFill>
              <a:latin typeface="Arial"/>
              <a:ea typeface="Arial"/>
              <a:cs typeface="Arial"/>
              <a:sym typeface="Arial"/>
            </a:endParaRPr>
          </a:p>
          <a:p>
            <a:pPr indent="-381000" lvl="0" marL="457200" rtl="0" algn="l">
              <a:lnSpc>
                <a:spcPct val="150000"/>
              </a:lnSpc>
              <a:spcBef>
                <a:spcPts val="0"/>
              </a:spcBef>
              <a:spcAft>
                <a:spcPts val="0"/>
              </a:spcAft>
              <a:buClr>
                <a:srgbClr val="000000"/>
              </a:buClr>
              <a:buSzPts val="2400"/>
              <a:buFont typeface="Arial"/>
              <a:buChar char="●"/>
            </a:pPr>
            <a:r>
              <a:rPr lang="en">
                <a:solidFill>
                  <a:srgbClr val="000000"/>
                </a:solidFill>
                <a:latin typeface="Arial"/>
                <a:ea typeface="Arial"/>
                <a:cs typeface="Arial"/>
                <a:sym typeface="Arial"/>
              </a:rPr>
              <a:t>Over-indulged</a:t>
            </a:r>
            <a:endParaRPr>
              <a:solidFill>
                <a:srgbClr val="000000"/>
              </a:solidFill>
              <a:latin typeface="Arial"/>
              <a:ea typeface="Arial"/>
              <a:cs typeface="Arial"/>
              <a:sym typeface="Arial"/>
            </a:endParaRPr>
          </a:p>
          <a:p>
            <a:pPr indent="-381000" lvl="0" marL="457200" rtl="0" algn="l">
              <a:lnSpc>
                <a:spcPct val="150000"/>
              </a:lnSpc>
              <a:spcBef>
                <a:spcPts val="0"/>
              </a:spcBef>
              <a:spcAft>
                <a:spcPts val="0"/>
              </a:spcAft>
              <a:buClr>
                <a:srgbClr val="000000"/>
              </a:buClr>
              <a:buSzPts val="2400"/>
              <a:buFont typeface="Arial"/>
              <a:buChar char="●"/>
            </a:pPr>
            <a:r>
              <a:rPr lang="en">
                <a:solidFill>
                  <a:srgbClr val="000000"/>
                </a:solidFill>
                <a:latin typeface="Arial"/>
                <a:ea typeface="Arial"/>
                <a:cs typeface="Arial"/>
                <a:sym typeface="Arial"/>
              </a:rPr>
              <a:t>Too close to one of his/her parents</a:t>
            </a:r>
            <a:endParaRPr>
              <a:solidFill>
                <a:srgbClr val="000000"/>
              </a:solidFill>
              <a:latin typeface="Arial"/>
              <a:ea typeface="Arial"/>
              <a:cs typeface="Arial"/>
              <a:sym typeface="Arial"/>
            </a:endParaRPr>
          </a:p>
        </p:txBody>
      </p:sp>
      <p:pic>
        <p:nvPicPr>
          <p:cNvPr id="372" name="Google Shape;372;g1ee752e59f9_0_266"/>
          <p:cNvPicPr preferRelativeResize="0"/>
          <p:nvPr/>
        </p:nvPicPr>
        <p:blipFill>
          <a:blip r:embed="rId3">
            <a:alphaModFix/>
          </a:blip>
          <a:stretch>
            <a:fillRect/>
          </a:stretch>
        </p:blipFill>
        <p:spPr>
          <a:xfrm>
            <a:off x="5976575" y="431275"/>
            <a:ext cx="2295525" cy="3181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g2aa2a62348b_0_14"/>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Dissociation</a:t>
            </a:r>
            <a:endParaRPr/>
          </a:p>
        </p:txBody>
      </p:sp>
      <p:sp>
        <p:nvSpPr>
          <p:cNvPr id="378" name="Google Shape;378;g2aa2a62348b_0_14"/>
          <p:cNvSpPr txBox="1"/>
          <p:nvPr>
            <p:ph idx="1" type="body"/>
          </p:nvPr>
        </p:nvSpPr>
        <p:spPr>
          <a:xfrm>
            <a:off x="582150" y="1274025"/>
            <a:ext cx="49503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b="1" lang="en" sz="2200">
                <a:solidFill>
                  <a:srgbClr val="000000"/>
                </a:solidFill>
                <a:latin typeface="Arial"/>
                <a:ea typeface="Arial"/>
                <a:cs typeface="Arial"/>
                <a:sym typeface="Arial"/>
              </a:rPr>
              <a:t>Lack of conscious</a:t>
            </a:r>
            <a:r>
              <a:rPr lang="en" sz="2200">
                <a:solidFill>
                  <a:srgbClr val="000000"/>
                </a:solidFill>
                <a:latin typeface="Arial"/>
                <a:ea typeface="Arial"/>
                <a:cs typeface="Arial"/>
                <a:sym typeface="Arial"/>
              </a:rPr>
              <a:t> understanding of our inner child leads to our emotional, behavioral and relationship difficulties. </a:t>
            </a:r>
            <a:endParaRPr sz="2200">
              <a:solidFill>
                <a:srgbClr val="000000"/>
              </a:solidFill>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We are </a:t>
            </a:r>
            <a:r>
              <a:rPr b="1" lang="en" sz="2200">
                <a:solidFill>
                  <a:srgbClr val="000000"/>
                </a:solidFill>
                <a:latin typeface="Arial"/>
                <a:ea typeface="Arial"/>
                <a:cs typeface="Arial"/>
                <a:sym typeface="Arial"/>
              </a:rPr>
              <a:t>disassociated </a:t>
            </a:r>
            <a:r>
              <a:rPr lang="en" sz="2200">
                <a:solidFill>
                  <a:srgbClr val="000000"/>
                </a:solidFill>
                <a:latin typeface="Arial"/>
                <a:ea typeface="Arial"/>
                <a:cs typeface="Arial"/>
                <a:sym typeface="Arial"/>
              </a:rPr>
              <a:t>from our inner child.</a:t>
            </a:r>
            <a:endParaRPr sz="2200">
              <a:solidFill>
                <a:srgbClr val="000000"/>
              </a:solidFill>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379" name="Google Shape;379;g2aa2a62348b_0_14"/>
          <p:cNvPicPr preferRelativeResize="0"/>
          <p:nvPr/>
        </p:nvPicPr>
        <p:blipFill>
          <a:blip r:embed="rId3">
            <a:alphaModFix/>
          </a:blip>
          <a:stretch>
            <a:fillRect/>
          </a:stretch>
        </p:blipFill>
        <p:spPr>
          <a:xfrm>
            <a:off x="6150650" y="660750"/>
            <a:ext cx="2237625" cy="3034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g2aa2a62348b_0_21"/>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Dissociation</a:t>
            </a:r>
            <a:endParaRPr/>
          </a:p>
        </p:txBody>
      </p:sp>
      <p:sp>
        <p:nvSpPr>
          <p:cNvPr id="385" name="Google Shape;385;g2aa2a62348b_0_21"/>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81000" lvl="0" marL="457200" rtl="0" algn="l">
              <a:spcBef>
                <a:spcPts val="0"/>
              </a:spcBef>
              <a:spcAft>
                <a:spcPts val="0"/>
              </a:spcAft>
              <a:buClr>
                <a:srgbClr val="333333"/>
              </a:buClr>
              <a:buSzPts val="2400"/>
              <a:buFont typeface="Arial"/>
              <a:buChar char="●"/>
            </a:pPr>
            <a:r>
              <a:rPr lang="en">
                <a:solidFill>
                  <a:srgbClr val="000000"/>
                </a:solidFill>
                <a:latin typeface="Arial"/>
                <a:ea typeface="Arial"/>
                <a:cs typeface="Arial"/>
                <a:sym typeface="Arial"/>
              </a:rPr>
              <a:t>This leads to our emotional, behavioral and relationship difficulties when we are disassociated from our inner child.</a:t>
            </a:r>
            <a:endParaRPr>
              <a:solidFill>
                <a:srgbClr val="000000"/>
              </a:solidFill>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386" name="Google Shape;386;g2aa2a62348b_0_21"/>
          <p:cNvPicPr preferRelativeResize="0"/>
          <p:nvPr/>
        </p:nvPicPr>
        <p:blipFill>
          <a:blip r:embed="rId3">
            <a:alphaModFix/>
          </a:blip>
          <a:stretch>
            <a:fillRect/>
          </a:stretch>
        </p:blipFill>
        <p:spPr>
          <a:xfrm>
            <a:off x="6150650" y="660750"/>
            <a:ext cx="2237625" cy="3034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390" name="Shape 390"/>
        <p:cNvGrpSpPr/>
        <p:nvPr/>
      </p:nvGrpSpPr>
      <p:grpSpPr>
        <a:xfrm>
          <a:off x="0" y="0"/>
          <a:ext cx="0" cy="0"/>
          <a:chOff x="0" y="0"/>
          <a:chExt cx="0" cy="0"/>
        </a:xfrm>
      </p:grpSpPr>
      <p:sp>
        <p:nvSpPr>
          <p:cNvPr id="391" name="Google Shape;391;g2aa2a62348b_0_27"/>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descr="Do you have a wounded inner child? What exactly does an inner child mean? The inner child is a powerful psychological reality that should be taken seriously. Like everyone else, you were once a child, and a piece of that still child lives within you. Your inner child is an unconscious part of who you are, though; it’s a metaphorical concept that explains the individual’s childlike aspects and what they learned in their first few years. So here are 6 Signs You Have a Wounded Inner Child!&#10;&#10;If you enjoyed this video, be sure to check out our video &quot;9 Signs You Have Unhealed Trauma&#10;&quot;: https://youtu.be/41-dra66Y0o&#10;&#10;#wounded #innerchild #psych2go &#10;&#10;Writer: Laura Santospirito &#10;Script Editor: Morgan Franz &#10;Script Manager: Kelly Soong &#10;VO: Amanda Silvera &#10;Animator: Karen Fong &#10;YouTube Manager: Cindy Cheong  &#10;&#10;References: &#10;Psychology Today. 2020. Essential Secrets Of Psychotherapy: The Inner Child. https://www.psychologytoday.com/us/blog/evil-deeds/200806/essential-secrets-psychotherapy-the-inner-child&#10;&#10;Fritscher, Lisa. “Why Some People Experience a Fear of Abandonment.” Verywell Mind, Verywell Mind, 3 Apr. 2020, www.verywellmind.com/fear-of-abandonment-2671741." id="392" name="Google Shape;392;g2aa2a62348b_0_27" title="6 Signs You Have a Wounded Inner Child">
            <a:hlinkClick r:id="rId3"/>
          </p:cNvPr>
          <p:cNvPicPr preferRelativeResize="0"/>
          <p:nvPr/>
        </p:nvPicPr>
        <p:blipFill>
          <a:blip r:embed="rId4">
            <a:alphaModFix/>
          </a:blip>
          <a:stretch>
            <a:fillRect/>
          </a:stretch>
        </p:blipFill>
        <p:spPr>
          <a:xfrm>
            <a:off x="1943200" y="985850"/>
            <a:ext cx="5257600" cy="2957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1000"/>
                                        <p:tgtEl>
                                          <p:spTgt spid="3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96" name="Shape 396"/>
        <p:cNvGrpSpPr/>
        <p:nvPr/>
      </p:nvGrpSpPr>
      <p:grpSpPr>
        <a:xfrm>
          <a:off x="0" y="0"/>
          <a:ext cx="0" cy="0"/>
          <a:chOff x="0" y="0"/>
          <a:chExt cx="0" cy="0"/>
        </a:xfrm>
      </p:grpSpPr>
      <p:sp>
        <p:nvSpPr>
          <p:cNvPr id="397" name="Google Shape;397;g2abfcb8128a_0_13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98" name="Google Shape;398;g2abfcb8128a_0_130"/>
          <p:cNvSpPr txBox="1"/>
          <p:nvPr>
            <p:ph idx="4294967295" type="body"/>
          </p:nvPr>
        </p:nvSpPr>
        <p:spPr>
          <a:xfrm>
            <a:off x="582150" y="961050"/>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Fear abandonment</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Inappropriate guilt</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Trust issues</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Fear of setting boundaries</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Anger easily </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Trouble letting things go</a:t>
            </a:r>
            <a:endParaRPr>
              <a:solidFill>
                <a:schemeClr val="lt1"/>
              </a:solidFill>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399" name="Google Shape;399;g2abfcb8128a_0_130"/>
          <p:cNvPicPr preferRelativeResize="0"/>
          <p:nvPr/>
        </p:nvPicPr>
        <p:blipFill>
          <a:blip r:embed="rId3">
            <a:alphaModFix/>
          </a:blip>
          <a:stretch>
            <a:fillRect/>
          </a:stretch>
        </p:blipFill>
        <p:spPr>
          <a:xfrm>
            <a:off x="5452325" y="985850"/>
            <a:ext cx="2465875" cy="29443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03" name="Shape 403"/>
        <p:cNvGrpSpPr/>
        <p:nvPr/>
      </p:nvGrpSpPr>
      <p:grpSpPr>
        <a:xfrm>
          <a:off x="0" y="0"/>
          <a:ext cx="0" cy="0"/>
          <a:chOff x="0" y="0"/>
          <a:chExt cx="0" cy="0"/>
        </a:xfrm>
      </p:grpSpPr>
      <p:sp>
        <p:nvSpPr>
          <p:cNvPr id="404" name="Google Shape;404;g1ee6a4ee576_0_364"/>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05" name="Google Shape;405;g1ee6a4ee576_0_364"/>
          <p:cNvSpPr txBox="1"/>
          <p:nvPr>
            <p:ph idx="4294967295" type="body"/>
          </p:nvPr>
        </p:nvSpPr>
        <p:spPr>
          <a:xfrm>
            <a:off x="535675" y="70877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chemeClr val="lt1"/>
              </a:solidFill>
              <a:latin typeface="Arial"/>
              <a:ea typeface="Arial"/>
              <a:cs typeface="Arial"/>
              <a:sym typeface="Arial"/>
            </a:endParaRPr>
          </a:p>
          <a:p>
            <a:pPr indent="0" lvl="0" marL="0" rtl="0" algn="l">
              <a:spcBef>
                <a:spcPts val="0"/>
              </a:spcBef>
              <a:spcAft>
                <a:spcPts val="0"/>
              </a:spcAft>
              <a:buNone/>
            </a:pPr>
            <a:r>
              <a:rPr lang="en">
                <a:solidFill>
                  <a:schemeClr val="lt1"/>
                </a:solidFill>
                <a:latin typeface="Arial"/>
                <a:ea typeface="Arial"/>
                <a:cs typeface="Arial"/>
                <a:sym typeface="Arial"/>
              </a:rPr>
              <a:t>Also seen in adults behaviors including:</a:t>
            </a:r>
            <a:endParaRPr>
              <a:solidFill>
                <a:schemeClr val="lt1"/>
              </a:solidFill>
              <a:latin typeface="Arial"/>
              <a:ea typeface="Arial"/>
              <a:cs typeface="Arial"/>
              <a:sym typeface="Arial"/>
            </a:endParaRPr>
          </a:p>
          <a:p>
            <a:pPr indent="0" lvl="0" marL="0" rtl="0" algn="l">
              <a:spcBef>
                <a:spcPts val="0"/>
              </a:spcBef>
              <a:spcAft>
                <a:spcPts val="0"/>
              </a:spcAft>
              <a:buNone/>
            </a:pPr>
            <a:r>
              <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Anger</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Jealousy</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Poor Relationships</a:t>
            </a:r>
            <a:endParaRPr>
              <a:solidFill>
                <a:schemeClr val="lt1"/>
              </a:solidFill>
              <a:latin typeface="Arial"/>
              <a:ea typeface="Arial"/>
              <a:cs typeface="Arial"/>
              <a:sym typeface="Arial"/>
            </a:endParaRPr>
          </a:p>
          <a:p>
            <a:pPr indent="-381000" lvl="0" marL="457200" rtl="0" algn="l">
              <a:spcBef>
                <a:spcPts val="0"/>
              </a:spcBef>
              <a:spcAft>
                <a:spcPts val="0"/>
              </a:spcAft>
              <a:buClr>
                <a:schemeClr val="lt1"/>
              </a:buClr>
              <a:buSzPts val="2400"/>
              <a:buFont typeface="Arial"/>
              <a:buChar char="●"/>
            </a:pPr>
            <a:r>
              <a:rPr lang="en">
                <a:solidFill>
                  <a:schemeClr val="lt1"/>
                </a:solidFill>
                <a:latin typeface="Arial"/>
                <a:ea typeface="Arial"/>
                <a:cs typeface="Arial"/>
                <a:sym typeface="Arial"/>
              </a:rPr>
              <a:t>Addiction </a:t>
            </a:r>
            <a:endParaRPr>
              <a:solidFill>
                <a:schemeClr val="lt1"/>
              </a:solidFill>
              <a:latin typeface="Arial"/>
              <a:ea typeface="Arial"/>
              <a:cs typeface="Arial"/>
              <a:sym typeface="Arial"/>
            </a:endParaRPr>
          </a:p>
          <a:p>
            <a:pPr indent="0" lvl="0" marL="0" rtl="0" algn="l">
              <a:spcBef>
                <a:spcPts val="0"/>
              </a:spcBef>
              <a:spcAft>
                <a:spcPts val="0"/>
              </a:spcAft>
              <a:buNone/>
            </a:pPr>
            <a:r>
              <a:t/>
            </a:r>
            <a:endParaRPr>
              <a:solidFill>
                <a:schemeClr val="lt1"/>
              </a:solidFill>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406" name="Google Shape;406;g1ee6a4ee576_0_364"/>
          <p:cNvPicPr preferRelativeResize="0"/>
          <p:nvPr/>
        </p:nvPicPr>
        <p:blipFill>
          <a:blip r:embed="rId3">
            <a:alphaModFix/>
          </a:blip>
          <a:stretch>
            <a:fillRect/>
          </a:stretch>
        </p:blipFill>
        <p:spPr>
          <a:xfrm>
            <a:off x="5160475" y="1205050"/>
            <a:ext cx="3324225" cy="22288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0" name="Shape 410"/>
        <p:cNvGrpSpPr/>
        <p:nvPr/>
      </p:nvGrpSpPr>
      <p:grpSpPr>
        <a:xfrm>
          <a:off x="0" y="0"/>
          <a:ext cx="0" cy="0"/>
          <a:chOff x="0" y="0"/>
          <a:chExt cx="0" cy="0"/>
        </a:xfrm>
      </p:grpSpPr>
      <p:sp>
        <p:nvSpPr>
          <p:cNvPr id="411" name="Google Shape;411;g1ee6a4ee576_0_371"/>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12" name="Google Shape;412;g1ee6a4ee576_0_371"/>
          <p:cNvPicPr preferRelativeResize="0"/>
          <p:nvPr/>
        </p:nvPicPr>
        <p:blipFill>
          <a:blip r:embed="rId3">
            <a:alphaModFix/>
          </a:blip>
          <a:stretch>
            <a:fillRect/>
          </a:stretch>
        </p:blipFill>
        <p:spPr>
          <a:xfrm>
            <a:off x="2578625" y="1125300"/>
            <a:ext cx="3986762" cy="3205850"/>
          </a:xfrm>
          <a:prstGeom prst="rect">
            <a:avLst/>
          </a:prstGeom>
          <a:noFill/>
          <a:ln>
            <a:noFill/>
          </a:ln>
        </p:spPr>
      </p:pic>
      <p:sp>
        <p:nvSpPr>
          <p:cNvPr id="413" name="Google Shape;413;g1ee6a4ee576_0_371"/>
          <p:cNvSpPr txBox="1"/>
          <p:nvPr/>
        </p:nvSpPr>
        <p:spPr>
          <a:xfrm>
            <a:off x="1660850" y="375025"/>
            <a:ext cx="5980200" cy="6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DM Sans"/>
                <a:ea typeface="DM Sans"/>
                <a:cs typeface="DM Sans"/>
                <a:sym typeface="DM Sans"/>
              </a:rPr>
              <a:t>The goal is to free the healthy Inner Child </a:t>
            </a:r>
            <a:endParaRPr sz="2400">
              <a:solidFill>
                <a:schemeClr val="lt1"/>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17" name="Shape 417"/>
        <p:cNvGrpSpPr/>
        <p:nvPr/>
      </p:nvGrpSpPr>
      <p:grpSpPr>
        <a:xfrm>
          <a:off x="0" y="0"/>
          <a:ext cx="0" cy="0"/>
          <a:chOff x="0" y="0"/>
          <a:chExt cx="0" cy="0"/>
        </a:xfrm>
      </p:grpSpPr>
      <p:sp>
        <p:nvSpPr>
          <p:cNvPr id="418" name="Google Shape;418;g1ee6a4ee576_0_378"/>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19" name="Google Shape;419;g1ee6a4ee576_0_378"/>
          <p:cNvPicPr preferRelativeResize="0"/>
          <p:nvPr/>
        </p:nvPicPr>
        <p:blipFill rotWithShape="1">
          <a:blip r:embed="rId3">
            <a:alphaModFix/>
          </a:blip>
          <a:srcRect b="16638" l="0" r="0" t="0"/>
          <a:stretch/>
        </p:blipFill>
        <p:spPr>
          <a:xfrm>
            <a:off x="1446575" y="623172"/>
            <a:ext cx="6431875" cy="367147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g2abfcb8128a_0_138"/>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25" name="Google Shape;425;g2abfcb8128a_0_138"/>
          <p:cNvSpPr txBox="1"/>
          <p:nvPr/>
        </p:nvSpPr>
        <p:spPr>
          <a:xfrm>
            <a:off x="0" y="783875"/>
            <a:ext cx="3070200" cy="6174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700"/>
          </a:p>
        </p:txBody>
      </p:sp>
      <p:pic>
        <p:nvPicPr>
          <p:cNvPr id="426" name="Google Shape;426;g2abfcb8128a_0_138"/>
          <p:cNvPicPr preferRelativeResize="0"/>
          <p:nvPr/>
        </p:nvPicPr>
        <p:blipFill>
          <a:blip r:embed="rId3">
            <a:alphaModFix/>
          </a:blip>
          <a:stretch>
            <a:fillRect/>
          </a:stretch>
        </p:blipFill>
        <p:spPr>
          <a:xfrm>
            <a:off x="1775250" y="757951"/>
            <a:ext cx="5804160" cy="3627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430" name="Shape 430"/>
        <p:cNvGrpSpPr/>
        <p:nvPr/>
      </p:nvGrpSpPr>
      <p:grpSpPr>
        <a:xfrm>
          <a:off x="0" y="0"/>
          <a:ext cx="0" cy="0"/>
          <a:chOff x="0" y="0"/>
          <a:chExt cx="0" cy="0"/>
        </a:xfrm>
      </p:grpSpPr>
      <p:sp>
        <p:nvSpPr>
          <p:cNvPr id="431" name="Google Shape;431;g1ee37aa457a_0_1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32" name="Google Shape;432;g1ee37aa457a_0_10"/>
          <p:cNvSpPr txBox="1"/>
          <p:nvPr/>
        </p:nvSpPr>
        <p:spPr>
          <a:xfrm>
            <a:off x="661825" y="368450"/>
            <a:ext cx="7398600" cy="617400"/>
          </a:xfrm>
          <a:prstGeom prst="rect">
            <a:avLst/>
          </a:prstGeom>
          <a:noFill/>
          <a:ln>
            <a:noFill/>
          </a:ln>
        </p:spPr>
        <p:txBody>
          <a:bodyPr anchorCtr="0" anchor="t" bIns="91425" lIns="91425" spcFirstLastPara="1" rIns="91425" wrap="square" tIns="91425">
            <a:noAutofit/>
          </a:bodyPr>
          <a:lstStyle/>
          <a:p>
            <a:pPr indent="0" lvl="0" marL="457200" rtl="0" algn="ctr">
              <a:lnSpc>
                <a:spcPct val="115000"/>
              </a:lnSpc>
              <a:spcBef>
                <a:spcPts val="0"/>
              </a:spcBef>
              <a:spcAft>
                <a:spcPts val="0"/>
              </a:spcAft>
              <a:buNone/>
            </a:pPr>
            <a:r>
              <a:rPr lang="en" sz="2200">
                <a:solidFill>
                  <a:schemeClr val="lt1"/>
                </a:solidFill>
              </a:rPr>
              <a:t>W</a:t>
            </a:r>
            <a:r>
              <a:rPr lang="en" sz="2200">
                <a:solidFill>
                  <a:schemeClr val="lt1"/>
                </a:solidFill>
              </a:rPr>
              <a:t>hen we reconnect with the inner child, we reconnect to future possibilities.</a:t>
            </a:r>
            <a:endParaRPr sz="2200">
              <a:solidFill>
                <a:schemeClr val="lt1"/>
              </a:solidFill>
            </a:endParaRPr>
          </a:p>
          <a:p>
            <a:pPr indent="0" lvl="0" marL="457200" rtl="0" algn="ctr">
              <a:lnSpc>
                <a:spcPct val="115000"/>
              </a:lnSpc>
              <a:spcBef>
                <a:spcPts val="0"/>
              </a:spcBef>
              <a:spcAft>
                <a:spcPts val="0"/>
              </a:spcAft>
              <a:buNone/>
            </a:pPr>
            <a:r>
              <a:t/>
            </a:r>
            <a:endParaRPr sz="2200"/>
          </a:p>
          <a:p>
            <a:pPr indent="0" lvl="0" marL="457200" rtl="0" algn="l">
              <a:lnSpc>
                <a:spcPct val="115000"/>
              </a:lnSpc>
              <a:spcBef>
                <a:spcPts val="0"/>
              </a:spcBef>
              <a:spcAft>
                <a:spcPts val="0"/>
              </a:spcAft>
              <a:buNone/>
            </a:pPr>
            <a:r>
              <a:t/>
            </a:r>
            <a:endParaRPr sz="2600"/>
          </a:p>
          <a:p>
            <a:pPr indent="0" lvl="0" marL="914400" rtl="0" algn="l">
              <a:lnSpc>
                <a:spcPct val="115000"/>
              </a:lnSpc>
              <a:spcBef>
                <a:spcPts val="0"/>
              </a:spcBef>
              <a:spcAft>
                <a:spcPts val="0"/>
              </a:spcAft>
              <a:buNone/>
            </a:pPr>
            <a:r>
              <a:t/>
            </a:r>
            <a:endParaRPr sz="2200"/>
          </a:p>
        </p:txBody>
      </p:sp>
      <p:pic>
        <p:nvPicPr>
          <p:cNvPr id="433" name="Google Shape;433;g1ee37aa457a_0_10"/>
          <p:cNvPicPr preferRelativeResize="0"/>
          <p:nvPr/>
        </p:nvPicPr>
        <p:blipFill rotWithShape="1">
          <a:blip r:embed="rId3">
            <a:alphaModFix/>
          </a:blip>
          <a:srcRect b="0" l="14347" r="16471" t="0"/>
          <a:stretch/>
        </p:blipFill>
        <p:spPr>
          <a:xfrm>
            <a:off x="2418375" y="1474300"/>
            <a:ext cx="4028025" cy="32751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437" name="Shape 437"/>
        <p:cNvGrpSpPr/>
        <p:nvPr/>
      </p:nvGrpSpPr>
      <p:grpSpPr>
        <a:xfrm>
          <a:off x="0" y="0"/>
          <a:ext cx="0" cy="0"/>
          <a:chOff x="0" y="0"/>
          <a:chExt cx="0" cy="0"/>
        </a:xfrm>
      </p:grpSpPr>
      <p:sp>
        <p:nvSpPr>
          <p:cNvPr id="438" name="Google Shape;438;g1ee3e746ea7_0_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39" name="Google Shape;439;g1ee3e746ea7_0_0"/>
          <p:cNvSpPr txBox="1"/>
          <p:nvPr/>
        </p:nvSpPr>
        <p:spPr>
          <a:xfrm>
            <a:off x="1245525" y="3898225"/>
            <a:ext cx="7705800" cy="61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solidFill>
                  <a:schemeClr val="lt1"/>
                </a:solidFill>
              </a:rPr>
              <a:t>There are other parts as well……………..</a:t>
            </a:r>
            <a:endParaRPr sz="2200">
              <a:solidFill>
                <a:schemeClr val="lt1"/>
              </a:solidFill>
            </a:endParaRPr>
          </a:p>
        </p:txBody>
      </p:sp>
      <p:pic>
        <p:nvPicPr>
          <p:cNvPr id="440" name="Google Shape;440;g1ee3e746ea7_0_0"/>
          <p:cNvPicPr preferRelativeResize="0"/>
          <p:nvPr/>
        </p:nvPicPr>
        <p:blipFill>
          <a:blip r:embed="rId3">
            <a:alphaModFix/>
          </a:blip>
          <a:stretch>
            <a:fillRect/>
          </a:stretch>
        </p:blipFill>
        <p:spPr>
          <a:xfrm>
            <a:off x="2200750" y="561554"/>
            <a:ext cx="4245675" cy="31842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g1ee4238c2ad_0_61"/>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Inner Parts</a:t>
            </a:r>
            <a:endParaRPr sz="3400"/>
          </a:p>
        </p:txBody>
      </p:sp>
      <p:sp>
        <p:nvSpPr>
          <p:cNvPr id="446" name="Google Shape;446;g1ee4238c2ad_0_6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g1ee3411b03a_0_22"/>
          <p:cNvSpPr txBox="1"/>
          <p:nvPr>
            <p:ph type="title"/>
          </p:nvPr>
        </p:nvSpPr>
        <p:spPr>
          <a:xfrm>
            <a:off x="-152400" y="35380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Carl Jung - Archetypes</a:t>
            </a:r>
            <a:endParaRPr/>
          </a:p>
        </p:txBody>
      </p:sp>
      <p:sp>
        <p:nvSpPr>
          <p:cNvPr id="452" name="Google Shape;452;g1ee3411b03a_0_22"/>
          <p:cNvSpPr txBox="1"/>
          <p:nvPr>
            <p:ph idx="1" type="body"/>
          </p:nvPr>
        </p:nvSpPr>
        <p:spPr>
          <a:xfrm>
            <a:off x="442700" y="961050"/>
            <a:ext cx="4624800" cy="32214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200">
              <a:latin typeface="Arial"/>
              <a:ea typeface="Arial"/>
              <a:cs typeface="Arial"/>
              <a:sym typeface="Arial"/>
            </a:endParaRPr>
          </a:p>
          <a:p>
            <a:pPr indent="-368300" lvl="0" marL="457200" rtl="0" algn="l">
              <a:spcBef>
                <a:spcPts val="600"/>
              </a:spcBef>
              <a:spcAft>
                <a:spcPts val="0"/>
              </a:spcAft>
              <a:buSzPts val="2200"/>
              <a:buFont typeface="Arial"/>
              <a:buChar char="●"/>
            </a:pPr>
            <a:r>
              <a:rPr lang="en" sz="2200">
                <a:latin typeface="Arial"/>
                <a:ea typeface="Arial"/>
                <a:cs typeface="Arial"/>
                <a:sym typeface="Arial"/>
              </a:rPr>
              <a:t>Original patterns of sorts - universal ideas from which all other ideas, concepts and objects are derived. </a:t>
            </a:r>
            <a:endParaRPr sz="2200">
              <a:latin typeface="Arial"/>
              <a:ea typeface="Arial"/>
              <a:cs typeface="Arial"/>
              <a:sym typeface="Arial"/>
            </a:endParaRPr>
          </a:p>
          <a:p>
            <a:pPr indent="-368300" lvl="0" marL="457200" rtl="0" algn="l">
              <a:spcBef>
                <a:spcPts val="600"/>
              </a:spcBef>
              <a:spcAft>
                <a:spcPts val="0"/>
              </a:spcAft>
              <a:buSzPts val="2200"/>
              <a:buFont typeface="Arial"/>
              <a:buChar char="●"/>
            </a:pPr>
            <a:r>
              <a:rPr lang="en" sz="2200">
                <a:latin typeface="Arial"/>
                <a:ea typeface="Arial"/>
                <a:cs typeface="Arial"/>
                <a:sym typeface="Arial"/>
              </a:rPr>
              <a:t>Characters that are found within the unconscious mind of all people, throughout history and in all cultures.</a:t>
            </a:r>
            <a:endParaRPr sz="2200">
              <a:solidFill>
                <a:srgbClr val="000000"/>
              </a:solidFill>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453" name="Google Shape;453;g1ee3411b03a_0_22"/>
          <p:cNvPicPr preferRelativeResize="0"/>
          <p:nvPr/>
        </p:nvPicPr>
        <p:blipFill>
          <a:blip r:embed="rId3">
            <a:alphaModFix/>
          </a:blip>
          <a:stretch>
            <a:fillRect/>
          </a:stretch>
        </p:blipFill>
        <p:spPr>
          <a:xfrm>
            <a:off x="6490275" y="431275"/>
            <a:ext cx="1619250" cy="22955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g1ee6a4ee576_0_333"/>
          <p:cNvSpPr txBox="1"/>
          <p:nvPr>
            <p:ph type="title"/>
          </p:nvPr>
        </p:nvSpPr>
        <p:spPr>
          <a:xfrm>
            <a:off x="-152400" y="35380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Carl Jung - Archetypes</a:t>
            </a:r>
            <a:endParaRPr/>
          </a:p>
        </p:txBody>
      </p:sp>
      <p:sp>
        <p:nvSpPr>
          <p:cNvPr id="459" name="Google Shape;459;g1ee6a4ee576_0_333"/>
          <p:cNvSpPr txBox="1"/>
          <p:nvPr>
            <p:ph idx="1" type="body"/>
          </p:nvPr>
        </p:nvSpPr>
        <p:spPr>
          <a:xfrm>
            <a:off x="442700" y="961050"/>
            <a:ext cx="4624800" cy="32214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200">
              <a:latin typeface="Arial"/>
              <a:ea typeface="Arial"/>
              <a:cs typeface="Arial"/>
              <a:sym typeface="Arial"/>
            </a:endParaRPr>
          </a:p>
          <a:p>
            <a:pPr indent="-368300" lvl="0" marL="457200" rtl="0" algn="l">
              <a:spcBef>
                <a:spcPts val="600"/>
              </a:spcBef>
              <a:spcAft>
                <a:spcPts val="0"/>
              </a:spcAft>
              <a:buSzPts val="2200"/>
              <a:buFont typeface="Arial"/>
              <a:buChar char="●"/>
            </a:pPr>
            <a:r>
              <a:rPr lang="en" sz="2200">
                <a:solidFill>
                  <a:srgbClr val="212121"/>
                </a:solidFill>
                <a:highlight>
                  <a:srgbClr val="FFFFFF"/>
                </a:highlight>
                <a:latin typeface="Arial"/>
                <a:ea typeface="Arial"/>
                <a:cs typeface="Arial"/>
                <a:sym typeface="Arial"/>
              </a:rPr>
              <a:t>Jung believed that each archetype played a role in personality, but felt that most people were dominated by one specific archetype. </a:t>
            </a:r>
            <a:endParaRPr sz="2200">
              <a:solidFill>
                <a:srgbClr val="000000"/>
              </a:solidFill>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460" name="Google Shape;460;g1ee6a4ee576_0_333"/>
          <p:cNvPicPr preferRelativeResize="0"/>
          <p:nvPr/>
        </p:nvPicPr>
        <p:blipFill>
          <a:blip r:embed="rId3">
            <a:alphaModFix/>
          </a:blip>
          <a:stretch>
            <a:fillRect/>
          </a:stretch>
        </p:blipFill>
        <p:spPr>
          <a:xfrm>
            <a:off x="6490275" y="431275"/>
            <a:ext cx="1619250" cy="22955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64" name="Shape 464"/>
        <p:cNvGrpSpPr/>
        <p:nvPr/>
      </p:nvGrpSpPr>
      <p:grpSpPr>
        <a:xfrm>
          <a:off x="0" y="0"/>
          <a:ext cx="0" cy="0"/>
          <a:chOff x="0" y="0"/>
          <a:chExt cx="0" cy="0"/>
        </a:xfrm>
      </p:grpSpPr>
      <p:sp>
        <p:nvSpPr>
          <p:cNvPr id="465" name="Google Shape;465;g1ee3411b03a_0_44"/>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66" name="Google Shape;466;g1ee3411b03a_0_44"/>
          <p:cNvPicPr preferRelativeResize="0"/>
          <p:nvPr/>
        </p:nvPicPr>
        <p:blipFill>
          <a:blip r:embed="rId3">
            <a:alphaModFix/>
          </a:blip>
          <a:stretch>
            <a:fillRect/>
          </a:stretch>
        </p:blipFill>
        <p:spPr>
          <a:xfrm>
            <a:off x="1982725" y="425509"/>
            <a:ext cx="5178550" cy="40125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70" name="Shape 470"/>
        <p:cNvGrpSpPr/>
        <p:nvPr/>
      </p:nvGrpSpPr>
      <p:grpSpPr>
        <a:xfrm>
          <a:off x="0" y="0"/>
          <a:ext cx="0" cy="0"/>
          <a:chOff x="0" y="0"/>
          <a:chExt cx="0" cy="0"/>
        </a:xfrm>
      </p:grpSpPr>
      <p:sp>
        <p:nvSpPr>
          <p:cNvPr id="471" name="Google Shape;471;g1ee6a4ee576_0_34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72" name="Google Shape;472;g1ee6a4ee576_0_340"/>
          <p:cNvPicPr preferRelativeResize="0"/>
          <p:nvPr/>
        </p:nvPicPr>
        <p:blipFill>
          <a:blip r:embed="rId3">
            <a:alphaModFix/>
          </a:blip>
          <a:stretch>
            <a:fillRect/>
          </a:stretch>
        </p:blipFill>
        <p:spPr>
          <a:xfrm>
            <a:off x="636750" y="604213"/>
            <a:ext cx="3935075" cy="3935075"/>
          </a:xfrm>
          <a:prstGeom prst="rect">
            <a:avLst/>
          </a:prstGeom>
          <a:noFill/>
          <a:ln>
            <a:noFill/>
          </a:ln>
        </p:spPr>
      </p:pic>
      <p:sp>
        <p:nvSpPr>
          <p:cNvPr id="473" name="Google Shape;473;g1ee6a4ee576_0_340"/>
          <p:cNvSpPr txBox="1"/>
          <p:nvPr/>
        </p:nvSpPr>
        <p:spPr>
          <a:xfrm>
            <a:off x="5160550" y="808825"/>
            <a:ext cx="3454800" cy="21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DM Sans"/>
                <a:ea typeface="DM Sans"/>
                <a:cs typeface="DM Sans"/>
                <a:sym typeface="DM Sans"/>
              </a:rPr>
              <a:t>Ego - leave mark on the world</a:t>
            </a:r>
            <a:br>
              <a:rPr lang="en" sz="2000">
                <a:solidFill>
                  <a:schemeClr val="lt1"/>
                </a:solidFill>
                <a:latin typeface="DM Sans"/>
                <a:ea typeface="DM Sans"/>
                <a:cs typeface="DM Sans"/>
                <a:sym typeface="DM Sans"/>
              </a:rPr>
            </a:br>
            <a:endParaRPr sz="2000">
              <a:solidFill>
                <a:schemeClr val="lt1"/>
              </a:solidFill>
              <a:latin typeface="DM Sans"/>
              <a:ea typeface="DM Sans"/>
              <a:cs typeface="DM Sans"/>
              <a:sym typeface="DM Sans"/>
            </a:endParaRPr>
          </a:p>
          <a:p>
            <a:pPr indent="0" lvl="0" marL="0" rtl="0" algn="l">
              <a:spcBef>
                <a:spcPts val="0"/>
              </a:spcBef>
              <a:spcAft>
                <a:spcPts val="0"/>
              </a:spcAft>
              <a:buNone/>
            </a:pPr>
            <a:r>
              <a:rPr lang="en" sz="2000">
                <a:solidFill>
                  <a:schemeClr val="lt1"/>
                </a:solidFill>
                <a:latin typeface="DM Sans"/>
                <a:ea typeface="DM Sans"/>
                <a:cs typeface="DM Sans"/>
                <a:sym typeface="DM Sans"/>
              </a:rPr>
              <a:t>Freedom - </a:t>
            </a:r>
            <a:r>
              <a:rPr lang="en" sz="2000">
                <a:solidFill>
                  <a:schemeClr val="lt1"/>
                </a:solidFill>
              </a:rPr>
              <a:t> to fulfill their yearning for paradise.</a:t>
            </a:r>
            <a:endParaRPr sz="2000">
              <a:solidFill>
                <a:schemeClr val="lt1"/>
              </a:solidFill>
            </a:endParaRPr>
          </a:p>
          <a:p>
            <a:pPr indent="0" lvl="0" marL="0" rtl="0" algn="l">
              <a:spcBef>
                <a:spcPts val="0"/>
              </a:spcBef>
              <a:spcAft>
                <a:spcPts val="0"/>
              </a:spcAft>
              <a:buNone/>
            </a:pPr>
            <a:r>
              <a:t/>
            </a:r>
            <a:endParaRPr sz="2000">
              <a:solidFill>
                <a:schemeClr val="lt1"/>
              </a:solidFill>
            </a:endParaRPr>
          </a:p>
          <a:p>
            <a:pPr indent="0" lvl="0" marL="0" rtl="0" algn="l">
              <a:spcBef>
                <a:spcPts val="0"/>
              </a:spcBef>
              <a:spcAft>
                <a:spcPts val="0"/>
              </a:spcAft>
              <a:buNone/>
            </a:pPr>
            <a:r>
              <a:rPr lang="en" sz="2000">
                <a:solidFill>
                  <a:schemeClr val="lt1"/>
                </a:solidFill>
              </a:rPr>
              <a:t>Social - connect with others. </a:t>
            </a:r>
            <a:endParaRPr sz="2000">
              <a:solidFill>
                <a:schemeClr val="lt1"/>
              </a:solidFill>
            </a:endParaRPr>
          </a:p>
          <a:p>
            <a:pPr indent="0" lvl="0" marL="0" rtl="0" algn="l">
              <a:spcBef>
                <a:spcPts val="0"/>
              </a:spcBef>
              <a:spcAft>
                <a:spcPts val="0"/>
              </a:spcAft>
              <a:buNone/>
            </a:pPr>
            <a:r>
              <a:t/>
            </a:r>
            <a:endParaRPr sz="2000">
              <a:solidFill>
                <a:schemeClr val="lt1"/>
              </a:solidFill>
            </a:endParaRPr>
          </a:p>
          <a:p>
            <a:pPr indent="0" lvl="0" marL="0" rtl="0" algn="l">
              <a:spcBef>
                <a:spcPts val="0"/>
              </a:spcBef>
              <a:spcAft>
                <a:spcPts val="0"/>
              </a:spcAft>
              <a:buNone/>
            </a:pPr>
            <a:r>
              <a:rPr lang="en" sz="2000">
                <a:solidFill>
                  <a:schemeClr val="lt1"/>
                </a:solidFill>
              </a:rPr>
              <a:t>Order - provide structure to the world</a:t>
            </a:r>
            <a:endParaRPr sz="2000">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77" name="Shape 477"/>
        <p:cNvGrpSpPr/>
        <p:nvPr/>
      </p:nvGrpSpPr>
      <p:grpSpPr>
        <a:xfrm>
          <a:off x="0" y="0"/>
          <a:ext cx="0" cy="0"/>
          <a:chOff x="0" y="0"/>
          <a:chExt cx="0" cy="0"/>
        </a:xfrm>
      </p:grpSpPr>
      <p:sp>
        <p:nvSpPr>
          <p:cNvPr id="478" name="Google Shape;478;g1ee3411b03a_0_37"/>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79" name="Google Shape;479;g1ee3411b03a_0_37"/>
          <p:cNvSpPr txBox="1"/>
          <p:nvPr/>
        </p:nvSpPr>
        <p:spPr>
          <a:xfrm>
            <a:off x="853625" y="669400"/>
            <a:ext cx="3609900" cy="250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sz="2400"/>
          </a:p>
          <a:p>
            <a:pPr indent="0" lvl="0" marL="0" rtl="0" algn="l">
              <a:lnSpc>
                <a:spcPct val="115000"/>
              </a:lnSpc>
              <a:spcBef>
                <a:spcPts val="0"/>
              </a:spcBef>
              <a:spcAft>
                <a:spcPts val="0"/>
              </a:spcAft>
              <a:buNone/>
            </a:pPr>
            <a:r>
              <a:rPr b="1" lang="en" sz="2400"/>
              <a:t>1. Caregiver (Order)</a:t>
            </a:r>
            <a:endParaRPr b="1" sz="2400"/>
          </a:p>
          <a:p>
            <a:pPr indent="0" lvl="0" marL="0" rtl="0" algn="l">
              <a:lnSpc>
                <a:spcPct val="115000"/>
              </a:lnSpc>
              <a:spcBef>
                <a:spcPts val="0"/>
              </a:spcBef>
              <a:spcAft>
                <a:spcPts val="0"/>
              </a:spcAft>
              <a:buNone/>
            </a:pPr>
            <a:r>
              <a:rPr b="1" lang="en" sz="2400"/>
              <a:t>2. Creator (Order)</a:t>
            </a:r>
            <a:endParaRPr b="1" sz="2400"/>
          </a:p>
          <a:p>
            <a:pPr indent="0" lvl="0" marL="0" rtl="0" algn="l">
              <a:lnSpc>
                <a:spcPct val="115000"/>
              </a:lnSpc>
              <a:spcBef>
                <a:spcPts val="0"/>
              </a:spcBef>
              <a:spcAft>
                <a:spcPts val="0"/>
              </a:spcAft>
              <a:buNone/>
            </a:pPr>
            <a:r>
              <a:rPr b="1" lang="en" sz="2400"/>
              <a:t>3. </a:t>
            </a:r>
            <a:r>
              <a:rPr b="1" lang="en" sz="2400"/>
              <a:t>Ruler (Order)</a:t>
            </a:r>
            <a:endParaRPr b="1" sz="2400"/>
          </a:p>
          <a:p>
            <a:pPr indent="0" lvl="0" marL="0" rtl="0" algn="l">
              <a:lnSpc>
                <a:spcPct val="115000"/>
              </a:lnSpc>
              <a:spcBef>
                <a:spcPts val="0"/>
              </a:spcBef>
              <a:spcAft>
                <a:spcPts val="0"/>
              </a:spcAft>
              <a:buNone/>
            </a:pPr>
            <a:r>
              <a:rPr b="1" lang="en" sz="2400"/>
              <a:t>4. Explorer (Freedom)</a:t>
            </a:r>
            <a:endParaRPr b="1" sz="2400"/>
          </a:p>
          <a:p>
            <a:pPr indent="0" lvl="0" marL="0" rtl="0" algn="l">
              <a:lnSpc>
                <a:spcPct val="115000"/>
              </a:lnSpc>
              <a:spcBef>
                <a:spcPts val="0"/>
              </a:spcBef>
              <a:spcAft>
                <a:spcPts val="0"/>
              </a:spcAft>
              <a:buNone/>
            </a:pPr>
            <a:r>
              <a:rPr b="1" lang="en" sz="2400"/>
              <a:t>5. Innocent (Freedom)</a:t>
            </a:r>
            <a:endParaRPr b="1" sz="2400"/>
          </a:p>
          <a:p>
            <a:pPr indent="0" lvl="0" marL="0" rtl="0" algn="l">
              <a:lnSpc>
                <a:spcPct val="115000"/>
              </a:lnSpc>
              <a:spcBef>
                <a:spcPts val="0"/>
              </a:spcBef>
              <a:spcAft>
                <a:spcPts val="0"/>
              </a:spcAft>
              <a:buNone/>
            </a:pPr>
            <a:r>
              <a:rPr b="1" lang="en" sz="2400"/>
              <a:t>6</a:t>
            </a:r>
            <a:r>
              <a:rPr b="1" lang="en" sz="2400"/>
              <a:t>. Sage (Freedom)</a:t>
            </a:r>
            <a:endParaRPr b="1" sz="2400"/>
          </a:p>
          <a:p>
            <a:pPr indent="0" lvl="0" marL="0" rtl="0" algn="l">
              <a:lnSpc>
                <a:spcPct val="115000"/>
              </a:lnSpc>
              <a:spcBef>
                <a:spcPts val="0"/>
              </a:spcBef>
              <a:spcAft>
                <a:spcPts val="0"/>
              </a:spcAft>
              <a:buNone/>
            </a:pPr>
            <a:r>
              <a:t/>
            </a:r>
            <a:endParaRPr b="1" sz="2400"/>
          </a:p>
          <a:p>
            <a:pPr indent="0" lvl="0" marL="0" rtl="0" algn="l">
              <a:lnSpc>
                <a:spcPct val="115000"/>
              </a:lnSpc>
              <a:spcBef>
                <a:spcPts val="0"/>
              </a:spcBef>
              <a:spcAft>
                <a:spcPts val="0"/>
              </a:spcAft>
              <a:buNone/>
            </a:pPr>
            <a:r>
              <a:t/>
            </a:r>
            <a:endParaRPr b="1" sz="2400">
              <a:solidFill>
                <a:schemeClr val="dk1"/>
              </a:solidFill>
              <a:latin typeface="DM Sans"/>
              <a:ea typeface="DM Sans"/>
              <a:cs typeface="DM Sans"/>
              <a:sym typeface="DM Sans"/>
            </a:endParaRPr>
          </a:p>
        </p:txBody>
      </p:sp>
      <p:sp>
        <p:nvSpPr>
          <p:cNvPr id="480" name="Google Shape;480;g1ee3411b03a_0_37"/>
          <p:cNvSpPr txBox="1"/>
          <p:nvPr/>
        </p:nvSpPr>
        <p:spPr>
          <a:xfrm>
            <a:off x="4633775" y="1069050"/>
            <a:ext cx="3718200" cy="300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400"/>
              <a:t>7. Jester (Social)</a:t>
            </a:r>
            <a:endParaRPr b="1" sz="2400"/>
          </a:p>
          <a:p>
            <a:pPr indent="0" lvl="0" marL="0" rtl="0" algn="l">
              <a:lnSpc>
                <a:spcPct val="115000"/>
              </a:lnSpc>
              <a:spcBef>
                <a:spcPts val="0"/>
              </a:spcBef>
              <a:spcAft>
                <a:spcPts val="0"/>
              </a:spcAft>
              <a:buNone/>
            </a:pPr>
            <a:r>
              <a:rPr b="1" lang="en" sz="2400"/>
              <a:t>8. Lover (Social)</a:t>
            </a:r>
            <a:endParaRPr b="1" sz="2400"/>
          </a:p>
          <a:p>
            <a:pPr indent="0" lvl="0" marL="0" rtl="0" algn="l">
              <a:lnSpc>
                <a:spcPct val="115000"/>
              </a:lnSpc>
              <a:spcBef>
                <a:spcPts val="0"/>
              </a:spcBef>
              <a:spcAft>
                <a:spcPts val="0"/>
              </a:spcAft>
              <a:buNone/>
            </a:pPr>
            <a:r>
              <a:rPr b="1" lang="en" sz="2400"/>
              <a:t>9. Orphan (Social)</a:t>
            </a:r>
            <a:endParaRPr b="1" sz="2400"/>
          </a:p>
          <a:p>
            <a:pPr indent="0" lvl="0" marL="0" rtl="0" algn="l">
              <a:lnSpc>
                <a:spcPct val="115000"/>
              </a:lnSpc>
              <a:spcBef>
                <a:spcPts val="0"/>
              </a:spcBef>
              <a:spcAft>
                <a:spcPts val="0"/>
              </a:spcAft>
              <a:buNone/>
            </a:pPr>
            <a:r>
              <a:rPr b="1" lang="en" sz="2400"/>
              <a:t>10. Magician (Ego)</a:t>
            </a:r>
            <a:endParaRPr b="1" sz="2400"/>
          </a:p>
          <a:p>
            <a:pPr indent="0" lvl="0" marL="0" rtl="0" algn="l">
              <a:lnSpc>
                <a:spcPct val="115000"/>
              </a:lnSpc>
              <a:spcBef>
                <a:spcPts val="0"/>
              </a:spcBef>
              <a:spcAft>
                <a:spcPts val="0"/>
              </a:spcAft>
              <a:buNone/>
            </a:pPr>
            <a:r>
              <a:rPr b="1" lang="en" sz="2400"/>
              <a:t>11. Rebel (Ego)</a:t>
            </a:r>
            <a:endParaRPr b="1" sz="2400"/>
          </a:p>
          <a:p>
            <a:pPr indent="0" lvl="0" marL="0" rtl="0" algn="l">
              <a:lnSpc>
                <a:spcPct val="115000"/>
              </a:lnSpc>
              <a:spcBef>
                <a:spcPts val="0"/>
              </a:spcBef>
              <a:spcAft>
                <a:spcPts val="0"/>
              </a:spcAft>
              <a:buNone/>
            </a:pPr>
            <a:r>
              <a:rPr b="1" lang="en" sz="2400"/>
              <a:t>12. Hero (Ego)</a:t>
            </a:r>
            <a:endParaRPr b="1" sz="2400"/>
          </a:p>
          <a:p>
            <a:pPr indent="0" lvl="0" marL="0" rtl="0" algn="l">
              <a:lnSpc>
                <a:spcPct val="115000"/>
              </a:lnSpc>
              <a:spcBef>
                <a:spcPts val="0"/>
              </a:spcBef>
              <a:spcAft>
                <a:spcPts val="0"/>
              </a:spcAft>
              <a:buNone/>
            </a:pPr>
            <a:r>
              <a:t/>
            </a:r>
            <a:endParaRPr b="1" sz="2400"/>
          </a:p>
          <a:p>
            <a:pPr indent="0" lvl="0" marL="0" rtl="0" algn="l">
              <a:lnSpc>
                <a:spcPct val="115000"/>
              </a:lnSpc>
              <a:spcBef>
                <a:spcPts val="0"/>
              </a:spcBef>
              <a:spcAft>
                <a:spcPts val="0"/>
              </a:spcAft>
              <a:buNone/>
            </a:pPr>
            <a:r>
              <a:t/>
            </a:r>
            <a:endParaRPr b="1" sz="2400"/>
          </a:p>
          <a:p>
            <a:pPr indent="0" lvl="0" marL="0" rtl="0" algn="l">
              <a:lnSpc>
                <a:spcPct val="115000"/>
              </a:lnSpc>
              <a:spcBef>
                <a:spcPts val="0"/>
              </a:spcBef>
              <a:spcAft>
                <a:spcPts val="0"/>
              </a:spcAft>
              <a:buNone/>
            </a:pPr>
            <a:r>
              <a:t/>
            </a:r>
            <a:endParaRPr sz="3200">
              <a:solidFill>
                <a:schemeClr val="dk1"/>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g1ee37aa457a_0_26"/>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Innocent</a:t>
            </a:r>
            <a:endParaRPr sz="2700">
              <a:solidFill>
                <a:schemeClr val="accent2"/>
              </a:solidFill>
            </a:endParaRPr>
          </a:p>
        </p:txBody>
      </p:sp>
      <p:sp>
        <p:nvSpPr>
          <p:cNvPr id="486" name="Google Shape;486;g1ee37aa457a_0_26"/>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457200" rtl="0" algn="l">
              <a:spcBef>
                <a:spcPts val="0"/>
              </a:spcBef>
              <a:spcAft>
                <a:spcPts val="0"/>
              </a:spcAft>
              <a:buNone/>
            </a:pPr>
            <a:r>
              <a:t/>
            </a:r>
            <a:endParaRPr b="1" sz="14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Free to be you and me</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to get to paradise</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to be happy</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487" name="Google Shape;487;g1ee37aa457a_0_26"/>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g1ee37aa457a_0_3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Orphan</a:t>
            </a:r>
            <a:endParaRPr sz="2700">
              <a:solidFill>
                <a:schemeClr val="accent2"/>
              </a:solidFill>
            </a:endParaRPr>
          </a:p>
        </p:txBody>
      </p:sp>
      <p:sp>
        <p:nvSpPr>
          <p:cNvPr id="493" name="Google Shape;493;g1ee37aa457a_0_33"/>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457200" rtl="0" algn="l">
              <a:spcBef>
                <a:spcPts val="0"/>
              </a:spcBef>
              <a:spcAft>
                <a:spcPts val="0"/>
              </a:spcAft>
              <a:buNone/>
            </a:pPr>
            <a:r>
              <a:t/>
            </a:r>
            <a:endParaRPr b="1" sz="14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All men and women are created equal</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connecting with others</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Goal: to belong</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494" name="Google Shape;494;g1ee37aa457a_0_33"/>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g1ee37aa457a_0_39"/>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Hero</a:t>
            </a:r>
            <a:endParaRPr sz="2700">
              <a:solidFill>
                <a:schemeClr val="accent2"/>
              </a:solidFill>
            </a:endParaRPr>
          </a:p>
        </p:txBody>
      </p:sp>
      <p:sp>
        <p:nvSpPr>
          <p:cNvPr id="500" name="Google Shape;500;g1ee37aa457a_0_39"/>
          <p:cNvSpPr txBox="1"/>
          <p:nvPr>
            <p:ph idx="1" type="body"/>
          </p:nvPr>
        </p:nvSpPr>
        <p:spPr>
          <a:xfrm>
            <a:off x="597650" y="961050"/>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457200" rtl="0" algn="l">
              <a:spcBef>
                <a:spcPts val="0"/>
              </a:spcBef>
              <a:spcAft>
                <a:spcPts val="0"/>
              </a:spcAft>
              <a:buNone/>
            </a:pPr>
            <a:r>
              <a:t/>
            </a:r>
            <a:endParaRPr b="1" sz="1400">
              <a:solidFill>
                <a:srgbClr val="000000"/>
              </a:solidFill>
              <a:highlight>
                <a:srgbClr val="FFFFFF"/>
              </a:highlight>
              <a:latin typeface="Arial"/>
              <a:ea typeface="Arial"/>
              <a:cs typeface="Arial"/>
              <a:sym typeface="Arial"/>
            </a:endParaRPr>
          </a:p>
          <a:p>
            <a:pPr indent="0" lvl="0" marL="0" rtl="0" algn="l">
              <a:spcBef>
                <a:spcPts val="0"/>
              </a:spcBef>
              <a:spcAft>
                <a:spcPts val="0"/>
              </a:spcAft>
              <a:buNone/>
            </a:pPr>
            <a:r>
              <a:t/>
            </a:r>
            <a:endParaRPr b="1" sz="14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Where there's a will, there's a way</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to prove one's worth through courageous acts</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expert mastery in a way that improves the world</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01" name="Google Shape;501;g1ee37aa457a_0_39"/>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g1ee37aa457a_0_46"/>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Caregiver</a:t>
            </a:r>
            <a:endParaRPr sz="2700">
              <a:solidFill>
                <a:schemeClr val="accent2"/>
              </a:solidFill>
            </a:endParaRPr>
          </a:p>
        </p:txBody>
      </p:sp>
      <p:sp>
        <p:nvSpPr>
          <p:cNvPr id="507" name="Google Shape;507;g1ee37aa457a_0_46"/>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Love your neighbour as yourself</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to protect and care for others</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to help others</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08" name="Google Shape;508;g1ee37aa457a_0_46"/>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1ee37aa457a_0_5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Explorer</a:t>
            </a:r>
            <a:endParaRPr sz="2700">
              <a:solidFill>
                <a:schemeClr val="accent2"/>
              </a:solidFill>
            </a:endParaRPr>
          </a:p>
        </p:txBody>
      </p:sp>
      <p:sp>
        <p:nvSpPr>
          <p:cNvPr id="514" name="Google Shape;514;g1ee37aa457a_0_53"/>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Don't fence me in</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the freedom to find out who you are through exploring the world</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to experience a better, more authentic, more fulfilling life</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15" name="Google Shape;515;g1ee37aa457a_0_53"/>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g1ee37aa457a_0_64"/>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Rebel</a:t>
            </a:r>
            <a:endParaRPr sz="2700">
              <a:solidFill>
                <a:schemeClr val="accent2"/>
              </a:solidFill>
            </a:endParaRPr>
          </a:p>
        </p:txBody>
      </p:sp>
      <p:sp>
        <p:nvSpPr>
          <p:cNvPr id="521" name="Google Shape;521;g1ee37aa457a_0_64"/>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68300" lvl="0" marL="457200" rtl="0" algn="l">
              <a:spcBef>
                <a:spcPts val="1200"/>
              </a:spcBef>
              <a:spcAft>
                <a:spcPts val="0"/>
              </a:spcAft>
              <a:buClr>
                <a:srgbClr val="333333"/>
              </a:buClr>
              <a:buSzPts val="2200"/>
              <a:buFont typeface="Arial"/>
              <a:buChar char="●"/>
            </a:pPr>
            <a:r>
              <a:rPr lang="en" sz="2200">
                <a:solidFill>
                  <a:srgbClr val="000000"/>
                </a:solidFill>
                <a:latin typeface="Arial"/>
                <a:ea typeface="Arial"/>
                <a:cs typeface="Arial"/>
                <a:sym typeface="Arial"/>
              </a:rPr>
              <a:t>Motto: Rules are made to be broken</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Core desire: revenge or revolution</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Goal: to overturn what isn't working</a:t>
            </a:r>
            <a:endParaRPr sz="2200">
              <a:solidFill>
                <a:srgbClr val="000000"/>
              </a:solidFill>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22" name="Google Shape;522;g1ee37aa457a_0_64"/>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g1ee37aa457a_0_72"/>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Lover</a:t>
            </a:r>
            <a:endParaRPr sz="2700">
              <a:solidFill>
                <a:schemeClr val="accent2"/>
              </a:solidFill>
            </a:endParaRPr>
          </a:p>
        </p:txBody>
      </p:sp>
      <p:sp>
        <p:nvSpPr>
          <p:cNvPr id="528" name="Google Shape;528;g1ee37aa457a_0_72"/>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68300" lvl="0" marL="457200" rtl="0" algn="l">
              <a:spcBef>
                <a:spcPts val="120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You're the only one</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intimacy and experience</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being in a relationship with the people, work and surroundings they love</a:t>
            </a:r>
            <a:endParaRPr sz="2200">
              <a:solidFill>
                <a:srgbClr val="000000"/>
              </a:solidFill>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29" name="Google Shape;529;g1ee37aa457a_0_72"/>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g1ee37aa457a_0_79"/>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Creator</a:t>
            </a:r>
            <a:endParaRPr sz="2700">
              <a:solidFill>
                <a:schemeClr val="accent2"/>
              </a:solidFill>
            </a:endParaRPr>
          </a:p>
        </p:txBody>
      </p:sp>
      <p:sp>
        <p:nvSpPr>
          <p:cNvPr id="535" name="Google Shape;535;g1ee37aa457a_0_79"/>
          <p:cNvSpPr txBox="1"/>
          <p:nvPr>
            <p:ph idx="1" type="body"/>
          </p:nvPr>
        </p:nvSpPr>
        <p:spPr>
          <a:xfrm>
            <a:off x="582150" y="8168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b="1" sz="1400">
              <a:solidFill>
                <a:srgbClr val="000000"/>
              </a:solidFill>
              <a:highlight>
                <a:srgbClr val="FFFFFF"/>
              </a:highlight>
              <a:latin typeface="Arial"/>
              <a:ea typeface="Arial"/>
              <a:cs typeface="Arial"/>
              <a:sym typeface="Arial"/>
            </a:endParaRPr>
          </a:p>
          <a:p>
            <a:pPr indent="-368300" lvl="0" marL="457200" rtl="0" algn="l">
              <a:spcBef>
                <a:spcPts val="120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If you can imagine it, it can be done</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to create things of enduring value</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to realize a vision</a:t>
            </a:r>
            <a:endParaRPr sz="2200">
              <a:solidFill>
                <a:srgbClr val="000000"/>
              </a:solidFill>
              <a:highlight>
                <a:srgbClr val="FFFFFF"/>
              </a:highlight>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36" name="Google Shape;536;g1ee37aa457a_0_79"/>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g1ee37aa457a_0_86"/>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Jester</a:t>
            </a:r>
            <a:endParaRPr sz="2700">
              <a:solidFill>
                <a:schemeClr val="accent2"/>
              </a:solidFill>
            </a:endParaRPr>
          </a:p>
        </p:txBody>
      </p:sp>
      <p:sp>
        <p:nvSpPr>
          <p:cNvPr id="542" name="Google Shape;542;g1ee37aa457a_0_86"/>
          <p:cNvSpPr txBox="1"/>
          <p:nvPr>
            <p:ph idx="1" type="body"/>
          </p:nvPr>
        </p:nvSpPr>
        <p:spPr>
          <a:xfrm>
            <a:off x="582150" y="11216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368300" lvl="0" marL="457200" rtl="0" algn="l">
              <a:spcBef>
                <a:spcPts val="120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You only live once</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to live in the moment with full enjoyment</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to have a great time and lighten up the world</a:t>
            </a:r>
            <a:endParaRPr sz="2200">
              <a:solidFill>
                <a:srgbClr val="000000"/>
              </a:solidFill>
              <a:highlight>
                <a:srgbClr val="FFFFFF"/>
              </a:highlight>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43" name="Google Shape;543;g1ee37aa457a_0_86"/>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g1ee37aa457a_0_9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Sage</a:t>
            </a:r>
            <a:endParaRPr sz="2700">
              <a:solidFill>
                <a:schemeClr val="accent2"/>
              </a:solidFill>
            </a:endParaRPr>
          </a:p>
        </p:txBody>
      </p:sp>
      <p:sp>
        <p:nvSpPr>
          <p:cNvPr id="549" name="Google Shape;549;g1ee37aa457a_0_93"/>
          <p:cNvSpPr txBox="1"/>
          <p:nvPr>
            <p:ph idx="1" type="body"/>
          </p:nvPr>
        </p:nvSpPr>
        <p:spPr>
          <a:xfrm>
            <a:off x="582150" y="8168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457200" rtl="0" algn="l">
              <a:spcBef>
                <a:spcPts val="1200"/>
              </a:spcBef>
              <a:spcAft>
                <a:spcPts val="0"/>
              </a:spcAft>
              <a:buNone/>
            </a:pPr>
            <a:r>
              <a:t/>
            </a:r>
            <a:endParaRPr b="1" sz="1400">
              <a:solidFill>
                <a:srgbClr val="000000"/>
              </a:solidFill>
              <a:highlight>
                <a:srgbClr val="FFFFFF"/>
              </a:highlight>
              <a:latin typeface="Arial"/>
              <a:ea typeface="Arial"/>
              <a:cs typeface="Arial"/>
              <a:sym typeface="Arial"/>
            </a:endParaRPr>
          </a:p>
          <a:p>
            <a:pPr indent="-368300" lvl="0" marL="457200" rtl="0" algn="l">
              <a:spcBef>
                <a:spcPts val="120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Motto: The truth will set you free</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Core desire: to find the truth.</a:t>
            </a:r>
            <a:br>
              <a:rPr lang="en" sz="2200">
                <a:solidFill>
                  <a:srgbClr val="000000"/>
                </a:solidFill>
                <a:highlight>
                  <a:srgbClr val="FFFFFF"/>
                </a:highlight>
                <a:latin typeface="Arial"/>
                <a:ea typeface="Arial"/>
                <a:cs typeface="Arial"/>
                <a:sym typeface="Arial"/>
              </a:rPr>
            </a:b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333333"/>
              </a:buClr>
              <a:buSzPts val="2200"/>
              <a:buFont typeface="Arial"/>
              <a:buChar char="●"/>
            </a:pPr>
            <a:r>
              <a:rPr lang="en" sz="2200">
                <a:solidFill>
                  <a:srgbClr val="000000"/>
                </a:solidFill>
                <a:highlight>
                  <a:srgbClr val="FFFFFF"/>
                </a:highlight>
                <a:latin typeface="Arial"/>
                <a:ea typeface="Arial"/>
                <a:cs typeface="Arial"/>
                <a:sym typeface="Arial"/>
              </a:rPr>
              <a:t>Goal: to use intelligence and analysis to understand the world.</a:t>
            </a:r>
            <a:endParaRPr sz="2200">
              <a:solidFill>
                <a:srgbClr val="000000"/>
              </a:solidFill>
              <a:highlight>
                <a:srgbClr val="FFFFFF"/>
              </a:highlight>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50" name="Google Shape;550;g1ee37aa457a_0_93"/>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g1ee37aa457a_0_11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Magician</a:t>
            </a:r>
            <a:endParaRPr sz="2700">
              <a:solidFill>
                <a:schemeClr val="accent2"/>
              </a:solidFill>
            </a:endParaRPr>
          </a:p>
        </p:txBody>
      </p:sp>
      <p:sp>
        <p:nvSpPr>
          <p:cNvPr id="556" name="Google Shape;556;g1ee37aa457a_0_113"/>
          <p:cNvSpPr txBox="1"/>
          <p:nvPr>
            <p:ph idx="1" type="body"/>
          </p:nvPr>
        </p:nvSpPr>
        <p:spPr>
          <a:xfrm>
            <a:off x="582150" y="8168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914400" rtl="0" algn="l">
              <a:spcBef>
                <a:spcPts val="1200"/>
              </a:spcBef>
              <a:spcAft>
                <a:spcPts val="0"/>
              </a:spcAft>
              <a:buNone/>
            </a:pPr>
            <a:r>
              <a:t/>
            </a:r>
            <a:endParaRPr b="1" sz="1400">
              <a:solidFill>
                <a:srgbClr val="000000"/>
              </a:solidFill>
              <a:highlight>
                <a:srgbClr val="FFFFFF"/>
              </a:highlight>
              <a:latin typeface="Arial"/>
              <a:ea typeface="Arial"/>
              <a:cs typeface="Arial"/>
              <a:sym typeface="Arial"/>
            </a:endParaRPr>
          </a:p>
          <a:p>
            <a:pPr indent="-381000" lvl="0" marL="457200" rtl="0" algn="l">
              <a:spcBef>
                <a:spcPts val="1200"/>
              </a:spcBef>
              <a:spcAft>
                <a:spcPts val="0"/>
              </a:spcAft>
              <a:buClr>
                <a:srgbClr val="000000"/>
              </a:buClr>
              <a:buSzPts val="2400"/>
              <a:buFont typeface="Arial"/>
              <a:buChar char="●"/>
            </a:pPr>
            <a:r>
              <a:rPr lang="en" sz="2200">
                <a:solidFill>
                  <a:srgbClr val="000000"/>
                </a:solidFill>
                <a:latin typeface="Arial"/>
                <a:ea typeface="Arial"/>
                <a:cs typeface="Arial"/>
                <a:sym typeface="Arial"/>
              </a:rPr>
              <a:t>Motto: Power isn't everything, it's the only thing.</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81000" lvl="0" marL="457200" rtl="0" algn="l">
              <a:spcBef>
                <a:spcPts val="0"/>
              </a:spcBef>
              <a:spcAft>
                <a:spcPts val="0"/>
              </a:spcAft>
              <a:buClr>
                <a:srgbClr val="000000"/>
              </a:buClr>
              <a:buSzPts val="2400"/>
              <a:buFont typeface="Arial"/>
              <a:buChar char="●"/>
            </a:pPr>
            <a:r>
              <a:rPr lang="en" sz="2200">
                <a:solidFill>
                  <a:srgbClr val="000000"/>
                </a:solidFill>
                <a:latin typeface="Arial"/>
                <a:ea typeface="Arial"/>
                <a:cs typeface="Arial"/>
                <a:sym typeface="Arial"/>
              </a:rPr>
              <a:t>Core desire: control</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81000" lvl="0" marL="457200" rtl="0" algn="l">
              <a:spcBef>
                <a:spcPts val="0"/>
              </a:spcBef>
              <a:spcAft>
                <a:spcPts val="0"/>
              </a:spcAft>
              <a:buClr>
                <a:srgbClr val="000000"/>
              </a:buClr>
              <a:buSzPts val="2400"/>
              <a:buFont typeface="Arial"/>
              <a:buChar char="●"/>
            </a:pPr>
            <a:r>
              <a:rPr lang="en" sz="2200">
                <a:solidFill>
                  <a:srgbClr val="000000"/>
                </a:solidFill>
                <a:latin typeface="Arial"/>
                <a:ea typeface="Arial"/>
                <a:cs typeface="Arial"/>
                <a:sym typeface="Arial"/>
              </a:rPr>
              <a:t>Goal: create a prosperous, successful family or community</a:t>
            </a:r>
            <a:endParaRPr sz="2200">
              <a:solidFill>
                <a:srgbClr val="000000"/>
              </a:solidFill>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57" name="Google Shape;557;g1ee37aa457a_0_113"/>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g1ee37aa457a_0_17"/>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The Ruler</a:t>
            </a:r>
            <a:endParaRPr sz="2700">
              <a:solidFill>
                <a:schemeClr val="accent2"/>
              </a:solidFill>
            </a:endParaRPr>
          </a:p>
        </p:txBody>
      </p:sp>
      <p:sp>
        <p:nvSpPr>
          <p:cNvPr id="563" name="Google Shape;563;g1ee37aa457a_0_17"/>
          <p:cNvSpPr txBox="1"/>
          <p:nvPr>
            <p:ph idx="1" type="body"/>
          </p:nvPr>
        </p:nvSpPr>
        <p:spPr>
          <a:xfrm>
            <a:off x="582150" y="12740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457200" rtl="0" algn="l">
              <a:spcBef>
                <a:spcPts val="0"/>
              </a:spcBef>
              <a:spcAft>
                <a:spcPts val="0"/>
              </a:spcAft>
              <a:buNone/>
            </a:pPr>
            <a:r>
              <a:t/>
            </a:r>
            <a:endParaRPr b="1" sz="1400">
              <a:solidFill>
                <a:srgbClr val="000000"/>
              </a:solidFill>
              <a:highlight>
                <a:srgbClr val="FFFFFF"/>
              </a:highlight>
              <a:latin typeface="Arial"/>
              <a:ea typeface="Arial"/>
              <a:cs typeface="Arial"/>
              <a:sym typeface="Arial"/>
            </a:endParaRPr>
          </a:p>
          <a:p>
            <a:pPr indent="-431800" lvl="0" marL="457200" rtl="0" algn="l">
              <a:spcBef>
                <a:spcPts val="0"/>
              </a:spcBef>
              <a:spcAft>
                <a:spcPts val="0"/>
              </a:spcAft>
              <a:buClr>
                <a:srgbClr val="333333"/>
              </a:buClr>
              <a:buSzPts val="3200"/>
              <a:buFont typeface="Arial"/>
              <a:buChar char="●"/>
            </a:pPr>
            <a:r>
              <a:rPr lang="en" sz="2200">
                <a:solidFill>
                  <a:srgbClr val="000000"/>
                </a:solidFill>
                <a:highlight>
                  <a:srgbClr val="FFFFFF"/>
                </a:highlight>
                <a:latin typeface="Arial"/>
                <a:ea typeface="Arial"/>
                <a:cs typeface="Arial"/>
                <a:sym typeface="Arial"/>
              </a:rPr>
              <a:t>Motto: Charisma rules</a:t>
            </a:r>
            <a:endParaRPr sz="2200">
              <a:solidFill>
                <a:srgbClr val="000000"/>
              </a:solidFill>
              <a:highlight>
                <a:srgbClr val="FFFFFF"/>
              </a:highlight>
              <a:latin typeface="Arial"/>
              <a:ea typeface="Arial"/>
              <a:cs typeface="Arial"/>
              <a:sym typeface="Arial"/>
            </a:endParaRPr>
          </a:p>
          <a:p>
            <a:pPr indent="-431800" lvl="0" marL="457200" rtl="0" algn="l">
              <a:spcBef>
                <a:spcPts val="0"/>
              </a:spcBef>
              <a:spcAft>
                <a:spcPts val="0"/>
              </a:spcAft>
              <a:buClr>
                <a:srgbClr val="333333"/>
              </a:buClr>
              <a:buSzPts val="3200"/>
              <a:buFont typeface="Arial"/>
              <a:buChar char="●"/>
            </a:pPr>
            <a:r>
              <a:rPr lang="en" sz="2200">
                <a:solidFill>
                  <a:srgbClr val="000000"/>
                </a:solidFill>
                <a:highlight>
                  <a:srgbClr val="FFFFFF"/>
                </a:highlight>
                <a:latin typeface="Arial"/>
                <a:ea typeface="Arial"/>
                <a:cs typeface="Arial"/>
                <a:sym typeface="Arial"/>
              </a:rPr>
              <a:t>Core desire: stability, order and structure</a:t>
            </a:r>
            <a:r>
              <a:rPr lang="en" sz="1200">
                <a:solidFill>
                  <a:srgbClr val="000000"/>
                </a:solidFill>
                <a:highlight>
                  <a:srgbClr val="FFFFFF"/>
                </a:highlight>
                <a:latin typeface="Arial"/>
                <a:ea typeface="Arial"/>
                <a:cs typeface="Arial"/>
                <a:sym typeface="Arial"/>
              </a:rPr>
              <a:t>,</a:t>
            </a:r>
            <a:endParaRPr sz="2200">
              <a:solidFill>
                <a:srgbClr val="000000"/>
              </a:solidFill>
              <a:highlight>
                <a:srgbClr val="FFFFFF"/>
              </a:highlight>
              <a:latin typeface="Arial"/>
              <a:ea typeface="Arial"/>
              <a:cs typeface="Arial"/>
              <a:sym typeface="Arial"/>
            </a:endParaRPr>
          </a:p>
          <a:p>
            <a:pPr indent="-368300" lvl="0" marL="457200" rtl="0" algn="l">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Goal: To gain power and impose will</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564" name="Google Shape;564;g1ee37aa457a_0_17"/>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568" name="Shape 568"/>
        <p:cNvGrpSpPr/>
        <p:nvPr/>
      </p:nvGrpSpPr>
      <p:grpSpPr>
        <a:xfrm>
          <a:off x="0" y="0"/>
          <a:ext cx="0" cy="0"/>
          <a:chOff x="0" y="0"/>
          <a:chExt cx="0" cy="0"/>
        </a:xfrm>
      </p:grpSpPr>
      <p:sp>
        <p:nvSpPr>
          <p:cNvPr id="569" name="Google Shape;569;g1ee3411b03a_0_3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570" name="Google Shape;570;g1ee3411b03a_0_30"/>
          <p:cNvPicPr preferRelativeResize="0"/>
          <p:nvPr/>
        </p:nvPicPr>
        <p:blipFill>
          <a:blip r:embed="rId3">
            <a:alphaModFix/>
          </a:blip>
          <a:stretch>
            <a:fillRect/>
          </a:stretch>
        </p:blipFill>
        <p:spPr>
          <a:xfrm>
            <a:off x="2230613" y="358025"/>
            <a:ext cx="4868675" cy="44274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574" name="Shape 574"/>
        <p:cNvGrpSpPr/>
        <p:nvPr/>
      </p:nvGrpSpPr>
      <p:grpSpPr>
        <a:xfrm>
          <a:off x="0" y="0"/>
          <a:ext cx="0" cy="0"/>
          <a:chOff x="0" y="0"/>
          <a:chExt cx="0" cy="0"/>
        </a:xfrm>
      </p:grpSpPr>
      <p:sp>
        <p:nvSpPr>
          <p:cNvPr id="575" name="Google Shape;575;g1ee6a4ee576_0_312"/>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76" name="Google Shape;576;g1ee6a4ee576_0_312"/>
          <p:cNvSpPr txBox="1"/>
          <p:nvPr/>
        </p:nvSpPr>
        <p:spPr>
          <a:xfrm>
            <a:off x="375100" y="368450"/>
            <a:ext cx="65823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800"/>
              <a:buFont typeface="Arial"/>
              <a:buNone/>
            </a:pPr>
            <a:r>
              <a:rPr b="0" i="0" lang="en" sz="3800" u="none" cap="none" strike="noStrike">
                <a:solidFill>
                  <a:srgbClr val="000000"/>
                </a:solidFill>
                <a:latin typeface="DM Sans"/>
                <a:ea typeface="DM Sans"/>
                <a:cs typeface="DM Sans"/>
                <a:sym typeface="DM Sans"/>
              </a:rPr>
              <a:t>Baal HaTanya</a:t>
            </a:r>
            <a:endParaRPr b="0" i="0" sz="3800" u="none" cap="none" strike="noStrike">
              <a:solidFill>
                <a:srgbClr val="000000"/>
              </a:solidFill>
              <a:latin typeface="DM Sans"/>
              <a:ea typeface="DM Sans"/>
              <a:cs typeface="DM Sans"/>
              <a:sym typeface="DM Sans"/>
            </a:endParaRPr>
          </a:p>
        </p:txBody>
      </p:sp>
      <p:sp>
        <p:nvSpPr>
          <p:cNvPr id="577" name="Google Shape;577;g1ee6a4ee576_0_312"/>
          <p:cNvSpPr txBox="1"/>
          <p:nvPr/>
        </p:nvSpPr>
        <p:spPr>
          <a:xfrm>
            <a:off x="460350" y="1282988"/>
            <a:ext cx="4617900" cy="193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These are two </a:t>
            </a:r>
            <a:r>
              <a:rPr b="0" i="1" lang="en" sz="2300" u="none" cap="none" strike="noStrike">
                <a:solidFill>
                  <a:srgbClr val="000000"/>
                </a:solidFill>
                <a:latin typeface="DM Sans"/>
                <a:ea typeface="DM Sans"/>
                <a:cs typeface="DM Sans"/>
                <a:sym typeface="DM Sans"/>
              </a:rPr>
              <a:t>nefashot</a:t>
            </a:r>
            <a:r>
              <a:rPr b="0" i="0" lang="en" sz="2300" u="none" cap="none" strike="noStrike">
                <a:solidFill>
                  <a:srgbClr val="000000"/>
                </a:solidFill>
                <a:latin typeface="DM Sans"/>
                <a:ea typeface="DM Sans"/>
                <a:cs typeface="DM Sans"/>
                <a:sym typeface="DM Sans"/>
              </a:rPr>
              <a:t>—two souls and life-forces.</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a:p>
            <a:pPr indent="0" lvl="0" marL="0" marR="165100" rtl="0" algn="just">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It is this </a:t>
            </a:r>
            <a:r>
              <a:rPr b="0" i="1" lang="en" sz="2300" u="none" cap="none" strike="noStrike">
                <a:solidFill>
                  <a:srgbClr val="000000"/>
                </a:solidFill>
                <a:latin typeface="DM Sans"/>
                <a:ea typeface="DM Sans"/>
                <a:cs typeface="DM Sans"/>
                <a:sym typeface="DM Sans"/>
              </a:rPr>
              <a:t>nefesh </a:t>
            </a:r>
            <a:r>
              <a:rPr b="0" i="0" lang="en" sz="2300" u="none" cap="none" strike="noStrike">
                <a:solidFill>
                  <a:srgbClr val="000000"/>
                </a:solidFill>
                <a:latin typeface="DM Sans"/>
                <a:ea typeface="DM Sans"/>
                <a:cs typeface="DM Sans"/>
                <a:sym typeface="DM Sans"/>
              </a:rPr>
              <a:t>that is clothed in the blood of a human being, giving life to the body, sustains physical and corporeal life) is in the blood.”</a:t>
            </a:r>
            <a:endParaRPr b="0" baseline="30000" i="0" sz="2300" u="none" cap="none" strike="noStrike">
              <a:solidFill>
                <a:srgbClr val="000000"/>
              </a:solidFill>
              <a:latin typeface="DM Sans"/>
              <a:ea typeface="DM Sans"/>
              <a:cs typeface="DM Sans"/>
              <a:sym typeface="DM Sans"/>
            </a:endParaRPr>
          </a:p>
          <a:p>
            <a:pPr indent="0" lvl="0" marL="0" marR="0" rtl="0" algn="l">
              <a:lnSpc>
                <a:spcPct val="150000"/>
              </a:lnSpc>
              <a:spcBef>
                <a:spcPts val="2000"/>
              </a:spcBef>
              <a:spcAft>
                <a:spcPts val="0"/>
              </a:spcAft>
              <a:buClr>
                <a:srgbClr val="000000"/>
              </a:buClr>
              <a:buSzPts val="2000"/>
              <a:buFont typeface="Arial"/>
              <a:buNone/>
            </a:pPr>
            <a:r>
              <a:t/>
            </a:r>
            <a:endParaRPr b="0" i="0" sz="2000" u="none" cap="none" strike="noStrike">
              <a:solidFill>
                <a:srgbClr val="000000"/>
              </a:solidFill>
              <a:latin typeface="DM Sans"/>
              <a:ea typeface="DM Sans"/>
              <a:cs typeface="DM Sans"/>
              <a:sym typeface="DM Sans"/>
            </a:endParaRPr>
          </a:p>
        </p:txBody>
      </p:sp>
      <p:sp>
        <p:nvSpPr>
          <p:cNvPr id="578" name="Google Shape;578;g1ee6a4ee576_0_312"/>
          <p:cNvSpPr txBox="1"/>
          <p:nvPr/>
        </p:nvSpPr>
        <p:spPr>
          <a:xfrm>
            <a:off x="5183875" y="3935775"/>
            <a:ext cx="33897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rgbClr val="000000"/>
                </a:solidFill>
                <a:latin typeface="DM Sans"/>
                <a:ea typeface="DM Sans"/>
                <a:cs typeface="DM Sans"/>
                <a:sym typeface="DM Sans"/>
              </a:rPr>
              <a:t>Mind/Body &amp; Soul</a:t>
            </a:r>
            <a:endParaRPr b="0" i="0" sz="2700" u="none" cap="none" strike="noStrike">
              <a:solidFill>
                <a:srgbClr val="000000"/>
              </a:solidFill>
              <a:latin typeface="DM Sans"/>
              <a:ea typeface="DM Sans"/>
              <a:cs typeface="DM Sans"/>
              <a:sym typeface="DM Sans"/>
            </a:endParaRPr>
          </a:p>
        </p:txBody>
      </p:sp>
      <p:pic>
        <p:nvPicPr>
          <p:cNvPr id="579" name="Google Shape;579;g1ee6a4ee576_0_312"/>
          <p:cNvPicPr preferRelativeResize="0"/>
          <p:nvPr/>
        </p:nvPicPr>
        <p:blipFill rotWithShape="1">
          <a:blip r:embed="rId3">
            <a:alphaModFix/>
          </a:blip>
          <a:srcRect b="0" l="0" r="0" t="0"/>
          <a:stretch/>
        </p:blipFill>
        <p:spPr>
          <a:xfrm>
            <a:off x="6019100" y="977025"/>
            <a:ext cx="2275875" cy="254425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83" name="Shape 583"/>
        <p:cNvGrpSpPr/>
        <p:nvPr/>
      </p:nvGrpSpPr>
      <p:grpSpPr>
        <a:xfrm>
          <a:off x="0" y="0"/>
          <a:ext cx="0" cy="0"/>
          <a:chOff x="0" y="0"/>
          <a:chExt cx="0" cy="0"/>
        </a:xfrm>
      </p:grpSpPr>
      <p:sp>
        <p:nvSpPr>
          <p:cNvPr id="584" name="Google Shape;584;g1ee6a4ee576_0_32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85" name="Google Shape;585;g1ee6a4ee576_0_320"/>
          <p:cNvSpPr txBox="1"/>
          <p:nvPr/>
        </p:nvSpPr>
        <p:spPr>
          <a:xfrm>
            <a:off x="760675" y="985850"/>
            <a:ext cx="5546400" cy="213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solidFill>
                  <a:schemeClr val="lt1"/>
                </a:solidFill>
              </a:rPr>
              <a:t>The second, uniquely Jewish, soul is truly “a </a:t>
            </a:r>
            <a:r>
              <a:rPr b="1" lang="en" sz="2200">
                <a:solidFill>
                  <a:schemeClr val="lt1"/>
                </a:solidFill>
              </a:rPr>
              <a:t>part </a:t>
            </a:r>
            <a:r>
              <a:rPr lang="en" sz="2200">
                <a:solidFill>
                  <a:schemeClr val="lt1"/>
                </a:solidFill>
              </a:rPr>
              <a:t>of G‑d above”</a:t>
            </a:r>
            <a:endParaRPr sz="2200">
              <a:solidFill>
                <a:schemeClr val="lt1"/>
              </a:solidFill>
            </a:endParaRPr>
          </a:p>
          <a:p>
            <a:pPr indent="0" lvl="0" marL="0" rtl="0" algn="l">
              <a:lnSpc>
                <a:spcPct val="100000"/>
              </a:lnSpc>
              <a:spcBef>
                <a:spcPts val="0"/>
              </a:spcBef>
              <a:spcAft>
                <a:spcPts val="0"/>
              </a:spcAft>
              <a:buNone/>
            </a:pPr>
            <a:r>
              <a:t/>
            </a:r>
            <a:endParaRPr sz="2200">
              <a:solidFill>
                <a:schemeClr val="lt1"/>
              </a:solidFill>
            </a:endParaRPr>
          </a:p>
          <a:p>
            <a:pPr indent="0" lvl="0" marL="0" rtl="0" algn="just">
              <a:lnSpc>
                <a:spcPct val="100000"/>
              </a:lnSpc>
              <a:spcBef>
                <a:spcPts val="0"/>
              </a:spcBef>
              <a:spcAft>
                <a:spcPts val="0"/>
              </a:spcAft>
              <a:buNone/>
            </a:pPr>
            <a:r>
              <a:rPr lang="en" sz="3100">
                <a:solidFill>
                  <a:schemeClr val="lt1"/>
                </a:solidFill>
                <a:latin typeface="Arial Hebrew"/>
                <a:ea typeface="Arial Hebrew"/>
                <a:cs typeface="Arial Hebrew"/>
                <a:sym typeface="Arial Hebrew"/>
              </a:rPr>
              <a:t>וְנֶפֶשׁ הַשֵּׁנִית בְּיִשְׂרָאֵל, הִיא </a:t>
            </a:r>
            <a:endParaRPr sz="3100">
              <a:solidFill>
                <a:schemeClr val="lt1"/>
              </a:solidFill>
              <a:latin typeface="Arial Hebrew"/>
              <a:ea typeface="Arial Hebrew"/>
              <a:cs typeface="Arial Hebrew"/>
              <a:sym typeface="Arial Hebrew"/>
            </a:endParaRPr>
          </a:p>
          <a:p>
            <a:pPr indent="0" lvl="0" marL="0" rtl="0" algn="just">
              <a:lnSpc>
                <a:spcPct val="100000"/>
              </a:lnSpc>
              <a:spcBef>
                <a:spcPts val="1100"/>
              </a:spcBef>
              <a:spcAft>
                <a:spcPts val="0"/>
              </a:spcAft>
              <a:buNone/>
            </a:pPr>
            <a:r>
              <a:rPr b="1" lang="en" sz="3100">
                <a:solidFill>
                  <a:schemeClr val="lt1"/>
                </a:solidFill>
                <a:latin typeface="Arial Hebrew"/>
                <a:ea typeface="Arial Hebrew"/>
                <a:cs typeface="Arial Hebrew"/>
                <a:sym typeface="Arial Hebrew"/>
              </a:rPr>
              <a:t>חֵלֶק אֱלוֹהַּ מִמַּעַל מַמָּשׁ,</a:t>
            </a:r>
            <a:endParaRPr b="1" sz="3100">
              <a:solidFill>
                <a:schemeClr val="lt1"/>
              </a:solidFill>
              <a:latin typeface="Arial Hebrew"/>
              <a:ea typeface="Arial Hebrew"/>
              <a:cs typeface="Arial Hebrew"/>
              <a:sym typeface="Arial Hebrew"/>
            </a:endParaRPr>
          </a:p>
          <a:p>
            <a:pPr indent="0" lvl="0" marL="0" rtl="0" algn="just">
              <a:lnSpc>
                <a:spcPct val="100000"/>
              </a:lnSpc>
              <a:spcBef>
                <a:spcPts val="1100"/>
              </a:spcBef>
              <a:spcAft>
                <a:spcPts val="1100"/>
              </a:spcAft>
              <a:buNone/>
            </a:pPr>
            <a:r>
              <a:rPr lang="en" sz="3100">
                <a:solidFill>
                  <a:schemeClr val="lt1"/>
                </a:solidFill>
                <a:latin typeface="Arial Hebrew"/>
                <a:ea typeface="Arial Hebrew"/>
                <a:cs typeface="Arial Hebrew"/>
                <a:sym typeface="Arial Hebrew"/>
              </a:rPr>
              <a:t>כְּמוֹ שֶׁכָּתוּב: "וַיִּפַּח בְּאַפָּיו נִשְׁמַת חַיִּים",</a:t>
            </a:r>
            <a:endParaRPr sz="3100">
              <a:solidFill>
                <a:schemeClr val="lt1"/>
              </a:solidFill>
            </a:endParaRPr>
          </a:p>
        </p:txBody>
      </p:sp>
      <p:pic>
        <p:nvPicPr>
          <p:cNvPr id="586" name="Google Shape;586;g1ee6a4ee576_0_320"/>
          <p:cNvPicPr preferRelativeResize="0"/>
          <p:nvPr/>
        </p:nvPicPr>
        <p:blipFill>
          <a:blip r:embed="rId3">
            <a:alphaModFix/>
          </a:blip>
          <a:stretch>
            <a:fillRect/>
          </a:stretch>
        </p:blipFill>
        <p:spPr>
          <a:xfrm>
            <a:off x="6590325" y="1175450"/>
            <a:ext cx="2553675" cy="25980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590" name="Shape 590"/>
        <p:cNvGrpSpPr/>
        <p:nvPr/>
      </p:nvGrpSpPr>
      <p:grpSpPr>
        <a:xfrm>
          <a:off x="0" y="0"/>
          <a:ext cx="0" cy="0"/>
          <a:chOff x="0" y="0"/>
          <a:chExt cx="0" cy="0"/>
        </a:xfrm>
      </p:grpSpPr>
      <p:sp>
        <p:nvSpPr>
          <p:cNvPr id="591" name="Google Shape;591;g1ee6a4ee576_0_32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92" name="Google Shape;592;g1ee6a4ee576_0_326"/>
          <p:cNvSpPr txBox="1"/>
          <p:nvPr/>
        </p:nvSpPr>
        <p:spPr>
          <a:xfrm>
            <a:off x="542675" y="441225"/>
            <a:ext cx="65823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800"/>
              <a:buFont typeface="Arial"/>
              <a:buNone/>
            </a:pPr>
            <a:r>
              <a:rPr b="0" i="0" lang="en" sz="3800" u="none" cap="none" strike="noStrike">
                <a:solidFill>
                  <a:schemeClr val="lt1"/>
                </a:solidFill>
                <a:latin typeface="DM Sans"/>
                <a:ea typeface="DM Sans"/>
                <a:cs typeface="DM Sans"/>
                <a:sym typeface="DM Sans"/>
              </a:rPr>
              <a:t>Baal HaTanya - G-dly Soul</a:t>
            </a:r>
            <a:endParaRPr b="0" i="0" sz="3800" u="none" cap="none" strike="noStrike">
              <a:solidFill>
                <a:schemeClr val="lt1"/>
              </a:solidFill>
              <a:latin typeface="DM Sans"/>
              <a:ea typeface="DM Sans"/>
              <a:cs typeface="DM Sans"/>
              <a:sym typeface="DM Sans"/>
            </a:endParaRPr>
          </a:p>
        </p:txBody>
      </p:sp>
      <p:sp>
        <p:nvSpPr>
          <p:cNvPr id="593" name="Google Shape;593;g1ee6a4ee576_0_326"/>
          <p:cNvSpPr txBox="1"/>
          <p:nvPr/>
        </p:nvSpPr>
        <p:spPr>
          <a:xfrm>
            <a:off x="542675" y="1441313"/>
            <a:ext cx="4617900" cy="1932300"/>
          </a:xfrm>
          <a:prstGeom prst="rect">
            <a:avLst/>
          </a:prstGeom>
          <a:noFill/>
          <a:ln>
            <a:noFill/>
          </a:ln>
        </p:spPr>
        <p:txBody>
          <a:bodyPr anchorCtr="0" anchor="t" bIns="91425" lIns="91425" spcFirstLastPara="1" rIns="91425" wrap="square" tIns="91425">
            <a:noAutofit/>
          </a:bodyPr>
          <a:lstStyle/>
          <a:p>
            <a:pPr indent="0" lvl="0" marL="0" marR="165100" rtl="0" algn="just">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And He blew into his nostrils a soul of life,” (Genesis 2:7)</a:t>
            </a:r>
            <a:endParaRPr b="0" i="0" sz="2200" u="none" cap="none" strike="noStrike">
              <a:solidFill>
                <a:schemeClr val="lt1"/>
              </a:solidFill>
              <a:latin typeface="DM Sans"/>
              <a:ea typeface="DM Sans"/>
              <a:cs typeface="DM Sans"/>
              <a:sym typeface="DM Sans"/>
            </a:endParaRPr>
          </a:p>
          <a:p>
            <a:pPr indent="0" lvl="0" marL="0" marR="165100" rtl="0" algn="just">
              <a:lnSpc>
                <a:spcPct val="100000"/>
              </a:lnSpc>
              <a:spcBef>
                <a:spcPts val="2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“You blew [it] into me.” [a G-dly soul] (Siddur)</a:t>
            </a:r>
            <a:r>
              <a:rPr b="0" baseline="30000" i="0" lang="en" sz="2200" u="none" cap="none" strike="noStrike">
                <a:solidFill>
                  <a:schemeClr val="lt1"/>
                </a:solidFill>
                <a:latin typeface="DM Sans"/>
                <a:ea typeface="DM Sans"/>
                <a:cs typeface="DM Sans"/>
                <a:sym typeface="DM Sans"/>
              </a:rPr>
              <a:t> </a:t>
            </a:r>
            <a:r>
              <a:rPr b="0" i="0" lang="en" sz="2200" u="none" cap="none" strike="noStrike">
                <a:solidFill>
                  <a:schemeClr val="lt1"/>
                </a:solidFill>
                <a:latin typeface="DM Sans"/>
                <a:ea typeface="DM Sans"/>
                <a:cs typeface="DM Sans"/>
                <a:sym typeface="DM Sans"/>
              </a:rPr>
              <a:t>for it is of his inward and innermost vitality that a man emits through blowing with force.</a:t>
            </a:r>
            <a:endParaRPr b="0" i="0" sz="2200" u="none" cap="none" strike="noStrike">
              <a:solidFill>
                <a:schemeClr val="lt1"/>
              </a:solidFill>
              <a:latin typeface="DM Sans"/>
              <a:ea typeface="DM Sans"/>
              <a:cs typeface="DM Sans"/>
              <a:sym typeface="DM Sans"/>
            </a:endParaRPr>
          </a:p>
        </p:txBody>
      </p:sp>
      <p:pic>
        <p:nvPicPr>
          <p:cNvPr id="594" name="Google Shape;594;g1ee6a4ee576_0_326"/>
          <p:cNvPicPr preferRelativeResize="0"/>
          <p:nvPr/>
        </p:nvPicPr>
        <p:blipFill rotWithShape="1">
          <a:blip r:embed="rId3">
            <a:alphaModFix/>
          </a:blip>
          <a:srcRect b="0" l="0" r="0" t="0"/>
          <a:stretch/>
        </p:blipFill>
        <p:spPr>
          <a:xfrm>
            <a:off x="6076050" y="1592388"/>
            <a:ext cx="2019300" cy="225742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598" name="Shape 598"/>
        <p:cNvGrpSpPr/>
        <p:nvPr/>
      </p:nvGrpSpPr>
      <p:grpSpPr>
        <a:xfrm>
          <a:off x="0" y="0"/>
          <a:ext cx="0" cy="0"/>
          <a:chOff x="0" y="0"/>
          <a:chExt cx="0" cy="0"/>
        </a:xfrm>
      </p:grpSpPr>
      <p:sp>
        <p:nvSpPr>
          <p:cNvPr id="599" name="Google Shape;599;g1ee6a4ee576_0_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600" name="Google Shape;600;g1ee6a4ee576_0_0"/>
          <p:cNvPicPr preferRelativeResize="0"/>
          <p:nvPr/>
        </p:nvPicPr>
        <p:blipFill>
          <a:blip r:embed="rId3">
            <a:alphaModFix/>
          </a:blip>
          <a:stretch>
            <a:fillRect/>
          </a:stretch>
        </p:blipFill>
        <p:spPr>
          <a:xfrm>
            <a:off x="1387925" y="340123"/>
            <a:ext cx="5879576" cy="4409676"/>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04" name="Shape 604"/>
        <p:cNvGrpSpPr/>
        <p:nvPr/>
      </p:nvGrpSpPr>
      <p:grpSpPr>
        <a:xfrm>
          <a:off x="0" y="0"/>
          <a:ext cx="0" cy="0"/>
          <a:chOff x="0" y="0"/>
          <a:chExt cx="0" cy="0"/>
        </a:xfrm>
      </p:grpSpPr>
      <p:sp>
        <p:nvSpPr>
          <p:cNvPr id="605" name="Google Shape;605;g1ee6a4ee576_0_7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606" name="Google Shape;606;g1ee6a4ee576_0_76"/>
          <p:cNvPicPr preferRelativeResize="0"/>
          <p:nvPr/>
        </p:nvPicPr>
        <p:blipFill>
          <a:blip r:embed="rId3">
            <a:alphaModFix/>
          </a:blip>
          <a:stretch>
            <a:fillRect/>
          </a:stretch>
        </p:blipFill>
        <p:spPr>
          <a:xfrm>
            <a:off x="2602425" y="309325"/>
            <a:ext cx="3939150" cy="40310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10" name="Shape 610"/>
        <p:cNvGrpSpPr/>
        <p:nvPr/>
      </p:nvGrpSpPr>
      <p:grpSpPr>
        <a:xfrm>
          <a:off x="0" y="0"/>
          <a:ext cx="0" cy="0"/>
          <a:chOff x="0" y="0"/>
          <a:chExt cx="0" cy="0"/>
        </a:xfrm>
      </p:grpSpPr>
      <p:sp>
        <p:nvSpPr>
          <p:cNvPr id="611" name="Google Shape;611;g1ee6a4ee576_0_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12" name="Google Shape;612;g1ee6a4ee576_0_6"/>
          <p:cNvSpPr txBox="1"/>
          <p:nvPr/>
        </p:nvSpPr>
        <p:spPr>
          <a:xfrm>
            <a:off x="714200" y="1045800"/>
            <a:ext cx="3501300" cy="30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rPr>
              <a:t>Reuben – The First</a:t>
            </a:r>
            <a:endParaRPr sz="2000">
              <a:solidFill>
                <a:schemeClr val="lt1"/>
              </a:solidFill>
            </a:endParaRPr>
          </a:p>
          <a:p>
            <a:pPr indent="0" lvl="0" marL="0" rtl="0" algn="l">
              <a:spcBef>
                <a:spcPts val="0"/>
              </a:spcBef>
              <a:spcAft>
                <a:spcPts val="0"/>
              </a:spcAft>
              <a:buNone/>
            </a:pPr>
            <a:r>
              <a:rPr lang="en" sz="2000">
                <a:solidFill>
                  <a:schemeClr val="lt1"/>
                </a:solidFill>
              </a:rPr>
              <a:t>Simeon – The Aggressor</a:t>
            </a:r>
            <a:endParaRPr sz="2000">
              <a:solidFill>
                <a:schemeClr val="lt1"/>
              </a:solidFill>
            </a:endParaRPr>
          </a:p>
          <a:p>
            <a:pPr indent="0" lvl="0" marL="0" rtl="0" algn="l">
              <a:spcBef>
                <a:spcPts val="0"/>
              </a:spcBef>
              <a:spcAft>
                <a:spcPts val="0"/>
              </a:spcAft>
              <a:buNone/>
            </a:pPr>
            <a:r>
              <a:rPr lang="en" sz="2000">
                <a:solidFill>
                  <a:schemeClr val="lt1"/>
                </a:solidFill>
              </a:rPr>
              <a:t>Levi – The Cleric</a:t>
            </a:r>
            <a:endParaRPr sz="2000">
              <a:solidFill>
                <a:schemeClr val="lt1"/>
              </a:solidFill>
            </a:endParaRPr>
          </a:p>
          <a:p>
            <a:pPr indent="0" lvl="0" marL="0" rtl="0" algn="l">
              <a:spcBef>
                <a:spcPts val="0"/>
              </a:spcBef>
              <a:spcAft>
                <a:spcPts val="0"/>
              </a:spcAft>
              <a:buNone/>
            </a:pPr>
            <a:r>
              <a:rPr lang="en" sz="2000">
                <a:solidFill>
                  <a:schemeClr val="lt1"/>
                </a:solidFill>
              </a:rPr>
              <a:t>Judah – The Leader</a:t>
            </a:r>
            <a:endParaRPr sz="2000">
              <a:solidFill>
                <a:schemeClr val="lt1"/>
              </a:solidFill>
            </a:endParaRPr>
          </a:p>
          <a:p>
            <a:pPr indent="0" lvl="0" marL="0" rtl="0" algn="l">
              <a:spcBef>
                <a:spcPts val="0"/>
              </a:spcBef>
              <a:spcAft>
                <a:spcPts val="0"/>
              </a:spcAft>
              <a:buNone/>
            </a:pPr>
            <a:r>
              <a:rPr lang="en" sz="2000">
                <a:solidFill>
                  <a:schemeClr val="lt1"/>
                </a:solidFill>
              </a:rPr>
              <a:t>Dan – The Judge</a:t>
            </a:r>
            <a:endParaRPr sz="2000">
              <a:solidFill>
                <a:schemeClr val="lt1"/>
              </a:solidFill>
            </a:endParaRPr>
          </a:p>
          <a:p>
            <a:pPr indent="0" lvl="0" marL="0" rtl="0" algn="l">
              <a:spcBef>
                <a:spcPts val="0"/>
              </a:spcBef>
              <a:spcAft>
                <a:spcPts val="0"/>
              </a:spcAft>
              <a:buNone/>
            </a:pPr>
            <a:r>
              <a:rPr lang="en" sz="2000">
                <a:solidFill>
                  <a:schemeClr val="lt1"/>
                </a:solidFill>
              </a:rPr>
              <a:t>Naphtali – The Free Spirit</a:t>
            </a:r>
            <a:endParaRPr sz="2000">
              <a:solidFill>
                <a:schemeClr val="lt1"/>
              </a:solidFill>
            </a:endParaRPr>
          </a:p>
          <a:p>
            <a:pPr indent="0" lvl="0" marL="0" rtl="0" algn="l">
              <a:spcBef>
                <a:spcPts val="0"/>
              </a:spcBef>
              <a:spcAft>
                <a:spcPts val="0"/>
              </a:spcAft>
              <a:buNone/>
            </a:pPr>
            <a:r>
              <a:rPr lang="en" sz="2000">
                <a:solidFill>
                  <a:schemeClr val="lt1"/>
                </a:solidFill>
              </a:rPr>
              <a:t>Gad – The Warrior</a:t>
            </a:r>
            <a:endParaRPr sz="2000">
              <a:solidFill>
                <a:schemeClr val="lt1"/>
              </a:solidFill>
            </a:endParaRPr>
          </a:p>
          <a:p>
            <a:pPr indent="0" lvl="0" marL="0" rtl="0" algn="l">
              <a:spcBef>
                <a:spcPts val="0"/>
              </a:spcBef>
              <a:spcAft>
                <a:spcPts val="0"/>
              </a:spcAft>
              <a:buNone/>
            </a:pPr>
            <a:r>
              <a:t/>
            </a:r>
            <a:endParaRPr sz="2000">
              <a:solidFill>
                <a:schemeClr val="lt1"/>
              </a:solidFill>
            </a:endParaRPr>
          </a:p>
        </p:txBody>
      </p:sp>
      <p:sp>
        <p:nvSpPr>
          <p:cNvPr id="613" name="Google Shape;613;g1ee6a4ee576_0_6"/>
          <p:cNvSpPr txBox="1"/>
          <p:nvPr/>
        </p:nvSpPr>
        <p:spPr>
          <a:xfrm>
            <a:off x="4215500" y="720450"/>
            <a:ext cx="4508400" cy="30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chemeClr val="lt1"/>
              </a:solidFill>
            </a:endParaRPr>
          </a:p>
          <a:p>
            <a:pPr indent="0" lvl="0" marL="0" rtl="0" algn="l">
              <a:spcBef>
                <a:spcPts val="0"/>
              </a:spcBef>
              <a:spcAft>
                <a:spcPts val="0"/>
              </a:spcAft>
              <a:buNone/>
            </a:pPr>
            <a:r>
              <a:rPr lang="en" sz="2000">
                <a:solidFill>
                  <a:schemeClr val="lt1"/>
                </a:solidFill>
              </a:rPr>
              <a:t>Asher – The Prosperous One</a:t>
            </a:r>
            <a:endParaRPr sz="2000">
              <a:solidFill>
                <a:schemeClr val="lt1"/>
              </a:solidFill>
            </a:endParaRPr>
          </a:p>
          <a:p>
            <a:pPr indent="0" lvl="0" marL="0" rtl="0" algn="l">
              <a:spcBef>
                <a:spcPts val="0"/>
              </a:spcBef>
              <a:spcAft>
                <a:spcPts val="0"/>
              </a:spcAft>
              <a:buNone/>
            </a:pPr>
            <a:r>
              <a:rPr lang="en" sz="2000">
                <a:solidFill>
                  <a:schemeClr val="lt1"/>
                </a:solidFill>
              </a:rPr>
              <a:t>Issachar – The Scholar</a:t>
            </a:r>
            <a:endParaRPr sz="2000">
              <a:solidFill>
                <a:schemeClr val="lt1"/>
              </a:solidFill>
            </a:endParaRPr>
          </a:p>
          <a:p>
            <a:pPr indent="0" lvl="0" marL="0" rtl="0" algn="l">
              <a:spcBef>
                <a:spcPts val="0"/>
              </a:spcBef>
              <a:spcAft>
                <a:spcPts val="0"/>
              </a:spcAft>
              <a:buNone/>
            </a:pPr>
            <a:r>
              <a:rPr lang="en" sz="2000">
                <a:solidFill>
                  <a:schemeClr val="lt1"/>
                </a:solidFill>
              </a:rPr>
              <a:t>Zebulun – The Businessperson</a:t>
            </a:r>
            <a:endParaRPr sz="2000">
              <a:solidFill>
                <a:schemeClr val="lt1"/>
              </a:solidFill>
            </a:endParaRPr>
          </a:p>
          <a:p>
            <a:pPr indent="0" lvl="0" marL="0" rtl="0" algn="l">
              <a:spcBef>
                <a:spcPts val="0"/>
              </a:spcBef>
              <a:spcAft>
                <a:spcPts val="0"/>
              </a:spcAft>
              <a:buNone/>
            </a:pPr>
            <a:r>
              <a:rPr lang="en" sz="2000">
                <a:solidFill>
                  <a:schemeClr val="lt1"/>
                </a:solidFill>
              </a:rPr>
              <a:t>Joseph – The Sufferer</a:t>
            </a:r>
            <a:endParaRPr sz="2000">
              <a:solidFill>
                <a:schemeClr val="lt1"/>
              </a:solidFill>
            </a:endParaRPr>
          </a:p>
          <a:p>
            <a:pPr indent="0" lvl="0" marL="0" rtl="0" algn="l">
              <a:spcBef>
                <a:spcPts val="0"/>
              </a:spcBef>
              <a:spcAft>
                <a:spcPts val="0"/>
              </a:spcAft>
              <a:buNone/>
            </a:pPr>
            <a:r>
              <a:rPr lang="en" sz="2000">
                <a:solidFill>
                  <a:schemeClr val="lt1"/>
                </a:solidFill>
              </a:rPr>
              <a:t>Menashe – Reconnection</a:t>
            </a:r>
            <a:endParaRPr sz="2000">
              <a:solidFill>
                <a:schemeClr val="lt1"/>
              </a:solidFill>
            </a:endParaRPr>
          </a:p>
          <a:p>
            <a:pPr indent="0" lvl="0" marL="0" rtl="0" algn="l">
              <a:spcBef>
                <a:spcPts val="0"/>
              </a:spcBef>
              <a:spcAft>
                <a:spcPts val="0"/>
              </a:spcAft>
              <a:buNone/>
            </a:pPr>
            <a:r>
              <a:rPr lang="en" sz="2000">
                <a:solidFill>
                  <a:schemeClr val="lt1"/>
                </a:solidFill>
              </a:rPr>
              <a:t>Ephraim – Transformation</a:t>
            </a:r>
            <a:endParaRPr sz="2000">
              <a:solidFill>
                <a:schemeClr val="lt1"/>
              </a:solidFill>
            </a:endParaRPr>
          </a:p>
          <a:p>
            <a:pPr indent="0" lvl="0" marL="0" rtl="0" algn="l">
              <a:spcBef>
                <a:spcPts val="0"/>
              </a:spcBef>
              <a:spcAft>
                <a:spcPts val="0"/>
              </a:spcAft>
              <a:buNone/>
            </a:pPr>
            <a:r>
              <a:rPr lang="en" sz="2000">
                <a:solidFill>
                  <a:schemeClr val="lt1"/>
                </a:solidFill>
              </a:rPr>
              <a:t>Benjamin – The Ravenous Consumer</a:t>
            </a:r>
            <a:endParaRPr sz="2000">
              <a:solidFill>
                <a:schemeClr val="lt1"/>
              </a:solidFill>
            </a:endParaRPr>
          </a:p>
          <a:p>
            <a:pPr indent="0" lvl="0" marL="0" rtl="0" algn="l">
              <a:spcBef>
                <a:spcPts val="0"/>
              </a:spcBef>
              <a:spcAft>
                <a:spcPts val="0"/>
              </a:spcAft>
              <a:buNone/>
            </a:pPr>
            <a:r>
              <a:t/>
            </a:r>
            <a:endParaRPr sz="2200">
              <a:solidFill>
                <a:schemeClr val="lt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17" name="Shape 617"/>
        <p:cNvGrpSpPr/>
        <p:nvPr/>
      </p:nvGrpSpPr>
      <p:grpSpPr>
        <a:xfrm>
          <a:off x="0" y="0"/>
          <a:ext cx="0" cy="0"/>
          <a:chOff x="0" y="0"/>
          <a:chExt cx="0" cy="0"/>
        </a:xfrm>
      </p:grpSpPr>
      <p:sp>
        <p:nvSpPr>
          <p:cNvPr id="618" name="Google Shape;618;g1ee6a4ee576_0_15"/>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19" name="Google Shape;619;g1ee6a4ee576_0_15"/>
          <p:cNvSpPr txBox="1"/>
          <p:nvPr/>
        </p:nvSpPr>
        <p:spPr>
          <a:xfrm>
            <a:off x="605750" y="859900"/>
            <a:ext cx="7203900" cy="30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lt1"/>
                </a:solidFill>
              </a:rPr>
              <a:t>Reuben</a:t>
            </a:r>
            <a:r>
              <a:rPr lang="en" sz="2200">
                <a:solidFill>
                  <a:schemeClr val="lt1"/>
                </a:solidFill>
              </a:rPr>
              <a:t> – the first-born (‘</a:t>
            </a:r>
            <a:r>
              <a:rPr i="1" lang="en" sz="2200">
                <a:solidFill>
                  <a:schemeClr val="lt1"/>
                </a:solidFill>
              </a:rPr>
              <a:t>bechor</a:t>
            </a:r>
            <a:r>
              <a:rPr lang="en" sz="2200">
                <a:solidFill>
                  <a:schemeClr val="lt1"/>
                </a:solidFill>
              </a:rPr>
              <a:t>’) – represents the </a:t>
            </a:r>
            <a:r>
              <a:rPr b="1" lang="en" sz="2200">
                <a:solidFill>
                  <a:schemeClr val="lt1"/>
                </a:solidFill>
              </a:rPr>
              <a:t>powerful energy of everything that comes first. </a:t>
            </a:r>
            <a:endParaRPr b="1" sz="2200">
              <a:solidFill>
                <a:schemeClr val="lt1"/>
              </a:solidFill>
            </a:endParaRPr>
          </a:p>
          <a:p>
            <a:pPr indent="0" lvl="0" marL="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rPr lang="en" sz="2200">
                <a:solidFill>
                  <a:schemeClr val="lt1"/>
                </a:solidFill>
              </a:rPr>
              <a:t>Unstable like water, this power can go either way: If harnessed properly, the ‘</a:t>
            </a:r>
            <a:r>
              <a:rPr i="1" lang="en" sz="2200">
                <a:solidFill>
                  <a:schemeClr val="lt1"/>
                </a:solidFill>
              </a:rPr>
              <a:t>bechor</a:t>
            </a:r>
            <a:r>
              <a:rPr lang="en" sz="2200">
                <a:solidFill>
                  <a:schemeClr val="lt1"/>
                </a:solidFill>
              </a:rPr>
              <a:t>’/Reuven energy can change worlds; if abused it can destroy. </a:t>
            </a:r>
            <a:endParaRPr sz="2200">
              <a:solidFill>
                <a:schemeClr val="lt1"/>
              </a:solidFill>
            </a:endParaRPr>
          </a:p>
          <a:p>
            <a:pPr indent="0" lvl="0" marL="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rPr lang="en" sz="2200">
                <a:solidFill>
                  <a:schemeClr val="lt1"/>
                </a:solidFill>
              </a:rPr>
              <a:t>Like water, it can be the source of life, but if left unchanneled, it erodes its environment and can flood its surroundings.</a:t>
            </a:r>
            <a:endParaRPr sz="2200">
              <a:solidFill>
                <a:schemeClr val="lt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623" name="Shape 623"/>
        <p:cNvGrpSpPr/>
        <p:nvPr/>
      </p:nvGrpSpPr>
      <p:grpSpPr>
        <a:xfrm>
          <a:off x="0" y="0"/>
          <a:ext cx="0" cy="0"/>
          <a:chOff x="0" y="0"/>
          <a:chExt cx="0" cy="0"/>
        </a:xfrm>
      </p:grpSpPr>
      <p:sp>
        <p:nvSpPr>
          <p:cNvPr id="624" name="Google Shape;624;g1ee6a4ee576_0_22"/>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25" name="Google Shape;625;g1ee6a4ee576_0_22"/>
          <p:cNvSpPr txBox="1"/>
          <p:nvPr/>
        </p:nvSpPr>
        <p:spPr>
          <a:xfrm>
            <a:off x="605750" y="859900"/>
            <a:ext cx="7203900" cy="30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lt1"/>
                </a:solidFill>
              </a:rPr>
              <a:t>Simeon</a:t>
            </a:r>
            <a:r>
              <a:rPr lang="en" sz="2200">
                <a:solidFill>
                  <a:schemeClr val="lt1"/>
                </a:solidFill>
              </a:rPr>
              <a:t> is </a:t>
            </a:r>
            <a:r>
              <a:rPr b="1" lang="en" sz="2200">
                <a:solidFill>
                  <a:schemeClr val="lt1"/>
                </a:solidFill>
              </a:rPr>
              <a:t>aggressive </a:t>
            </a:r>
            <a:r>
              <a:rPr i="1" lang="en" sz="2200">
                <a:solidFill>
                  <a:schemeClr val="lt1"/>
                </a:solidFill>
              </a:rPr>
              <a:t>gevura</a:t>
            </a:r>
            <a:r>
              <a:rPr lang="en" sz="2200">
                <a:solidFill>
                  <a:schemeClr val="lt1"/>
                </a:solidFill>
              </a:rPr>
              <a:t> – the antithesis of Reuven’s </a:t>
            </a:r>
            <a:r>
              <a:rPr i="1" lang="en" sz="2200">
                <a:solidFill>
                  <a:schemeClr val="lt1"/>
                </a:solidFill>
              </a:rPr>
              <a:t>chesed</a:t>
            </a:r>
            <a:r>
              <a:rPr lang="en" sz="2200">
                <a:solidFill>
                  <a:schemeClr val="lt1"/>
                </a:solidFill>
              </a:rPr>
              <a:t>/water. </a:t>
            </a:r>
            <a:endParaRPr sz="2200">
              <a:solidFill>
                <a:schemeClr val="lt1"/>
              </a:solidFill>
            </a:endParaRPr>
          </a:p>
          <a:p>
            <a:pPr indent="0" lvl="0" marL="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rPr lang="en" sz="2200">
                <a:solidFill>
                  <a:schemeClr val="lt1"/>
                </a:solidFill>
              </a:rPr>
              <a:t>The fierce anger and cruel wrath that can result from unbridled </a:t>
            </a:r>
            <a:r>
              <a:rPr i="1" lang="en" sz="2200" u="sng">
                <a:solidFill>
                  <a:schemeClr val="lt1"/>
                </a:solidFill>
                <a:hlinkClick r:id="rId3">
                  <a:extLst>
                    <a:ext uri="{A12FA001-AC4F-418D-AE19-62706E023703}">
                      <ahyp:hlinkClr val="tx"/>
                    </a:ext>
                  </a:extLst>
                </a:hlinkClick>
              </a:rPr>
              <a:t>gevura</a:t>
            </a:r>
            <a:r>
              <a:rPr lang="en" sz="2200">
                <a:solidFill>
                  <a:schemeClr val="lt1"/>
                </a:solidFill>
              </a:rPr>
              <a:t> must be eliminated lest it turns into weapons of violence that </a:t>
            </a:r>
            <a:r>
              <a:rPr lang="en" sz="2000">
                <a:solidFill>
                  <a:schemeClr val="lt1"/>
                </a:solidFill>
              </a:rPr>
              <a:t>consume the person and all those he comes in contact with. </a:t>
            </a:r>
            <a:endParaRPr sz="2000">
              <a:solidFill>
                <a:schemeClr val="lt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29" name="Shape 629"/>
        <p:cNvGrpSpPr/>
        <p:nvPr/>
      </p:nvGrpSpPr>
      <p:grpSpPr>
        <a:xfrm>
          <a:off x="0" y="0"/>
          <a:ext cx="0" cy="0"/>
          <a:chOff x="0" y="0"/>
          <a:chExt cx="0" cy="0"/>
        </a:xfrm>
      </p:grpSpPr>
      <p:sp>
        <p:nvSpPr>
          <p:cNvPr id="630" name="Google Shape;630;g1ee6a4ee576_0_28"/>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31" name="Google Shape;631;g1ee6a4ee576_0_28"/>
          <p:cNvSpPr txBox="1"/>
          <p:nvPr/>
        </p:nvSpPr>
        <p:spPr>
          <a:xfrm>
            <a:off x="605750" y="859900"/>
            <a:ext cx="7203900" cy="30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lt1"/>
                </a:solidFill>
              </a:rPr>
              <a:t>Levi</a:t>
            </a:r>
            <a:r>
              <a:rPr lang="en" sz="2200">
                <a:solidFill>
                  <a:schemeClr val="lt1"/>
                </a:solidFill>
              </a:rPr>
              <a:t> is the tribe chosen to serve in the Temple. "Levi" also means ‘attached’ or ‘joined’. </a:t>
            </a:r>
            <a:endParaRPr sz="2200">
              <a:solidFill>
                <a:schemeClr val="lt1"/>
              </a:solidFill>
            </a:endParaRPr>
          </a:p>
          <a:p>
            <a:pPr indent="0" lvl="0" marL="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rPr lang="en" sz="2200" u="sng">
                <a:solidFill>
                  <a:schemeClr val="lt1"/>
                </a:solidFill>
                <a:hlinkClick r:id="rId3">
                  <a:extLst>
                    <a:ext uri="{A12FA001-AC4F-418D-AE19-62706E023703}">
                      <ahyp:hlinkClr val="tx"/>
                    </a:ext>
                  </a:extLst>
                </a:hlinkClick>
              </a:rPr>
              <a:t>Levi</a:t>
            </a:r>
            <a:r>
              <a:rPr lang="en" sz="2200">
                <a:solidFill>
                  <a:schemeClr val="lt1"/>
                </a:solidFill>
              </a:rPr>
              <a:t> is the personality of </a:t>
            </a:r>
            <a:r>
              <a:rPr b="1" lang="en" sz="2200">
                <a:solidFill>
                  <a:schemeClr val="lt1"/>
                </a:solidFill>
              </a:rPr>
              <a:t>dedicating your life to serving a higher calling</a:t>
            </a:r>
            <a:r>
              <a:rPr lang="en" sz="2200">
                <a:solidFill>
                  <a:schemeClr val="lt1"/>
                </a:solidFill>
              </a:rPr>
              <a:t>. Of freeing yourself from your bounds to material survival and attaching yourself to Divine service.</a:t>
            </a:r>
            <a:endParaRPr sz="2200">
              <a:solidFill>
                <a:schemeClr val="lt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635" name="Shape 635"/>
        <p:cNvGrpSpPr/>
        <p:nvPr/>
      </p:nvGrpSpPr>
      <p:grpSpPr>
        <a:xfrm>
          <a:off x="0" y="0"/>
          <a:ext cx="0" cy="0"/>
          <a:chOff x="0" y="0"/>
          <a:chExt cx="0" cy="0"/>
        </a:xfrm>
      </p:grpSpPr>
      <p:sp>
        <p:nvSpPr>
          <p:cNvPr id="636" name="Google Shape;636;g1ee6a4ee576_0_34"/>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37" name="Google Shape;637;g1ee6a4ee576_0_34"/>
          <p:cNvSpPr txBox="1"/>
          <p:nvPr/>
        </p:nvSpPr>
        <p:spPr>
          <a:xfrm>
            <a:off x="605750" y="859900"/>
            <a:ext cx="7203900" cy="30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lt1"/>
                </a:solidFill>
              </a:rPr>
              <a:t>Judah</a:t>
            </a:r>
            <a:r>
              <a:rPr lang="en" sz="2200">
                <a:solidFill>
                  <a:schemeClr val="lt1"/>
                </a:solidFill>
              </a:rPr>
              <a:t> means acknowledgement (‘</a:t>
            </a:r>
            <a:r>
              <a:rPr i="1" lang="en" sz="2200">
                <a:solidFill>
                  <a:schemeClr val="lt1"/>
                </a:solidFill>
              </a:rPr>
              <a:t>hoda'ah</a:t>
            </a:r>
            <a:r>
              <a:rPr lang="en" sz="2200">
                <a:solidFill>
                  <a:schemeClr val="lt1"/>
                </a:solidFill>
              </a:rPr>
              <a:t>,’ as in ‘</a:t>
            </a:r>
            <a:r>
              <a:rPr i="1" lang="en" sz="2200">
                <a:solidFill>
                  <a:schemeClr val="lt1"/>
                </a:solidFill>
              </a:rPr>
              <a:t>modeh ani</a:t>
            </a:r>
            <a:r>
              <a:rPr lang="en" sz="2200">
                <a:solidFill>
                  <a:schemeClr val="lt1"/>
                </a:solidFill>
              </a:rPr>
              <a:t>’). </a:t>
            </a:r>
            <a:r>
              <a:rPr lang="en" sz="2200">
                <a:solidFill>
                  <a:schemeClr val="lt1"/>
                </a:solidFill>
                <a:uFill>
                  <a:noFill/>
                </a:uFill>
                <a:hlinkClick r:id="rId3">
                  <a:extLst>
                    <a:ext uri="{A12FA001-AC4F-418D-AE19-62706E023703}">
                      <ahyp:hlinkClr val="tx"/>
                    </a:ext>
                  </a:extLst>
                </a:hlinkClick>
              </a:rPr>
              <a:t>Judah</a:t>
            </a:r>
            <a:r>
              <a:rPr lang="en" sz="2200">
                <a:solidFill>
                  <a:schemeClr val="lt1"/>
                </a:solidFill>
              </a:rPr>
              <a:t>’s name also includes the four letters of the Divine name </a:t>
            </a:r>
            <a:r>
              <a:rPr i="1" lang="en" sz="2200">
                <a:solidFill>
                  <a:schemeClr val="lt1"/>
                </a:solidFill>
              </a:rPr>
              <a:t>Havaya</a:t>
            </a:r>
            <a:r>
              <a:rPr lang="en" sz="2200">
                <a:solidFill>
                  <a:schemeClr val="lt1"/>
                </a:solidFill>
              </a:rPr>
              <a:t>. </a:t>
            </a:r>
            <a:endParaRPr sz="2200">
              <a:solidFill>
                <a:schemeClr val="lt1"/>
              </a:solidFill>
            </a:endParaRPr>
          </a:p>
          <a:p>
            <a:pPr indent="0" lvl="0" marL="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rPr b="1" lang="en" sz="2200">
                <a:solidFill>
                  <a:schemeClr val="lt1"/>
                </a:solidFill>
              </a:rPr>
              <a:t>Judah is the leader; </a:t>
            </a:r>
            <a:r>
              <a:rPr lang="en" sz="2200">
                <a:solidFill>
                  <a:schemeClr val="lt1"/>
                </a:solidFill>
              </a:rPr>
              <a:t>his descendants would be the kings of Israel, beginning with King David and concluding with </a:t>
            </a:r>
            <a:r>
              <a:rPr i="1" lang="en" sz="2200">
                <a:solidFill>
                  <a:schemeClr val="lt1"/>
                </a:solidFill>
              </a:rPr>
              <a:t>Mashiach</a:t>
            </a:r>
            <a:r>
              <a:rPr lang="en" sz="2200">
                <a:solidFill>
                  <a:schemeClr val="lt1"/>
                </a:solidFill>
              </a:rPr>
              <a:t>. Judah is the path of selflessness (‘</a:t>
            </a:r>
            <a:r>
              <a:rPr i="1" lang="en" sz="2200">
                <a:solidFill>
                  <a:schemeClr val="lt1"/>
                </a:solidFill>
              </a:rPr>
              <a:t>bittul</a:t>
            </a:r>
            <a:r>
              <a:rPr lang="en" sz="2200">
                <a:solidFill>
                  <a:schemeClr val="lt1"/>
                </a:solidFill>
              </a:rPr>
              <a:t>’) – the most vital ingredient in true leadership.</a:t>
            </a:r>
            <a:endParaRPr sz="2200">
              <a:solidFill>
                <a:schemeClr val="lt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41" name="Shape 641"/>
        <p:cNvGrpSpPr/>
        <p:nvPr/>
      </p:nvGrpSpPr>
      <p:grpSpPr>
        <a:xfrm>
          <a:off x="0" y="0"/>
          <a:ext cx="0" cy="0"/>
          <a:chOff x="0" y="0"/>
          <a:chExt cx="0" cy="0"/>
        </a:xfrm>
      </p:grpSpPr>
      <p:sp>
        <p:nvSpPr>
          <p:cNvPr id="642" name="Google Shape;642;g1ee6a4ee576_0_4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43" name="Google Shape;643;g1ee6a4ee576_0_40"/>
          <p:cNvSpPr txBox="1"/>
          <p:nvPr/>
        </p:nvSpPr>
        <p:spPr>
          <a:xfrm>
            <a:off x="605750" y="859900"/>
            <a:ext cx="7203900" cy="305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Dan </a:t>
            </a:r>
            <a:r>
              <a:rPr lang="en" sz="2200">
                <a:solidFill>
                  <a:schemeClr val="lt1"/>
                </a:solidFill>
              </a:rPr>
              <a:t>is the path of </a:t>
            </a:r>
            <a:r>
              <a:rPr b="1" lang="en" sz="2200">
                <a:solidFill>
                  <a:schemeClr val="lt1"/>
                </a:solidFill>
              </a:rPr>
              <a:t>law and order </a:t>
            </a:r>
            <a:r>
              <a:rPr lang="en" sz="2200">
                <a:solidFill>
                  <a:schemeClr val="lt1"/>
                </a:solidFill>
              </a:rPr>
              <a:t>(‘</a:t>
            </a:r>
            <a:r>
              <a:rPr i="1" lang="en" sz="2200">
                <a:solidFill>
                  <a:schemeClr val="lt1"/>
                </a:solidFill>
              </a:rPr>
              <a:t>dan</a:t>
            </a:r>
            <a:r>
              <a:rPr lang="en" sz="2200">
                <a:solidFill>
                  <a:schemeClr val="lt1"/>
                </a:solidFill>
              </a:rPr>
              <a:t>’ means to judge). Objective justice is the heart of any civilization.</a:t>
            </a:r>
            <a:endParaRPr sz="2200">
              <a:solidFill>
                <a:schemeClr val="lt1"/>
              </a:solidFill>
            </a:endParaRPr>
          </a:p>
          <a:p>
            <a:pPr indent="0" lvl="0" marL="0" rtl="0" algn="l">
              <a:lnSpc>
                <a:spcPct val="115000"/>
              </a:lnSpc>
              <a:spcBef>
                <a:spcPts val="2000"/>
              </a:spcBef>
              <a:spcAft>
                <a:spcPts val="0"/>
              </a:spcAft>
              <a:buNone/>
            </a:pPr>
            <a:r>
              <a:rPr b="1" lang="en" sz="2200">
                <a:solidFill>
                  <a:schemeClr val="lt1"/>
                </a:solidFill>
              </a:rPr>
              <a:t>Naphtali</a:t>
            </a:r>
            <a:r>
              <a:rPr lang="en" sz="2200">
                <a:solidFill>
                  <a:schemeClr val="lt1"/>
                </a:solidFill>
              </a:rPr>
              <a:t> is the free </a:t>
            </a:r>
            <a:r>
              <a:rPr b="1" lang="en" sz="2200">
                <a:solidFill>
                  <a:schemeClr val="lt1"/>
                </a:solidFill>
              </a:rPr>
              <a:t>spirit personality. </a:t>
            </a:r>
            <a:r>
              <a:rPr lang="en" sz="2200">
                <a:solidFill>
                  <a:schemeClr val="lt1"/>
                </a:solidFill>
              </a:rPr>
              <a:t>Like a ‘deer running free’ – breaking out of the status quo – independence is a necessary component in growth. Yet, this free spiritedness must always take care to ‘deliver words of beauty.’</a:t>
            </a:r>
            <a:endParaRPr sz="2200">
              <a:solidFill>
                <a:schemeClr val="lt1"/>
              </a:solidFill>
            </a:endParaRPr>
          </a:p>
          <a:p>
            <a:pPr indent="0" lvl="0" marL="0" rtl="0" algn="l">
              <a:lnSpc>
                <a:spcPct val="100000"/>
              </a:lnSpc>
              <a:spcBef>
                <a:spcPts val="2000"/>
              </a:spcBef>
              <a:spcAft>
                <a:spcPts val="0"/>
              </a:spcAft>
              <a:buNone/>
            </a:pPr>
            <a:r>
              <a:t/>
            </a:r>
            <a:endParaRPr b="1" sz="2200">
              <a:solidFill>
                <a:schemeClr val="lt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47" name="Shape 647"/>
        <p:cNvGrpSpPr/>
        <p:nvPr/>
      </p:nvGrpSpPr>
      <p:grpSpPr>
        <a:xfrm>
          <a:off x="0" y="0"/>
          <a:ext cx="0" cy="0"/>
          <a:chOff x="0" y="0"/>
          <a:chExt cx="0" cy="0"/>
        </a:xfrm>
      </p:grpSpPr>
      <p:sp>
        <p:nvSpPr>
          <p:cNvPr id="648" name="Google Shape;648;g1ee6a4ee576_0_4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49" name="Google Shape;649;g1ee6a4ee576_0_46"/>
          <p:cNvSpPr txBox="1"/>
          <p:nvPr/>
        </p:nvSpPr>
        <p:spPr>
          <a:xfrm>
            <a:off x="590250" y="674000"/>
            <a:ext cx="7203900" cy="305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Gad</a:t>
            </a:r>
            <a:r>
              <a:rPr lang="en" sz="2200">
                <a:solidFill>
                  <a:schemeClr val="lt1"/>
                </a:solidFill>
              </a:rPr>
              <a:t> is the </a:t>
            </a:r>
            <a:r>
              <a:rPr b="1" lang="en" sz="2200">
                <a:solidFill>
                  <a:schemeClr val="lt1"/>
                </a:solidFill>
              </a:rPr>
              <a:t>warrior </a:t>
            </a:r>
            <a:r>
              <a:rPr lang="en" sz="2200">
                <a:solidFill>
                  <a:schemeClr val="lt1"/>
                </a:solidFill>
              </a:rPr>
              <a:t>archetype. Expanding on the justice of Dan, Gad is ready to fight for his beliefs. The warrior is necessary to both defend our cherished values and to protect our freedoms.</a:t>
            </a:r>
            <a:endParaRPr sz="2200">
              <a:solidFill>
                <a:schemeClr val="lt1"/>
              </a:solidFill>
            </a:endParaRPr>
          </a:p>
          <a:p>
            <a:pPr indent="0" lvl="0" marL="0" rtl="0" algn="l">
              <a:lnSpc>
                <a:spcPct val="115000"/>
              </a:lnSpc>
              <a:spcBef>
                <a:spcPts val="2000"/>
              </a:spcBef>
              <a:spcAft>
                <a:spcPts val="0"/>
              </a:spcAft>
              <a:buNone/>
            </a:pPr>
            <a:r>
              <a:rPr b="1" lang="en" sz="2200">
                <a:solidFill>
                  <a:schemeClr val="lt1"/>
                </a:solidFill>
              </a:rPr>
              <a:t>Asher</a:t>
            </a:r>
            <a:r>
              <a:rPr lang="en" sz="2200">
                <a:solidFill>
                  <a:schemeClr val="lt1"/>
                </a:solidFill>
              </a:rPr>
              <a:t> is both </a:t>
            </a:r>
            <a:r>
              <a:rPr b="1" lang="en" sz="2200">
                <a:solidFill>
                  <a:schemeClr val="lt1"/>
                </a:solidFill>
              </a:rPr>
              <a:t>prosperity and pleasure. </a:t>
            </a:r>
            <a:r>
              <a:rPr lang="en" sz="2200">
                <a:solidFill>
                  <a:schemeClr val="lt1"/>
                </a:solidFill>
              </a:rPr>
              <a:t>Asher is the dimension of blessing beyond the norm – to be given more than what is necessary for survival. Asher is the personality of not just getting what you need, but also enjoying it.</a:t>
            </a:r>
            <a:endParaRPr sz="2200">
              <a:solidFill>
                <a:schemeClr val="lt1"/>
              </a:solidFill>
            </a:endParaRPr>
          </a:p>
          <a:p>
            <a:pPr indent="0" lvl="0" marL="0" rtl="0" algn="l">
              <a:lnSpc>
                <a:spcPct val="115000"/>
              </a:lnSpc>
              <a:spcBef>
                <a:spcPts val="2000"/>
              </a:spcBef>
              <a:spcAft>
                <a:spcPts val="0"/>
              </a:spcAft>
              <a:buNone/>
            </a:pPr>
            <a:r>
              <a:t/>
            </a:r>
            <a:endParaRPr b="1" sz="2200">
              <a:solidFill>
                <a:schemeClr val="lt1"/>
              </a:solidFill>
            </a:endParaRPr>
          </a:p>
          <a:p>
            <a:pPr indent="0" lvl="0" marL="0" rtl="0" algn="l">
              <a:lnSpc>
                <a:spcPct val="115000"/>
              </a:lnSpc>
              <a:spcBef>
                <a:spcPts val="2000"/>
              </a:spcBef>
              <a:spcAft>
                <a:spcPts val="0"/>
              </a:spcAft>
              <a:buNone/>
            </a:pPr>
            <a:r>
              <a:t/>
            </a:r>
            <a:endParaRPr b="1" sz="2200">
              <a:solidFill>
                <a:schemeClr val="lt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53" name="Shape 653"/>
        <p:cNvGrpSpPr/>
        <p:nvPr/>
      </p:nvGrpSpPr>
      <p:grpSpPr>
        <a:xfrm>
          <a:off x="0" y="0"/>
          <a:ext cx="0" cy="0"/>
          <a:chOff x="0" y="0"/>
          <a:chExt cx="0" cy="0"/>
        </a:xfrm>
      </p:grpSpPr>
      <p:sp>
        <p:nvSpPr>
          <p:cNvPr id="654" name="Google Shape;654;g1ee6a4ee576_0_52"/>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55" name="Google Shape;655;g1ee6a4ee576_0_52"/>
          <p:cNvSpPr txBox="1"/>
          <p:nvPr/>
        </p:nvSpPr>
        <p:spPr>
          <a:xfrm>
            <a:off x="590250" y="596550"/>
            <a:ext cx="7203900" cy="305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Zebulun</a:t>
            </a:r>
            <a:r>
              <a:rPr lang="en" sz="2200">
                <a:solidFill>
                  <a:schemeClr val="lt1"/>
                </a:solidFill>
              </a:rPr>
              <a:t> is the merchant, the businessperson personality. His role is to enter the marketplace and redeem the Divine sparks within the material world (the ‘secret treasure hidden in the sand’ (Deuteronomy 33:19)). </a:t>
            </a:r>
            <a:br>
              <a:rPr lang="en" sz="2200">
                <a:solidFill>
                  <a:schemeClr val="lt1"/>
                </a:solidFill>
              </a:rPr>
            </a:br>
            <a:br>
              <a:rPr lang="en" sz="2200">
                <a:solidFill>
                  <a:schemeClr val="lt1"/>
                </a:solidFill>
              </a:rPr>
            </a:br>
            <a:r>
              <a:rPr lang="en" sz="2200">
                <a:solidFill>
                  <a:schemeClr val="lt1"/>
                </a:solidFill>
              </a:rPr>
              <a:t>Zebulun complements Issachar; they forge a partnership: Zebulun supports the scholar, he funds houses of scholarship, which earns him a right to partake in the reward of Issachar’s studies.</a:t>
            </a:r>
            <a:endParaRPr sz="2200">
              <a:solidFill>
                <a:schemeClr val="lt1"/>
              </a:solidFill>
            </a:endParaRPr>
          </a:p>
          <a:p>
            <a:pPr indent="0" lvl="0" marL="0" rtl="0" algn="l">
              <a:lnSpc>
                <a:spcPct val="115000"/>
              </a:lnSpc>
              <a:spcBef>
                <a:spcPts val="2000"/>
              </a:spcBef>
              <a:spcAft>
                <a:spcPts val="0"/>
              </a:spcAft>
              <a:buNone/>
            </a:pPr>
            <a:r>
              <a:t/>
            </a:r>
            <a:endParaRPr b="1" sz="2200">
              <a:solidFill>
                <a:schemeClr val="lt1"/>
              </a:solidFill>
            </a:endParaRPr>
          </a:p>
          <a:p>
            <a:pPr indent="0" lvl="0" marL="0" rtl="0" algn="l">
              <a:lnSpc>
                <a:spcPct val="115000"/>
              </a:lnSpc>
              <a:spcBef>
                <a:spcPts val="2000"/>
              </a:spcBef>
              <a:spcAft>
                <a:spcPts val="0"/>
              </a:spcAft>
              <a:buNone/>
            </a:pPr>
            <a:r>
              <a:t/>
            </a:r>
            <a:endParaRPr b="1" sz="2200">
              <a:solidFill>
                <a:schemeClr val="lt1"/>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659" name="Shape 659"/>
        <p:cNvGrpSpPr/>
        <p:nvPr/>
      </p:nvGrpSpPr>
      <p:grpSpPr>
        <a:xfrm>
          <a:off x="0" y="0"/>
          <a:ext cx="0" cy="0"/>
          <a:chOff x="0" y="0"/>
          <a:chExt cx="0" cy="0"/>
        </a:xfrm>
      </p:grpSpPr>
      <p:sp>
        <p:nvSpPr>
          <p:cNvPr id="660" name="Google Shape;660;g1ee6a4ee576_0_58"/>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61" name="Google Shape;661;g1ee6a4ee576_0_58"/>
          <p:cNvSpPr txBox="1"/>
          <p:nvPr/>
        </p:nvSpPr>
        <p:spPr>
          <a:xfrm>
            <a:off x="590250" y="596550"/>
            <a:ext cx="7203900" cy="305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Joseph</a:t>
            </a:r>
            <a:r>
              <a:rPr lang="en" sz="2200">
                <a:solidFill>
                  <a:schemeClr val="lt1"/>
                </a:solidFill>
              </a:rPr>
              <a:t> is the element of suffering in life. Yet, he not only survives; he thrives. He achieves greatness through his challenges. He overcomes all adversaries and becomes a great leader, saving his entire generation. </a:t>
            </a:r>
            <a:br>
              <a:rPr lang="en" sz="2200">
                <a:solidFill>
                  <a:schemeClr val="lt1"/>
                </a:solidFill>
              </a:rPr>
            </a:br>
            <a:br>
              <a:rPr lang="en" sz="2200">
                <a:solidFill>
                  <a:schemeClr val="lt1"/>
                </a:solidFill>
              </a:rPr>
            </a:br>
            <a:r>
              <a:rPr lang="en" sz="2200">
                <a:solidFill>
                  <a:schemeClr val="lt1"/>
                </a:solidFill>
              </a:rPr>
              <a:t>Despite his corrupt environment, he maintains his spiritual integrity. The powerful light that emerges from darkness in Joseph divides into two dimensions – his two sons: Menashe and Ephraim:</a:t>
            </a:r>
            <a:endParaRPr sz="2200">
              <a:solidFill>
                <a:schemeClr val="lt1"/>
              </a:solidFill>
            </a:endParaRPr>
          </a:p>
          <a:p>
            <a:pPr indent="0" lvl="0" marL="0" rtl="0" algn="l">
              <a:lnSpc>
                <a:spcPct val="115000"/>
              </a:lnSpc>
              <a:spcBef>
                <a:spcPts val="2000"/>
              </a:spcBef>
              <a:spcAft>
                <a:spcPts val="0"/>
              </a:spcAft>
              <a:buNone/>
            </a:pPr>
            <a:r>
              <a:t/>
            </a:r>
            <a:endParaRPr b="1" sz="2200">
              <a:solidFill>
                <a:schemeClr val="lt1"/>
              </a:solidFill>
            </a:endParaRPr>
          </a:p>
          <a:p>
            <a:pPr indent="0" lvl="0" marL="0" rtl="0" algn="l">
              <a:lnSpc>
                <a:spcPct val="115000"/>
              </a:lnSpc>
              <a:spcBef>
                <a:spcPts val="2000"/>
              </a:spcBef>
              <a:spcAft>
                <a:spcPts val="0"/>
              </a:spcAft>
              <a:buNone/>
            </a:pPr>
            <a:r>
              <a:t/>
            </a:r>
            <a:endParaRPr b="1" sz="2200">
              <a:solidFill>
                <a:schemeClr val="lt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665" name="Shape 665"/>
        <p:cNvGrpSpPr/>
        <p:nvPr/>
      </p:nvGrpSpPr>
      <p:grpSpPr>
        <a:xfrm>
          <a:off x="0" y="0"/>
          <a:ext cx="0" cy="0"/>
          <a:chOff x="0" y="0"/>
          <a:chExt cx="0" cy="0"/>
        </a:xfrm>
      </p:grpSpPr>
      <p:sp>
        <p:nvSpPr>
          <p:cNvPr id="666" name="Google Shape;666;g1ee6a4ee576_0_64"/>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67" name="Google Shape;667;g1ee6a4ee576_0_64"/>
          <p:cNvSpPr txBox="1"/>
          <p:nvPr/>
        </p:nvSpPr>
        <p:spPr>
          <a:xfrm>
            <a:off x="590250" y="596550"/>
            <a:ext cx="7203900" cy="305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Menashe</a:t>
            </a:r>
            <a:r>
              <a:rPr lang="en" sz="2200">
                <a:solidFill>
                  <a:schemeClr val="lt1"/>
                </a:solidFill>
              </a:rPr>
              <a:t> represents the ability to not succumb to the powers of the Egypt/‘</a:t>
            </a:r>
            <a:r>
              <a:rPr i="1" lang="en" sz="2200">
                <a:solidFill>
                  <a:schemeClr val="lt1"/>
                </a:solidFill>
              </a:rPr>
              <a:t>mitzraim </a:t>
            </a:r>
            <a:r>
              <a:rPr lang="en" sz="2200">
                <a:solidFill>
                  <a:schemeClr val="lt1"/>
                </a:solidFill>
              </a:rPr>
              <a:t>-constraints’ that want to make you forget your spiritual roots. To remain connected regardless of the challenges.</a:t>
            </a:r>
            <a:endParaRPr sz="2200">
              <a:solidFill>
                <a:schemeClr val="lt1"/>
              </a:solidFill>
            </a:endParaRPr>
          </a:p>
          <a:p>
            <a:pPr indent="0" lvl="0" marL="0" rtl="0" algn="l">
              <a:lnSpc>
                <a:spcPct val="115000"/>
              </a:lnSpc>
              <a:spcBef>
                <a:spcPts val="2000"/>
              </a:spcBef>
              <a:spcAft>
                <a:spcPts val="2000"/>
              </a:spcAft>
              <a:buNone/>
            </a:pPr>
            <a:r>
              <a:rPr b="1" lang="en" sz="2200">
                <a:solidFill>
                  <a:schemeClr val="lt1"/>
                </a:solidFill>
              </a:rPr>
              <a:t>Ephraim</a:t>
            </a:r>
            <a:r>
              <a:rPr lang="en" sz="2200">
                <a:solidFill>
                  <a:schemeClr val="lt1"/>
                </a:solidFill>
              </a:rPr>
              <a:t> takes it even further. It is not enough to just survive in an alien environment, but to thrive – to ‘be fruitful in the land of my affliction.’ Ephraim is the power to transform the difficulties into Divine power.</a:t>
            </a:r>
            <a:endParaRPr b="1" sz="2200">
              <a:solidFill>
                <a:schemeClr val="lt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71" name="Shape 671"/>
        <p:cNvGrpSpPr/>
        <p:nvPr/>
      </p:nvGrpSpPr>
      <p:grpSpPr>
        <a:xfrm>
          <a:off x="0" y="0"/>
          <a:ext cx="0" cy="0"/>
          <a:chOff x="0" y="0"/>
          <a:chExt cx="0" cy="0"/>
        </a:xfrm>
      </p:grpSpPr>
      <p:sp>
        <p:nvSpPr>
          <p:cNvPr id="672" name="Google Shape;672;g1ee6a4ee576_0_7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73" name="Google Shape;673;g1ee6a4ee576_0_70"/>
          <p:cNvSpPr txBox="1"/>
          <p:nvPr/>
        </p:nvSpPr>
        <p:spPr>
          <a:xfrm>
            <a:off x="590250" y="596550"/>
            <a:ext cx="7203900" cy="305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2000"/>
              </a:spcAft>
              <a:buNone/>
            </a:pPr>
            <a:r>
              <a:rPr b="1" lang="en" sz="2200">
                <a:solidFill>
                  <a:schemeClr val="lt1"/>
                </a:solidFill>
              </a:rPr>
              <a:t>Benjamin</a:t>
            </a:r>
            <a:r>
              <a:rPr lang="en" sz="2200">
                <a:solidFill>
                  <a:schemeClr val="lt1"/>
                </a:solidFill>
              </a:rPr>
              <a:t> is hungry, hungry for the Divine sparks in all of existence. So, like a ‘ravenous wolf’ Benjamin recognizes that his mission is to passionately seek out the Divine energy embedded in matter, devour it, consume and elevate it.</a:t>
            </a:r>
            <a:endParaRPr b="1" sz="2200">
              <a:solidFill>
                <a:schemeClr val="lt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g1ee6a4ee576_0_351"/>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400050" lvl="0" marL="457200" rtl="0" algn="l">
              <a:lnSpc>
                <a:spcPct val="115000"/>
              </a:lnSpc>
              <a:spcBef>
                <a:spcPts val="0"/>
              </a:spcBef>
              <a:spcAft>
                <a:spcPts val="0"/>
              </a:spcAft>
              <a:buClr>
                <a:schemeClr val="accent2"/>
              </a:buClr>
              <a:buSzPts val="2700"/>
              <a:buFont typeface="Arial"/>
              <a:buChar char="●"/>
            </a:pPr>
            <a:r>
              <a:rPr lang="en" sz="2700">
                <a:solidFill>
                  <a:schemeClr val="accent2"/>
                </a:solidFill>
                <a:highlight>
                  <a:srgbClr val="FFFFFF"/>
                </a:highlight>
                <a:latin typeface="Arial"/>
                <a:ea typeface="Arial"/>
                <a:cs typeface="Arial"/>
                <a:sym typeface="Arial"/>
              </a:rPr>
              <a:t>Unhappy/Unfulfilled parts</a:t>
            </a:r>
            <a:endParaRPr sz="2700">
              <a:solidFill>
                <a:schemeClr val="accent2"/>
              </a:solidFill>
            </a:endParaRPr>
          </a:p>
        </p:txBody>
      </p:sp>
      <p:sp>
        <p:nvSpPr>
          <p:cNvPr id="679" name="Google Shape;679;g1ee6a4ee576_0_351"/>
          <p:cNvSpPr txBox="1"/>
          <p:nvPr>
            <p:ph idx="1" type="body"/>
          </p:nvPr>
        </p:nvSpPr>
        <p:spPr>
          <a:xfrm>
            <a:off x="582150" y="816825"/>
            <a:ext cx="4624800" cy="322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914400" rtl="0" algn="l">
              <a:spcBef>
                <a:spcPts val="1200"/>
              </a:spcBef>
              <a:spcAft>
                <a:spcPts val="0"/>
              </a:spcAft>
              <a:buNone/>
            </a:pPr>
            <a:r>
              <a:t/>
            </a:r>
            <a:endParaRPr b="1" sz="1400">
              <a:solidFill>
                <a:srgbClr val="000000"/>
              </a:solidFill>
              <a:highlight>
                <a:srgbClr val="FFFFFF"/>
              </a:highlight>
              <a:latin typeface="Arial"/>
              <a:ea typeface="Arial"/>
              <a:cs typeface="Arial"/>
              <a:sym typeface="Arial"/>
            </a:endParaRPr>
          </a:p>
          <a:p>
            <a:pPr indent="-381000" lvl="0" marL="457200" rtl="0" algn="l">
              <a:spcBef>
                <a:spcPts val="1200"/>
              </a:spcBef>
              <a:spcAft>
                <a:spcPts val="0"/>
              </a:spcAft>
              <a:buClr>
                <a:srgbClr val="000000"/>
              </a:buClr>
              <a:buSzPts val="2400"/>
              <a:buFont typeface="Arial"/>
              <a:buChar char="●"/>
            </a:pPr>
            <a:r>
              <a:rPr lang="en" sz="2200">
                <a:solidFill>
                  <a:srgbClr val="000000"/>
                </a:solidFill>
                <a:latin typeface="Arial"/>
                <a:ea typeface="Arial"/>
                <a:cs typeface="Arial"/>
                <a:sym typeface="Arial"/>
              </a:rPr>
              <a:t>What happens when these “parts” are unhappy or unfilled.</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What happens to the human personality?</a:t>
            </a:r>
            <a:endParaRPr sz="2200">
              <a:solidFill>
                <a:srgbClr val="000000"/>
              </a:solidFill>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1200"/>
              </a:spcBef>
              <a:spcAft>
                <a:spcPts val="0"/>
              </a:spcAft>
              <a:buNone/>
            </a:pPr>
            <a:r>
              <a:t/>
            </a:r>
            <a:endParaRPr sz="2200">
              <a:solidFill>
                <a:srgbClr val="000000"/>
              </a:solidFill>
              <a:highlight>
                <a:srgbClr val="FFFFFF"/>
              </a:highlight>
              <a:latin typeface="Arial"/>
              <a:ea typeface="Arial"/>
              <a:cs typeface="Arial"/>
              <a:sym typeface="Arial"/>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p:txBody>
      </p:sp>
      <p:pic>
        <p:nvPicPr>
          <p:cNvPr id="680" name="Google Shape;680;g1ee6a4ee576_0_351"/>
          <p:cNvPicPr preferRelativeResize="0"/>
          <p:nvPr/>
        </p:nvPicPr>
        <p:blipFill>
          <a:blip r:embed="rId3">
            <a:alphaModFix/>
          </a:blip>
          <a:stretch>
            <a:fillRect/>
          </a:stretch>
        </p:blipFill>
        <p:spPr>
          <a:xfrm>
            <a:off x="6366375" y="431275"/>
            <a:ext cx="2381250" cy="23717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684" name="Shape 684"/>
        <p:cNvGrpSpPr/>
        <p:nvPr/>
      </p:nvGrpSpPr>
      <p:grpSpPr>
        <a:xfrm>
          <a:off x="0" y="0"/>
          <a:ext cx="0" cy="0"/>
          <a:chOff x="0" y="0"/>
          <a:chExt cx="0" cy="0"/>
        </a:xfrm>
      </p:grpSpPr>
      <p:sp>
        <p:nvSpPr>
          <p:cNvPr id="685" name="Google Shape;685;g2e987c02070_0_1"/>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86" name="Google Shape;686;g2e987c02070_0_1"/>
          <p:cNvSpPr txBox="1"/>
          <p:nvPr/>
        </p:nvSpPr>
        <p:spPr>
          <a:xfrm>
            <a:off x="590250" y="596550"/>
            <a:ext cx="8237100" cy="3051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4100">
                <a:solidFill>
                  <a:schemeClr val="dk1"/>
                </a:solidFill>
              </a:rPr>
              <a:t>Resource Page</a:t>
            </a:r>
            <a:endParaRPr b="1" sz="4100">
              <a:solidFill>
                <a:schemeClr val="dk1"/>
              </a:solidFill>
            </a:endParaRPr>
          </a:p>
          <a:p>
            <a:pPr indent="0" lvl="0" marL="0" rtl="0" algn="ctr">
              <a:lnSpc>
                <a:spcPct val="115000"/>
              </a:lnSpc>
              <a:spcBef>
                <a:spcPts val="2000"/>
              </a:spcBef>
              <a:spcAft>
                <a:spcPts val="0"/>
              </a:spcAft>
              <a:buNone/>
            </a:pPr>
            <a:r>
              <a:t/>
            </a:r>
            <a:endParaRPr b="1" sz="3200">
              <a:solidFill>
                <a:schemeClr val="dk1"/>
              </a:solidFill>
            </a:endParaRPr>
          </a:p>
          <a:p>
            <a:pPr indent="0" lvl="0" marL="0" rtl="0" algn="ctr">
              <a:lnSpc>
                <a:spcPct val="115000"/>
              </a:lnSpc>
              <a:spcBef>
                <a:spcPts val="2000"/>
              </a:spcBef>
              <a:spcAft>
                <a:spcPts val="2000"/>
              </a:spcAft>
              <a:buNone/>
            </a:pPr>
            <a:r>
              <a:rPr b="1" lang="en" sz="2700">
                <a:solidFill>
                  <a:schemeClr val="dk1"/>
                </a:solidFill>
              </a:rPr>
              <a:t>www.torahpsychology.org/innerchildresources</a:t>
            </a:r>
            <a:endParaRPr b="1" sz="2700">
              <a:solidFill>
                <a:schemeClr val="dk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90" name="Shape 690"/>
        <p:cNvGrpSpPr/>
        <p:nvPr/>
      </p:nvGrpSpPr>
      <p:grpSpPr>
        <a:xfrm>
          <a:off x="0" y="0"/>
          <a:ext cx="0" cy="0"/>
          <a:chOff x="0" y="0"/>
          <a:chExt cx="0" cy="0"/>
        </a:xfrm>
      </p:grpSpPr>
      <p:sp>
        <p:nvSpPr>
          <p:cNvPr id="691" name="Google Shape;691;g1ee3e746ea7_0_11"/>
          <p:cNvSpPr txBox="1"/>
          <p:nvPr>
            <p:ph type="ctrTitle"/>
          </p:nvPr>
        </p:nvSpPr>
        <p:spPr>
          <a:xfrm>
            <a:off x="1735200" y="24890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rgbClr val="DB0000"/>
                </a:solidFill>
              </a:rPr>
              <a:t>Negative Beliefs about the Self</a:t>
            </a:r>
            <a:endParaRPr sz="3400">
              <a:solidFill>
                <a:srgbClr val="DB0000"/>
              </a:solidFill>
            </a:endParaRPr>
          </a:p>
        </p:txBody>
      </p:sp>
      <p:sp>
        <p:nvSpPr>
          <p:cNvPr id="692" name="Google Shape;692;g1ee3e746ea7_0_1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rgbClr val="FF0000"/>
                </a:solidFill>
                <a:latin typeface="DM Sans"/>
                <a:ea typeface="DM Sans"/>
                <a:cs typeface="DM Sans"/>
                <a:sym typeface="DM Sans"/>
              </a:rPr>
              <a:t>2</a:t>
            </a:r>
            <a:endParaRPr b="1" i="0" sz="9600" u="none" cap="none" strike="noStrike">
              <a:solidFill>
                <a:srgbClr val="FF0000"/>
              </a:solidFill>
              <a:latin typeface="DM Sans"/>
              <a:ea typeface="DM Sans"/>
              <a:cs typeface="DM Sans"/>
              <a:sym typeface="DM Sans"/>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19"/>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Beliefs</a:t>
            </a:r>
            <a:r>
              <a:rPr lang="en">
                <a:highlight>
                  <a:srgbClr val="FFFFFF"/>
                </a:highlight>
              </a:rPr>
              <a:t> about self</a:t>
            </a:r>
            <a:endParaRPr/>
          </a:p>
        </p:txBody>
      </p:sp>
      <p:sp>
        <p:nvSpPr>
          <p:cNvPr id="698" name="Google Shape;698;p19"/>
          <p:cNvSpPr txBox="1"/>
          <p:nvPr>
            <p:ph idx="1" type="body"/>
          </p:nvPr>
        </p:nvSpPr>
        <p:spPr>
          <a:xfrm>
            <a:off x="533625" y="1249775"/>
            <a:ext cx="4838700" cy="32214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000">
              <a:latin typeface="Arial"/>
              <a:ea typeface="Arial"/>
              <a:cs typeface="Arial"/>
              <a:sym typeface="Arial"/>
            </a:endParaRPr>
          </a:p>
          <a:p>
            <a:pPr indent="-355600" lvl="0" marL="457200" rtl="0" algn="l">
              <a:spcBef>
                <a:spcPts val="600"/>
              </a:spcBef>
              <a:spcAft>
                <a:spcPts val="0"/>
              </a:spcAft>
              <a:buSzPts val="2000"/>
              <a:buFont typeface="Arial"/>
              <a:buChar char="●"/>
            </a:pPr>
            <a:r>
              <a:rPr lang="en" sz="2000">
                <a:latin typeface="Arial"/>
                <a:ea typeface="Arial"/>
                <a:cs typeface="Arial"/>
                <a:sym typeface="Arial"/>
              </a:rPr>
              <a:t> There's something wrong with me</a:t>
            </a:r>
            <a:endParaRPr sz="2000">
              <a:latin typeface="Arial"/>
              <a:ea typeface="Arial"/>
              <a:cs typeface="Arial"/>
              <a:sym typeface="Arial"/>
            </a:endParaRPr>
          </a:p>
          <a:p>
            <a:pPr indent="-355600" lvl="0" marL="457200" rtl="0" algn="l">
              <a:spcBef>
                <a:spcPts val="600"/>
              </a:spcBef>
              <a:spcAft>
                <a:spcPts val="0"/>
              </a:spcAft>
              <a:buSzPts val="2000"/>
              <a:buFont typeface="Arial"/>
              <a:buChar char="●"/>
            </a:pPr>
            <a:r>
              <a:rPr lang="en" sz="2000">
                <a:latin typeface="Arial"/>
                <a:ea typeface="Arial"/>
                <a:cs typeface="Arial"/>
                <a:sym typeface="Arial"/>
              </a:rPr>
              <a:t> I deserve to be treated badly</a:t>
            </a:r>
            <a:endParaRPr sz="2000">
              <a:latin typeface="Arial"/>
              <a:ea typeface="Arial"/>
              <a:cs typeface="Arial"/>
              <a:sym typeface="Arial"/>
            </a:endParaRPr>
          </a:p>
          <a:p>
            <a:pPr indent="-355600" lvl="0" marL="457200" rtl="0" algn="l">
              <a:spcBef>
                <a:spcPts val="600"/>
              </a:spcBef>
              <a:spcAft>
                <a:spcPts val="0"/>
              </a:spcAft>
              <a:buSzPts val="2000"/>
              <a:buFont typeface="Arial"/>
              <a:buChar char="●"/>
            </a:pPr>
            <a:r>
              <a:rPr lang="en" sz="2000">
                <a:latin typeface="Arial"/>
                <a:ea typeface="Arial"/>
                <a:cs typeface="Arial"/>
                <a:sym typeface="Arial"/>
              </a:rPr>
              <a:t> I am unlovable</a:t>
            </a:r>
            <a:endParaRPr sz="2000">
              <a:latin typeface="Arial"/>
              <a:ea typeface="Arial"/>
              <a:cs typeface="Arial"/>
              <a:sym typeface="Arial"/>
            </a:endParaRPr>
          </a:p>
          <a:p>
            <a:pPr indent="-355600" lvl="0" marL="457200" rtl="0" algn="l">
              <a:spcBef>
                <a:spcPts val="600"/>
              </a:spcBef>
              <a:spcAft>
                <a:spcPts val="0"/>
              </a:spcAft>
              <a:buSzPts val="2000"/>
              <a:buFont typeface="Arial"/>
              <a:buChar char="●"/>
            </a:pPr>
            <a:r>
              <a:rPr lang="en" sz="2000">
                <a:latin typeface="Arial"/>
                <a:ea typeface="Arial"/>
                <a:cs typeface="Arial"/>
                <a:sym typeface="Arial"/>
              </a:rPr>
              <a:t>I have to earn love by performing or conforming</a:t>
            </a:r>
            <a:endParaRPr sz="2000">
              <a:latin typeface="Arial"/>
              <a:ea typeface="Arial"/>
              <a:cs typeface="Arial"/>
              <a:sym typeface="Arial"/>
            </a:endParaRPr>
          </a:p>
          <a:p>
            <a:pPr indent="-355600" lvl="0" marL="457200" rtl="0" algn="l">
              <a:spcBef>
                <a:spcPts val="600"/>
              </a:spcBef>
              <a:spcAft>
                <a:spcPts val="0"/>
              </a:spcAft>
              <a:buSzPts val="2000"/>
              <a:buFont typeface="Arial"/>
              <a:buChar char="●"/>
            </a:pPr>
            <a:r>
              <a:rPr lang="en" sz="2000">
                <a:latin typeface="Arial"/>
                <a:ea typeface="Arial"/>
                <a:cs typeface="Arial"/>
                <a:sym typeface="Arial"/>
              </a:rPr>
              <a:t>I am an angry/over-sensitive/bad person</a:t>
            </a:r>
            <a:endParaRPr sz="20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2400"/>
              <a:buNone/>
            </a:pPr>
            <a:r>
              <a:t/>
            </a:r>
            <a:endParaRPr sz="2000">
              <a:solidFill>
                <a:srgbClr val="333333"/>
              </a:solidFill>
              <a:highlight>
                <a:srgbClr val="FFFFFF"/>
              </a:highlight>
              <a:latin typeface="Arial"/>
              <a:ea typeface="Arial"/>
              <a:cs typeface="Arial"/>
              <a:sym typeface="Arial"/>
            </a:endParaRPr>
          </a:p>
        </p:txBody>
      </p:sp>
      <p:sp>
        <p:nvSpPr>
          <p:cNvPr id="699" name="Google Shape;699;p1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700" name="Google Shape;700;p19"/>
          <p:cNvPicPr preferRelativeResize="0"/>
          <p:nvPr/>
        </p:nvPicPr>
        <p:blipFill rotWithShape="1">
          <a:blip r:embed="rId3">
            <a:alphaModFix/>
          </a:blip>
          <a:srcRect b="0" l="0" r="0" t="0"/>
          <a:stretch/>
        </p:blipFill>
        <p:spPr>
          <a:xfrm>
            <a:off x="5561775" y="592075"/>
            <a:ext cx="3363450" cy="33485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g1ee37aa457a_0_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Beliefs about others</a:t>
            </a:r>
            <a:endParaRPr/>
          </a:p>
        </p:txBody>
      </p:sp>
      <p:sp>
        <p:nvSpPr>
          <p:cNvPr id="706" name="Google Shape;706;g1ee37aa457a_0_3"/>
          <p:cNvSpPr txBox="1"/>
          <p:nvPr>
            <p:ph idx="1" type="body"/>
          </p:nvPr>
        </p:nvSpPr>
        <p:spPr>
          <a:xfrm>
            <a:off x="533625" y="1249775"/>
            <a:ext cx="4838700" cy="3221400"/>
          </a:xfrm>
          <a:prstGeom prst="rect">
            <a:avLst/>
          </a:prstGeom>
          <a:noFill/>
          <a:ln>
            <a:noFill/>
          </a:ln>
        </p:spPr>
        <p:txBody>
          <a:bodyPr anchorCtr="0" anchor="t" bIns="0" lIns="0" spcFirstLastPara="1" rIns="0" wrap="square" tIns="0">
            <a:noAutofit/>
          </a:bodyPr>
          <a:lstStyle/>
          <a:p>
            <a:pPr indent="-381000" lvl="0" marL="457200" rtl="0" algn="l">
              <a:spcBef>
                <a:spcPts val="600"/>
              </a:spcBef>
              <a:spcAft>
                <a:spcPts val="0"/>
              </a:spcAft>
              <a:buSzPts val="2400"/>
              <a:buChar char="●"/>
            </a:pPr>
            <a:r>
              <a:rPr lang="en"/>
              <a:t>No one can be trusted</a:t>
            </a:r>
            <a:endParaRPr/>
          </a:p>
          <a:p>
            <a:pPr indent="-381000" lvl="0" marL="457200" rtl="0" algn="l">
              <a:spcBef>
                <a:spcPts val="600"/>
              </a:spcBef>
              <a:spcAft>
                <a:spcPts val="0"/>
              </a:spcAft>
              <a:buSzPts val="2400"/>
              <a:buChar char="●"/>
            </a:pPr>
            <a:r>
              <a:rPr lang="en"/>
              <a:t>People are out to get me</a:t>
            </a:r>
            <a:endParaRPr/>
          </a:p>
          <a:p>
            <a:pPr indent="-381000" lvl="0" marL="457200" rtl="0" algn="l">
              <a:spcBef>
                <a:spcPts val="600"/>
              </a:spcBef>
              <a:spcAft>
                <a:spcPts val="0"/>
              </a:spcAft>
              <a:buSzPts val="2400"/>
              <a:buChar char="●"/>
            </a:pPr>
            <a:r>
              <a:rPr lang="en"/>
              <a:t>All love is fake</a:t>
            </a:r>
            <a:endParaRPr/>
          </a:p>
          <a:p>
            <a:pPr indent="-381000" lvl="0" marL="457200" rtl="0" algn="l">
              <a:spcBef>
                <a:spcPts val="600"/>
              </a:spcBef>
              <a:spcAft>
                <a:spcPts val="0"/>
              </a:spcAft>
              <a:buSzPts val="2400"/>
              <a:buChar char="●"/>
            </a:pPr>
            <a:r>
              <a:rPr lang="en"/>
              <a:t>Li</a:t>
            </a:r>
            <a:r>
              <a:rPr lang="en"/>
              <a:t>fe is full of misery</a:t>
            </a:r>
            <a:endParaRPr/>
          </a:p>
          <a:p>
            <a:pPr indent="0" lvl="0" marL="457200" rtl="0" algn="l">
              <a:spcBef>
                <a:spcPts val="0"/>
              </a:spcBef>
              <a:spcAft>
                <a:spcPts val="0"/>
              </a:spcAft>
              <a:buNone/>
            </a:pPr>
            <a:r>
              <a:t/>
            </a:r>
            <a:endParaRPr sz="22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2400"/>
              <a:buNone/>
            </a:pPr>
            <a:r>
              <a:t/>
            </a:r>
            <a:endParaRPr sz="2000">
              <a:solidFill>
                <a:srgbClr val="333333"/>
              </a:solidFill>
              <a:highlight>
                <a:srgbClr val="FFFFFF"/>
              </a:highlight>
              <a:latin typeface="Arial"/>
              <a:ea typeface="Arial"/>
              <a:cs typeface="Arial"/>
              <a:sym typeface="Arial"/>
            </a:endParaRPr>
          </a:p>
        </p:txBody>
      </p:sp>
      <p:sp>
        <p:nvSpPr>
          <p:cNvPr id="707" name="Google Shape;707;g1ee37aa457a_0_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708" name="Google Shape;708;g1ee37aa457a_0_3"/>
          <p:cNvPicPr preferRelativeResize="0"/>
          <p:nvPr/>
        </p:nvPicPr>
        <p:blipFill rotWithShape="1">
          <a:blip r:embed="rId3">
            <a:alphaModFix/>
          </a:blip>
          <a:srcRect b="0" l="0" r="0" t="0"/>
          <a:stretch/>
        </p:blipFill>
        <p:spPr>
          <a:xfrm>
            <a:off x="5561775" y="592075"/>
            <a:ext cx="3363450" cy="33485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712" name="Shape 712"/>
        <p:cNvGrpSpPr/>
        <p:nvPr/>
      </p:nvGrpSpPr>
      <p:grpSpPr>
        <a:xfrm>
          <a:off x="0" y="0"/>
          <a:ext cx="0" cy="0"/>
          <a:chOff x="0" y="0"/>
          <a:chExt cx="0" cy="0"/>
        </a:xfrm>
      </p:grpSpPr>
      <p:sp>
        <p:nvSpPr>
          <p:cNvPr id="713" name="Google Shape;713;g1ee3e746ea7_0_1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14" name="Google Shape;714;g1ee3e746ea7_0_16"/>
          <p:cNvSpPr txBox="1"/>
          <p:nvPr/>
        </p:nvSpPr>
        <p:spPr>
          <a:xfrm>
            <a:off x="228600" y="492375"/>
            <a:ext cx="4545300" cy="6174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Clr>
                <a:schemeClr val="lt1"/>
              </a:buClr>
              <a:buSzPts val="2100"/>
              <a:buChar char="●"/>
            </a:pPr>
            <a:r>
              <a:rPr lang="en" sz="2100">
                <a:solidFill>
                  <a:schemeClr val="lt1"/>
                </a:solidFill>
              </a:rPr>
              <a:t>We may then live out these false beliefs about ourselves by carrying them through life and letting them affect our behavior and decision-making. </a:t>
            </a:r>
            <a:endParaRPr sz="2100">
              <a:solidFill>
                <a:schemeClr val="lt1"/>
              </a:solidFill>
            </a:endParaRPr>
          </a:p>
          <a:p>
            <a:pPr indent="0" lvl="0" marL="0" rtl="0" algn="l">
              <a:lnSpc>
                <a:spcPct val="115000"/>
              </a:lnSpc>
              <a:spcBef>
                <a:spcPts val="0"/>
              </a:spcBef>
              <a:spcAft>
                <a:spcPts val="0"/>
              </a:spcAft>
              <a:buNone/>
            </a:pPr>
            <a:r>
              <a:t/>
            </a:r>
            <a:endParaRPr sz="2100">
              <a:solidFill>
                <a:schemeClr val="lt1"/>
              </a:solidFill>
            </a:endParaRPr>
          </a:p>
          <a:p>
            <a:pPr indent="-361950" lvl="0" marL="457200" rtl="0" algn="l">
              <a:lnSpc>
                <a:spcPct val="115000"/>
              </a:lnSpc>
              <a:spcBef>
                <a:spcPts val="0"/>
              </a:spcBef>
              <a:spcAft>
                <a:spcPts val="0"/>
              </a:spcAft>
              <a:buClr>
                <a:schemeClr val="lt1"/>
              </a:buClr>
              <a:buSzPts val="2100"/>
              <a:buChar char="●"/>
            </a:pPr>
            <a:r>
              <a:rPr lang="en" sz="2100">
                <a:solidFill>
                  <a:schemeClr val="lt1"/>
                </a:solidFill>
              </a:rPr>
              <a:t>Construct new selves and masks to counteract these false beliefs, in an attempt to distance ourselves from our painful childhood experiences</a:t>
            </a:r>
            <a:endParaRPr sz="2100">
              <a:solidFill>
                <a:schemeClr val="lt1"/>
              </a:solidFill>
            </a:endParaRPr>
          </a:p>
          <a:p>
            <a:pPr indent="0" lvl="0" marL="457200" rtl="0" algn="ctr">
              <a:lnSpc>
                <a:spcPct val="115000"/>
              </a:lnSpc>
              <a:spcBef>
                <a:spcPts val="0"/>
              </a:spcBef>
              <a:spcAft>
                <a:spcPts val="0"/>
              </a:spcAft>
              <a:buNone/>
            </a:pPr>
            <a:r>
              <a:t/>
            </a:r>
            <a:endParaRPr sz="2200"/>
          </a:p>
          <a:p>
            <a:pPr indent="0" lvl="0" marL="457200" rtl="0" algn="l">
              <a:lnSpc>
                <a:spcPct val="115000"/>
              </a:lnSpc>
              <a:spcBef>
                <a:spcPts val="0"/>
              </a:spcBef>
              <a:spcAft>
                <a:spcPts val="0"/>
              </a:spcAft>
              <a:buNone/>
            </a:pPr>
            <a:r>
              <a:t/>
            </a:r>
            <a:endParaRPr sz="2600"/>
          </a:p>
          <a:p>
            <a:pPr indent="0" lvl="0" marL="914400" rtl="0" algn="l">
              <a:lnSpc>
                <a:spcPct val="115000"/>
              </a:lnSpc>
              <a:spcBef>
                <a:spcPts val="0"/>
              </a:spcBef>
              <a:spcAft>
                <a:spcPts val="0"/>
              </a:spcAft>
              <a:buNone/>
            </a:pPr>
            <a:r>
              <a:t/>
            </a:r>
            <a:endParaRPr sz="2200"/>
          </a:p>
        </p:txBody>
      </p:sp>
      <p:pic>
        <p:nvPicPr>
          <p:cNvPr id="715" name="Google Shape;715;g1ee3e746ea7_0_16"/>
          <p:cNvPicPr preferRelativeResize="0"/>
          <p:nvPr/>
        </p:nvPicPr>
        <p:blipFill>
          <a:blip r:embed="rId3">
            <a:alphaModFix/>
          </a:blip>
          <a:stretch>
            <a:fillRect/>
          </a:stretch>
        </p:blipFill>
        <p:spPr>
          <a:xfrm>
            <a:off x="5109975" y="492375"/>
            <a:ext cx="3562350" cy="23717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19" name="Shape 719"/>
        <p:cNvGrpSpPr/>
        <p:nvPr/>
      </p:nvGrpSpPr>
      <p:grpSpPr>
        <a:xfrm>
          <a:off x="0" y="0"/>
          <a:ext cx="0" cy="0"/>
          <a:chOff x="0" y="0"/>
          <a:chExt cx="0" cy="0"/>
        </a:xfrm>
      </p:grpSpPr>
      <p:sp>
        <p:nvSpPr>
          <p:cNvPr id="720" name="Google Shape;720;g1ee3e746ea7_0_23"/>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21" name="Google Shape;721;g1ee3e746ea7_0_23"/>
          <p:cNvSpPr txBox="1"/>
          <p:nvPr/>
        </p:nvSpPr>
        <p:spPr>
          <a:xfrm>
            <a:off x="729675" y="586825"/>
            <a:ext cx="4028100" cy="24789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Clr>
                <a:schemeClr val="lt1"/>
              </a:buClr>
              <a:buSzPts val="2200"/>
              <a:buChar char="●"/>
            </a:pPr>
            <a:r>
              <a:rPr lang="en" sz="2200">
                <a:solidFill>
                  <a:schemeClr val="lt1"/>
                </a:solidFill>
              </a:rPr>
              <a:t>These negative beliefs about life also contribute to the construction of </a:t>
            </a:r>
            <a:r>
              <a:rPr b="1" lang="en" sz="2200">
                <a:solidFill>
                  <a:schemeClr val="lt1"/>
                </a:solidFill>
              </a:rPr>
              <a:t>false selves.</a:t>
            </a:r>
            <a:r>
              <a:rPr lang="en" sz="2200">
                <a:solidFill>
                  <a:schemeClr val="lt1"/>
                </a:solidFill>
              </a:rPr>
              <a:t> </a:t>
            </a:r>
            <a:endParaRPr sz="2200">
              <a:solidFill>
                <a:schemeClr val="lt1"/>
              </a:solidFill>
            </a:endParaRPr>
          </a:p>
          <a:p>
            <a:pPr indent="0" lvl="0" marL="457200" rtl="0" algn="l">
              <a:lnSpc>
                <a:spcPct val="100000"/>
              </a:lnSpc>
              <a:spcBef>
                <a:spcPts val="0"/>
              </a:spcBef>
              <a:spcAft>
                <a:spcPts val="0"/>
              </a:spcAft>
              <a:buNone/>
            </a:pPr>
            <a:r>
              <a:t/>
            </a:r>
            <a:endParaRPr sz="2200">
              <a:solidFill>
                <a:schemeClr val="lt1"/>
              </a:solidFill>
            </a:endParaRPr>
          </a:p>
          <a:p>
            <a:pPr indent="-368300" lvl="0" marL="457200" rtl="0" algn="l">
              <a:lnSpc>
                <a:spcPct val="100000"/>
              </a:lnSpc>
              <a:spcBef>
                <a:spcPts val="0"/>
              </a:spcBef>
              <a:spcAft>
                <a:spcPts val="0"/>
              </a:spcAft>
              <a:buClr>
                <a:schemeClr val="lt1"/>
              </a:buClr>
              <a:buSzPts val="2200"/>
              <a:buChar char="●"/>
            </a:pPr>
            <a:r>
              <a:rPr lang="en" sz="2200">
                <a:solidFill>
                  <a:schemeClr val="lt1"/>
                </a:solidFill>
              </a:rPr>
              <a:t>They cut us off from our feelings of innocence and wonder that make up the feelings of the inner child and thus disconnect us from our </a:t>
            </a:r>
            <a:r>
              <a:rPr b="1" lang="en" sz="2200">
                <a:solidFill>
                  <a:schemeClr val="lt1"/>
                </a:solidFill>
              </a:rPr>
              <a:t>authentic selves.</a:t>
            </a:r>
            <a:endParaRPr b="1"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endParaRPr>
          </a:p>
        </p:txBody>
      </p:sp>
      <p:pic>
        <p:nvPicPr>
          <p:cNvPr id="722" name="Google Shape;722;g1ee3e746ea7_0_23"/>
          <p:cNvPicPr preferRelativeResize="0"/>
          <p:nvPr/>
        </p:nvPicPr>
        <p:blipFill>
          <a:blip r:embed="rId3">
            <a:alphaModFix/>
          </a:blip>
          <a:stretch>
            <a:fillRect/>
          </a:stretch>
        </p:blipFill>
        <p:spPr>
          <a:xfrm>
            <a:off x="5211625" y="837850"/>
            <a:ext cx="2883721" cy="26099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726" name="Shape 726"/>
        <p:cNvGrpSpPr/>
        <p:nvPr/>
      </p:nvGrpSpPr>
      <p:grpSpPr>
        <a:xfrm>
          <a:off x="0" y="0"/>
          <a:ext cx="0" cy="0"/>
          <a:chOff x="0" y="0"/>
          <a:chExt cx="0" cy="0"/>
        </a:xfrm>
      </p:grpSpPr>
      <p:sp>
        <p:nvSpPr>
          <p:cNvPr id="727" name="Google Shape;727;g1ee752e59f9_0_279"/>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728" name="Google Shape;728;g1ee752e59f9_0_279"/>
          <p:cNvPicPr preferRelativeResize="0"/>
          <p:nvPr/>
        </p:nvPicPr>
        <p:blipFill>
          <a:blip r:embed="rId3">
            <a:alphaModFix/>
          </a:blip>
          <a:stretch>
            <a:fillRect/>
          </a:stretch>
        </p:blipFill>
        <p:spPr>
          <a:xfrm>
            <a:off x="1982725" y="425509"/>
            <a:ext cx="5178550" cy="40125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732" name="Shape 732"/>
        <p:cNvGrpSpPr/>
        <p:nvPr/>
      </p:nvGrpSpPr>
      <p:grpSpPr>
        <a:xfrm>
          <a:off x="0" y="0"/>
          <a:ext cx="0" cy="0"/>
          <a:chOff x="0" y="0"/>
          <a:chExt cx="0" cy="0"/>
        </a:xfrm>
      </p:grpSpPr>
      <p:sp>
        <p:nvSpPr>
          <p:cNvPr id="733" name="Google Shape;733;g1ee6a4ee576_0_42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34" name="Google Shape;734;g1ee6a4ee576_0_420"/>
          <p:cNvSpPr txBox="1"/>
          <p:nvPr/>
        </p:nvSpPr>
        <p:spPr>
          <a:xfrm>
            <a:off x="398450" y="368450"/>
            <a:ext cx="4545300" cy="61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200">
              <a:solidFill>
                <a:schemeClr val="lt1"/>
              </a:solidFill>
            </a:endParaRPr>
          </a:p>
          <a:p>
            <a:pPr indent="0" lvl="0" marL="457200" rtl="0" algn="ctr">
              <a:lnSpc>
                <a:spcPct val="115000"/>
              </a:lnSpc>
              <a:spcBef>
                <a:spcPts val="0"/>
              </a:spcBef>
              <a:spcAft>
                <a:spcPts val="0"/>
              </a:spcAft>
              <a:buNone/>
            </a:pPr>
            <a:r>
              <a:t/>
            </a:r>
            <a:endParaRPr sz="2200"/>
          </a:p>
          <a:p>
            <a:pPr indent="0" lvl="0" marL="457200" rtl="0" algn="l">
              <a:lnSpc>
                <a:spcPct val="115000"/>
              </a:lnSpc>
              <a:spcBef>
                <a:spcPts val="0"/>
              </a:spcBef>
              <a:spcAft>
                <a:spcPts val="0"/>
              </a:spcAft>
              <a:buNone/>
            </a:pPr>
            <a:r>
              <a:t/>
            </a:r>
            <a:endParaRPr sz="2600"/>
          </a:p>
          <a:p>
            <a:pPr indent="0" lvl="0" marL="914400" rtl="0" algn="l">
              <a:lnSpc>
                <a:spcPct val="115000"/>
              </a:lnSpc>
              <a:spcBef>
                <a:spcPts val="0"/>
              </a:spcBef>
              <a:spcAft>
                <a:spcPts val="0"/>
              </a:spcAft>
              <a:buNone/>
            </a:pPr>
            <a:r>
              <a:t/>
            </a:r>
            <a:endParaRPr sz="2200"/>
          </a:p>
        </p:txBody>
      </p:sp>
      <p:sp>
        <p:nvSpPr>
          <p:cNvPr id="735" name="Google Shape;735;g1ee6a4ee576_0_420"/>
          <p:cNvSpPr txBox="1"/>
          <p:nvPr/>
        </p:nvSpPr>
        <p:spPr>
          <a:xfrm>
            <a:off x="948350" y="985850"/>
            <a:ext cx="6672900" cy="27816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lt1"/>
              </a:buClr>
              <a:buSzPts val="2100"/>
              <a:buFont typeface="DM Sans"/>
              <a:buAutoNum type="arabicPeriod"/>
            </a:pPr>
            <a:r>
              <a:rPr lang="en" sz="2100">
                <a:solidFill>
                  <a:schemeClr val="lt1"/>
                </a:solidFill>
                <a:latin typeface="DM Sans"/>
                <a:ea typeface="DM Sans"/>
                <a:cs typeface="DM Sans"/>
                <a:sym typeface="DM Sans"/>
              </a:rPr>
              <a:t>Attorney who has </a:t>
            </a:r>
            <a:r>
              <a:rPr lang="en" sz="2100">
                <a:solidFill>
                  <a:schemeClr val="lt1"/>
                </a:solidFill>
                <a:latin typeface="DM Sans"/>
                <a:ea typeface="DM Sans"/>
                <a:cs typeface="DM Sans"/>
                <a:sym typeface="DM Sans"/>
              </a:rPr>
              <a:t>debilitating</a:t>
            </a:r>
            <a:r>
              <a:rPr lang="en" sz="2100">
                <a:solidFill>
                  <a:schemeClr val="lt1"/>
                </a:solidFill>
                <a:latin typeface="DM Sans"/>
                <a:ea typeface="DM Sans"/>
                <a:cs typeface="DM Sans"/>
                <a:sym typeface="DM Sans"/>
              </a:rPr>
              <a:t> stomach pain who really wanted to  be a psychologist.</a:t>
            </a:r>
            <a:br>
              <a:rPr lang="en" sz="2100">
                <a:solidFill>
                  <a:schemeClr val="lt1"/>
                </a:solidFill>
                <a:latin typeface="DM Sans"/>
                <a:ea typeface="DM Sans"/>
                <a:cs typeface="DM Sans"/>
                <a:sym typeface="DM Sans"/>
              </a:rPr>
            </a:br>
            <a:endParaRPr sz="2100">
              <a:solidFill>
                <a:schemeClr val="lt1"/>
              </a:solidFill>
              <a:latin typeface="DM Sans"/>
              <a:ea typeface="DM Sans"/>
              <a:cs typeface="DM Sans"/>
              <a:sym typeface="DM Sans"/>
            </a:endParaRPr>
          </a:p>
          <a:p>
            <a:pPr indent="-361950" lvl="0" marL="457200" rtl="0" algn="l">
              <a:spcBef>
                <a:spcPts val="0"/>
              </a:spcBef>
              <a:spcAft>
                <a:spcPts val="0"/>
              </a:spcAft>
              <a:buClr>
                <a:schemeClr val="lt1"/>
              </a:buClr>
              <a:buSzPts val="2100"/>
              <a:buFont typeface="DM Sans"/>
              <a:buAutoNum type="arabicPeriod"/>
            </a:pPr>
            <a:r>
              <a:rPr lang="en" sz="2100">
                <a:solidFill>
                  <a:schemeClr val="lt1"/>
                </a:solidFill>
                <a:latin typeface="DM Sans"/>
                <a:ea typeface="DM Sans"/>
                <a:cs typeface="DM Sans"/>
                <a:sym typeface="DM Sans"/>
              </a:rPr>
              <a:t>An abused child who suffers from anxiety, but spends his life taking care of others (mother, wife, kids), but not himself. </a:t>
            </a:r>
            <a:br>
              <a:rPr lang="en" sz="2100">
                <a:solidFill>
                  <a:schemeClr val="lt1"/>
                </a:solidFill>
                <a:latin typeface="DM Sans"/>
                <a:ea typeface="DM Sans"/>
                <a:cs typeface="DM Sans"/>
                <a:sym typeface="DM Sans"/>
              </a:rPr>
            </a:br>
            <a:endParaRPr sz="2100">
              <a:solidFill>
                <a:schemeClr val="lt1"/>
              </a:solidFill>
              <a:latin typeface="DM Sans"/>
              <a:ea typeface="DM Sans"/>
              <a:cs typeface="DM Sans"/>
              <a:sym typeface="DM Sans"/>
            </a:endParaRPr>
          </a:p>
          <a:p>
            <a:pPr indent="-361950" lvl="0" marL="457200" rtl="0" algn="l">
              <a:spcBef>
                <a:spcPts val="0"/>
              </a:spcBef>
              <a:spcAft>
                <a:spcPts val="0"/>
              </a:spcAft>
              <a:buClr>
                <a:schemeClr val="lt1"/>
              </a:buClr>
              <a:buSzPts val="2100"/>
              <a:buFont typeface="DM Sans"/>
              <a:buAutoNum type="arabicPeriod"/>
            </a:pPr>
            <a:r>
              <a:rPr lang="en" sz="2100">
                <a:solidFill>
                  <a:schemeClr val="lt1"/>
                </a:solidFill>
                <a:latin typeface="DM Sans"/>
                <a:ea typeface="DM Sans"/>
                <a:cs typeface="DM Sans"/>
                <a:sym typeface="DM Sans"/>
              </a:rPr>
              <a:t>A journalist who suffers from depression and addiction who wants to be a musician. </a:t>
            </a:r>
            <a:endParaRPr sz="2100">
              <a:solidFill>
                <a:schemeClr val="lt1"/>
              </a:solidFill>
              <a:latin typeface="DM Sans"/>
              <a:ea typeface="DM Sans"/>
              <a:cs typeface="DM Sans"/>
              <a:sym typeface="DM Sans"/>
            </a:endParaRPr>
          </a:p>
        </p:txBody>
      </p:sp>
      <p:sp>
        <p:nvSpPr>
          <p:cNvPr id="736" name="Google Shape;736;g1ee6a4ee576_0_420"/>
          <p:cNvSpPr txBox="1"/>
          <p:nvPr/>
        </p:nvSpPr>
        <p:spPr>
          <a:xfrm>
            <a:off x="3157075" y="308175"/>
            <a:ext cx="4328400" cy="6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6DB"/>
                </a:solidFill>
                <a:latin typeface="DM Sans"/>
                <a:ea typeface="DM Sans"/>
                <a:cs typeface="DM Sans"/>
                <a:sym typeface="DM Sans"/>
              </a:rPr>
              <a:t>Case Studies </a:t>
            </a:r>
            <a:endParaRPr sz="2400">
              <a:solidFill>
                <a:srgbClr val="FFF6DB"/>
              </a:solidFill>
              <a:latin typeface="DM Sans"/>
              <a:ea typeface="DM Sans"/>
              <a:cs typeface="DM Sans"/>
              <a:sym typeface="DM Sans"/>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40" name="Shape 740"/>
        <p:cNvGrpSpPr/>
        <p:nvPr/>
      </p:nvGrpSpPr>
      <p:grpSpPr>
        <a:xfrm>
          <a:off x="0" y="0"/>
          <a:ext cx="0" cy="0"/>
          <a:chOff x="0" y="0"/>
          <a:chExt cx="0" cy="0"/>
        </a:xfrm>
      </p:grpSpPr>
      <p:sp>
        <p:nvSpPr>
          <p:cNvPr id="741" name="Google Shape;741;g1ee752e59f9_0_28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42" name="Google Shape;742;g1ee752e59f9_0_286"/>
          <p:cNvSpPr txBox="1"/>
          <p:nvPr/>
        </p:nvSpPr>
        <p:spPr>
          <a:xfrm>
            <a:off x="398450" y="368450"/>
            <a:ext cx="4545300" cy="61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200">
              <a:solidFill>
                <a:schemeClr val="lt1"/>
              </a:solidFill>
            </a:endParaRPr>
          </a:p>
          <a:p>
            <a:pPr indent="0" lvl="0" marL="457200" rtl="0" algn="ctr">
              <a:lnSpc>
                <a:spcPct val="115000"/>
              </a:lnSpc>
              <a:spcBef>
                <a:spcPts val="0"/>
              </a:spcBef>
              <a:spcAft>
                <a:spcPts val="0"/>
              </a:spcAft>
              <a:buNone/>
            </a:pPr>
            <a:r>
              <a:t/>
            </a:r>
            <a:endParaRPr sz="2200"/>
          </a:p>
          <a:p>
            <a:pPr indent="0" lvl="0" marL="457200" rtl="0" algn="l">
              <a:lnSpc>
                <a:spcPct val="115000"/>
              </a:lnSpc>
              <a:spcBef>
                <a:spcPts val="0"/>
              </a:spcBef>
              <a:spcAft>
                <a:spcPts val="0"/>
              </a:spcAft>
              <a:buNone/>
            </a:pPr>
            <a:r>
              <a:t/>
            </a:r>
            <a:endParaRPr sz="2600"/>
          </a:p>
          <a:p>
            <a:pPr indent="0" lvl="0" marL="914400" rtl="0" algn="l">
              <a:lnSpc>
                <a:spcPct val="115000"/>
              </a:lnSpc>
              <a:spcBef>
                <a:spcPts val="0"/>
              </a:spcBef>
              <a:spcAft>
                <a:spcPts val="0"/>
              </a:spcAft>
              <a:buNone/>
            </a:pPr>
            <a:r>
              <a:t/>
            </a:r>
            <a:endParaRPr sz="2200"/>
          </a:p>
        </p:txBody>
      </p:sp>
      <p:sp>
        <p:nvSpPr>
          <p:cNvPr id="743" name="Google Shape;743;g1ee752e59f9_0_286"/>
          <p:cNvSpPr txBox="1"/>
          <p:nvPr/>
        </p:nvSpPr>
        <p:spPr>
          <a:xfrm>
            <a:off x="948350" y="985850"/>
            <a:ext cx="6672900" cy="27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lt1"/>
                </a:solidFill>
                <a:latin typeface="DM Sans"/>
                <a:ea typeface="DM Sans"/>
                <a:cs typeface="DM Sans"/>
                <a:sym typeface="DM Sans"/>
              </a:rPr>
              <a:t>4. A yeshiva bachur who rebelled and has </a:t>
            </a:r>
            <a:r>
              <a:rPr lang="en" sz="2100">
                <a:solidFill>
                  <a:schemeClr val="lt1"/>
                </a:solidFill>
                <a:latin typeface="DM Sans"/>
                <a:ea typeface="DM Sans"/>
                <a:cs typeface="DM Sans"/>
                <a:sym typeface="DM Sans"/>
              </a:rPr>
              <a:t>tattoos</a:t>
            </a:r>
            <a:r>
              <a:rPr lang="en" sz="2100">
                <a:solidFill>
                  <a:schemeClr val="lt1"/>
                </a:solidFill>
                <a:latin typeface="DM Sans"/>
                <a:ea typeface="DM Sans"/>
                <a:cs typeface="DM Sans"/>
                <a:sym typeface="DM Sans"/>
              </a:rPr>
              <a:t> and piercings who was the most “aidel” kid as a child but who was molested when he was 12 and hates his community and himself. </a:t>
            </a:r>
            <a:endParaRPr sz="2100">
              <a:solidFill>
                <a:schemeClr val="lt1"/>
              </a:solidFill>
              <a:latin typeface="DM Sans"/>
              <a:ea typeface="DM Sans"/>
              <a:cs typeface="DM Sans"/>
              <a:sym typeface="DM Sans"/>
            </a:endParaRPr>
          </a:p>
          <a:p>
            <a:pPr indent="0" lvl="0" marL="0" rtl="0" algn="l">
              <a:spcBef>
                <a:spcPts val="0"/>
              </a:spcBef>
              <a:spcAft>
                <a:spcPts val="0"/>
              </a:spcAft>
              <a:buNone/>
            </a:pPr>
            <a:r>
              <a:t/>
            </a:r>
            <a:endParaRPr sz="2100">
              <a:solidFill>
                <a:schemeClr val="lt1"/>
              </a:solidFill>
              <a:latin typeface="DM Sans"/>
              <a:ea typeface="DM Sans"/>
              <a:cs typeface="DM Sans"/>
              <a:sym typeface="DM Sans"/>
            </a:endParaRPr>
          </a:p>
          <a:p>
            <a:pPr indent="0" lvl="0" marL="0" rtl="0" algn="l">
              <a:spcBef>
                <a:spcPts val="0"/>
              </a:spcBef>
              <a:spcAft>
                <a:spcPts val="0"/>
              </a:spcAft>
              <a:buNone/>
            </a:pPr>
            <a:r>
              <a:rPr lang="en" sz="2100">
                <a:solidFill>
                  <a:schemeClr val="lt1"/>
                </a:solidFill>
                <a:latin typeface="DM Sans"/>
                <a:ea typeface="DM Sans"/>
                <a:cs typeface="DM Sans"/>
                <a:sym typeface="DM Sans"/>
              </a:rPr>
              <a:t>5. A Surgeon who wanted to be a psychiatrist but his parents believed it wasn’t prestigious enough who now suffers from schizophrenia. </a:t>
            </a:r>
            <a:endParaRPr sz="2100">
              <a:solidFill>
                <a:schemeClr val="lt1"/>
              </a:solidFill>
              <a:latin typeface="DM Sans"/>
              <a:ea typeface="DM Sans"/>
              <a:cs typeface="DM Sans"/>
              <a:sym typeface="DM Sans"/>
            </a:endParaRPr>
          </a:p>
        </p:txBody>
      </p:sp>
      <p:sp>
        <p:nvSpPr>
          <p:cNvPr id="744" name="Google Shape;744;g1ee752e59f9_0_286"/>
          <p:cNvSpPr txBox="1"/>
          <p:nvPr/>
        </p:nvSpPr>
        <p:spPr>
          <a:xfrm>
            <a:off x="3157075" y="308175"/>
            <a:ext cx="4328400" cy="6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6DB"/>
                </a:solidFill>
                <a:latin typeface="DM Sans"/>
                <a:ea typeface="DM Sans"/>
                <a:cs typeface="DM Sans"/>
                <a:sym typeface="DM Sans"/>
              </a:rPr>
              <a:t>Case Studies </a:t>
            </a:r>
            <a:endParaRPr sz="2400">
              <a:solidFill>
                <a:srgbClr val="FFF6DB"/>
              </a:solidFill>
              <a:latin typeface="DM Sans"/>
              <a:ea typeface="DM Sans"/>
              <a:cs typeface="DM Sans"/>
              <a:sym typeface="DM Sans"/>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748" name="Shape 748"/>
        <p:cNvGrpSpPr/>
        <p:nvPr/>
      </p:nvGrpSpPr>
      <p:grpSpPr>
        <a:xfrm>
          <a:off x="0" y="0"/>
          <a:ext cx="0" cy="0"/>
          <a:chOff x="0" y="0"/>
          <a:chExt cx="0" cy="0"/>
        </a:xfrm>
      </p:grpSpPr>
      <p:sp>
        <p:nvSpPr>
          <p:cNvPr id="749" name="Google Shape;749;g1ee3e746ea7_0_3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50" name="Google Shape;750;g1ee3e746ea7_0_30"/>
          <p:cNvSpPr txBox="1"/>
          <p:nvPr/>
        </p:nvSpPr>
        <p:spPr>
          <a:xfrm>
            <a:off x="4742225" y="1346950"/>
            <a:ext cx="4028100" cy="247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solidFill>
                  <a:schemeClr val="lt1"/>
                </a:solidFill>
              </a:rPr>
              <a:t>Free people from these emotional difficulties </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lnSpc>
                <a:spcPct val="115000"/>
              </a:lnSpc>
              <a:spcBef>
                <a:spcPts val="0"/>
              </a:spcBef>
              <a:spcAft>
                <a:spcPts val="0"/>
              </a:spcAft>
              <a:buNone/>
            </a:pPr>
            <a:r>
              <a:rPr lang="en" sz="2200">
                <a:solidFill>
                  <a:schemeClr val="lt1"/>
                </a:solidFill>
              </a:rPr>
              <a:t>This freeing may be called “healing” these difficulties that stem from childhood experiences.</a:t>
            </a:r>
            <a:endParaRPr b="1"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endParaRPr>
          </a:p>
        </p:txBody>
      </p:sp>
      <p:sp>
        <p:nvSpPr>
          <p:cNvPr id="751" name="Google Shape;751;g1ee3e746ea7_0_30"/>
          <p:cNvSpPr txBox="1"/>
          <p:nvPr/>
        </p:nvSpPr>
        <p:spPr>
          <a:xfrm>
            <a:off x="1170600" y="421500"/>
            <a:ext cx="7529400" cy="92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700">
                <a:solidFill>
                  <a:schemeClr val="lt1"/>
                </a:solidFill>
              </a:rPr>
              <a:t>The Ultimate Goal of Inner Child Therapy </a:t>
            </a:r>
            <a:endParaRPr sz="2700">
              <a:solidFill>
                <a:schemeClr val="dk1"/>
              </a:solidFill>
              <a:latin typeface="DM Sans"/>
              <a:ea typeface="DM Sans"/>
              <a:cs typeface="DM Sans"/>
              <a:sym typeface="DM Sans"/>
            </a:endParaRPr>
          </a:p>
        </p:txBody>
      </p:sp>
      <p:pic>
        <p:nvPicPr>
          <p:cNvPr id="752" name="Google Shape;752;g1ee3e746ea7_0_30"/>
          <p:cNvPicPr preferRelativeResize="0"/>
          <p:nvPr/>
        </p:nvPicPr>
        <p:blipFill>
          <a:blip r:embed="rId3">
            <a:alphaModFix/>
          </a:blip>
          <a:stretch>
            <a:fillRect/>
          </a:stretch>
        </p:blipFill>
        <p:spPr>
          <a:xfrm>
            <a:off x="727225" y="1432288"/>
            <a:ext cx="3826250" cy="255612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56" name="Shape 756"/>
        <p:cNvGrpSpPr/>
        <p:nvPr/>
      </p:nvGrpSpPr>
      <p:grpSpPr>
        <a:xfrm>
          <a:off x="0" y="0"/>
          <a:ext cx="0" cy="0"/>
          <a:chOff x="0" y="0"/>
          <a:chExt cx="0" cy="0"/>
        </a:xfrm>
      </p:grpSpPr>
      <p:sp>
        <p:nvSpPr>
          <p:cNvPr id="757" name="Google Shape;757;g1ee3e746ea7_0_43"/>
          <p:cNvSpPr txBox="1"/>
          <p:nvPr/>
        </p:nvSpPr>
        <p:spPr>
          <a:xfrm>
            <a:off x="1899175" y="9703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58" name="Google Shape;758;g1ee3e746ea7_0_43"/>
          <p:cNvSpPr txBox="1"/>
          <p:nvPr/>
        </p:nvSpPr>
        <p:spPr>
          <a:xfrm>
            <a:off x="698900" y="516425"/>
            <a:ext cx="7033500" cy="63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900">
                <a:solidFill>
                  <a:schemeClr val="dk1"/>
                </a:solidFill>
              </a:rPr>
              <a:t>Re-</a:t>
            </a:r>
            <a:r>
              <a:rPr lang="en" sz="2900">
                <a:solidFill>
                  <a:schemeClr val="dk1"/>
                </a:solidFill>
              </a:rPr>
              <a:t>Parenting Yourself</a:t>
            </a:r>
            <a:endParaRPr sz="2900">
              <a:solidFill>
                <a:schemeClr val="dk1"/>
              </a:solidFill>
            </a:endParaRPr>
          </a:p>
        </p:txBody>
      </p:sp>
      <p:sp>
        <p:nvSpPr>
          <p:cNvPr id="759" name="Google Shape;759;g1ee3e746ea7_0_43"/>
          <p:cNvSpPr txBox="1"/>
          <p:nvPr/>
        </p:nvSpPr>
        <p:spPr>
          <a:xfrm>
            <a:off x="698900" y="1278675"/>
            <a:ext cx="3857400" cy="215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solidFill>
                  <a:schemeClr val="dk1"/>
                </a:solidFill>
              </a:rPr>
              <a:t>Inner Child Therapy encourages people to look at their childhoods with honesty, looking at what they might have lacked - what they needed that they weren't given. </a:t>
            </a:r>
            <a:endParaRPr sz="2400">
              <a:solidFill>
                <a:schemeClr val="dk1"/>
              </a:solidFill>
              <a:latin typeface="DM Sans"/>
              <a:ea typeface="DM Sans"/>
              <a:cs typeface="DM Sans"/>
              <a:sym typeface="DM Sans"/>
            </a:endParaRPr>
          </a:p>
        </p:txBody>
      </p:sp>
      <p:pic>
        <p:nvPicPr>
          <p:cNvPr id="760" name="Google Shape;760;g1ee3e746ea7_0_43"/>
          <p:cNvPicPr preferRelativeResize="0"/>
          <p:nvPr/>
        </p:nvPicPr>
        <p:blipFill>
          <a:blip r:embed="rId3">
            <a:alphaModFix/>
          </a:blip>
          <a:stretch>
            <a:fillRect/>
          </a:stretch>
        </p:blipFill>
        <p:spPr>
          <a:xfrm>
            <a:off x="5445180" y="1136375"/>
            <a:ext cx="2774100" cy="3047603"/>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64" name="Shape 764"/>
        <p:cNvGrpSpPr/>
        <p:nvPr/>
      </p:nvGrpSpPr>
      <p:grpSpPr>
        <a:xfrm>
          <a:off x="0" y="0"/>
          <a:ext cx="0" cy="0"/>
          <a:chOff x="0" y="0"/>
          <a:chExt cx="0" cy="0"/>
        </a:xfrm>
      </p:grpSpPr>
      <p:sp>
        <p:nvSpPr>
          <p:cNvPr id="765" name="Google Shape;765;g1ee3e746ea7_0_52"/>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66" name="Google Shape;766;g1ee3e746ea7_0_52"/>
          <p:cNvSpPr txBox="1"/>
          <p:nvPr/>
        </p:nvSpPr>
        <p:spPr>
          <a:xfrm>
            <a:off x="528300" y="378200"/>
            <a:ext cx="3934800" cy="215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100">
                <a:solidFill>
                  <a:schemeClr val="lt1"/>
                </a:solidFill>
              </a:rPr>
              <a:t>This helps them to identify their needs now, as those needs from childhood do not disappear. Often, the needs are known as the four 'A's:</a:t>
            </a:r>
            <a:br>
              <a:rPr lang="en" sz="2100">
                <a:solidFill>
                  <a:schemeClr val="lt1"/>
                </a:solidFill>
              </a:rPr>
            </a:br>
            <a:br>
              <a:rPr lang="en" sz="2100">
                <a:solidFill>
                  <a:schemeClr val="lt1"/>
                </a:solidFill>
              </a:rPr>
            </a:br>
            <a:r>
              <a:rPr lang="en" sz="2100">
                <a:solidFill>
                  <a:schemeClr val="lt1"/>
                </a:solidFill>
              </a:rPr>
              <a:t>• Approval</a:t>
            </a:r>
            <a:endParaRPr sz="2100">
              <a:solidFill>
                <a:schemeClr val="lt1"/>
              </a:solidFill>
            </a:endParaRPr>
          </a:p>
          <a:p>
            <a:pPr indent="0" lvl="0" marL="0" rtl="0" algn="l">
              <a:lnSpc>
                <a:spcPct val="115000"/>
              </a:lnSpc>
              <a:spcBef>
                <a:spcPts val="0"/>
              </a:spcBef>
              <a:spcAft>
                <a:spcPts val="0"/>
              </a:spcAft>
              <a:buNone/>
            </a:pPr>
            <a:r>
              <a:rPr lang="en" sz="2100">
                <a:solidFill>
                  <a:schemeClr val="lt1"/>
                </a:solidFill>
              </a:rPr>
              <a:t>• Attention</a:t>
            </a:r>
            <a:endParaRPr sz="2100">
              <a:solidFill>
                <a:schemeClr val="lt1"/>
              </a:solidFill>
            </a:endParaRPr>
          </a:p>
          <a:p>
            <a:pPr indent="0" lvl="0" marL="0" rtl="0" algn="l">
              <a:lnSpc>
                <a:spcPct val="115000"/>
              </a:lnSpc>
              <a:spcBef>
                <a:spcPts val="0"/>
              </a:spcBef>
              <a:spcAft>
                <a:spcPts val="0"/>
              </a:spcAft>
              <a:buNone/>
            </a:pPr>
            <a:r>
              <a:rPr lang="en" sz="2100">
                <a:solidFill>
                  <a:schemeClr val="lt1"/>
                </a:solidFill>
              </a:rPr>
              <a:t>• Affection</a:t>
            </a:r>
            <a:endParaRPr sz="2100">
              <a:solidFill>
                <a:schemeClr val="lt1"/>
              </a:solidFill>
            </a:endParaRPr>
          </a:p>
          <a:p>
            <a:pPr indent="0" lvl="0" marL="0" rtl="0" algn="l">
              <a:lnSpc>
                <a:spcPct val="115000"/>
              </a:lnSpc>
              <a:spcBef>
                <a:spcPts val="0"/>
              </a:spcBef>
              <a:spcAft>
                <a:spcPts val="0"/>
              </a:spcAft>
              <a:buNone/>
            </a:pPr>
            <a:r>
              <a:rPr lang="en" sz="2100">
                <a:solidFill>
                  <a:schemeClr val="lt1"/>
                </a:solidFill>
              </a:rPr>
              <a:t>• Affirmation</a:t>
            </a:r>
            <a:endParaRPr sz="2100">
              <a:solidFill>
                <a:schemeClr val="lt1"/>
              </a:solidFill>
            </a:endParaRPr>
          </a:p>
          <a:p>
            <a:pPr indent="0" lvl="0" marL="0" rtl="0" algn="l">
              <a:spcBef>
                <a:spcPts val="0"/>
              </a:spcBef>
              <a:spcAft>
                <a:spcPts val="0"/>
              </a:spcAft>
              <a:buNone/>
            </a:pPr>
            <a:r>
              <a:t/>
            </a:r>
            <a:endParaRPr sz="2400">
              <a:solidFill>
                <a:schemeClr val="lt1"/>
              </a:solidFill>
              <a:latin typeface="DM Sans"/>
              <a:ea typeface="DM Sans"/>
              <a:cs typeface="DM Sans"/>
              <a:sym typeface="DM Sans"/>
            </a:endParaRPr>
          </a:p>
          <a:p>
            <a:pPr indent="0" lvl="0" marL="0" rtl="0" algn="l">
              <a:lnSpc>
                <a:spcPct val="115000"/>
              </a:lnSpc>
              <a:spcBef>
                <a:spcPts val="0"/>
              </a:spcBef>
              <a:spcAft>
                <a:spcPts val="0"/>
              </a:spcAft>
              <a:buNone/>
            </a:pPr>
            <a:r>
              <a:t/>
            </a:r>
            <a:endParaRPr sz="2200">
              <a:solidFill>
                <a:schemeClr val="lt1"/>
              </a:solidFill>
            </a:endParaRPr>
          </a:p>
        </p:txBody>
      </p:sp>
      <p:pic>
        <p:nvPicPr>
          <p:cNvPr id="767" name="Google Shape;767;g1ee3e746ea7_0_52"/>
          <p:cNvPicPr preferRelativeResize="0"/>
          <p:nvPr/>
        </p:nvPicPr>
        <p:blipFill>
          <a:blip r:embed="rId3">
            <a:alphaModFix/>
          </a:blip>
          <a:stretch>
            <a:fillRect/>
          </a:stretch>
        </p:blipFill>
        <p:spPr>
          <a:xfrm>
            <a:off x="4633650" y="581250"/>
            <a:ext cx="3495675" cy="233362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771" name="Shape 771"/>
        <p:cNvGrpSpPr/>
        <p:nvPr/>
      </p:nvGrpSpPr>
      <p:grpSpPr>
        <a:xfrm>
          <a:off x="0" y="0"/>
          <a:ext cx="0" cy="0"/>
          <a:chOff x="0" y="0"/>
          <a:chExt cx="0" cy="0"/>
        </a:xfrm>
      </p:grpSpPr>
      <p:sp>
        <p:nvSpPr>
          <p:cNvPr id="772" name="Google Shape;772;g1ee3e746ea7_0_59"/>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73" name="Google Shape;773;g1ee3e746ea7_0_59"/>
          <p:cNvSpPr txBox="1"/>
          <p:nvPr/>
        </p:nvSpPr>
        <p:spPr>
          <a:xfrm>
            <a:off x="2080050" y="701025"/>
            <a:ext cx="5205600" cy="2153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3200">
                <a:solidFill>
                  <a:schemeClr val="lt1"/>
                </a:solidFill>
              </a:rPr>
              <a:t>Identifying what you need,</a:t>
            </a:r>
            <a:endParaRPr sz="3200">
              <a:solidFill>
                <a:schemeClr val="lt1"/>
              </a:solidFill>
            </a:endParaRPr>
          </a:p>
          <a:p>
            <a:pPr indent="0" lvl="0" marL="0" rtl="0" algn="ctr">
              <a:lnSpc>
                <a:spcPct val="115000"/>
              </a:lnSpc>
              <a:spcBef>
                <a:spcPts val="0"/>
              </a:spcBef>
              <a:spcAft>
                <a:spcPts val="0"/>
              </a:spcAft>
              <a:buNone/>
            </a:pPr>
            <a:r>
              <a:rPr lang="en" sz="3200">
                <a:solidFill>
                  <a:schemeClr val="lt1"/>
                </a:solidFill>
              </a:rPr>
              <a:t>and giving it to yourself. </a:t>
            </a:r>
            <a:endParaRPr sz="3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p:txBody>
      </p:sp>
      <p:pic>
        <p:nvPicPr>
          <p:cNvPr id="774" name="Google Shape;774;g1ee3e746ea7_0_59"/>
          <p:cNvPicPr preferRelativeResize="0"/>
          <p:nvPr/>
        </p:nvPicPr>
        <p:blipFill>
          <a:blip r:embed="rId3">
            <a:alphaModFix/>
          </a:blip>
          <a:stretch>
            <a:fillRect/>
          </a:stretch>
        </p:blipFill>
        <p:spPr>
          <a:xfrm>
            <a:off x="2881725" y="2433575"/>
            <a:ext cx="3380556" cy="209272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g1ee3e746ea7_0_66"/>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Breaking the cycle</a:t>
            </a:r>
            <a:endParaRPr/>
          </a:p>
        </p:txBody>
      </p:sp>
      <p:sp>
        <p:nvSpPr>
          <p:cNvPr id="780" name="Google Shape;780;g1ee3e746ea7_0_66"/>
          <p:cNvSpPr txBox="1"/>
          <p:nvPr>
            <p:ph idx="1" type="body"/>
          </p:nvPr>
        </p:nvSpPr>
        <p:spPr>
          <a:xfrm>
            <a:off x="296050" y="1452250"/>
            <a:ext cx="48387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SzPts val="2200"/>
              <a:buChar char="●"/>
            </a:pPr>
            <a:r>
              <a:rPr lang="en" sz="2200">
                <a:solidFill>
                  <a:srgbClr val="000000"/>
                </a:solidFill>
                <a:latin typeface="Arial"/>
                <a:ea typeface="Arial"/>
                <a:cs typeface="Arial"/>
                <a:sym typeface="Arial"/>
              </a:rPr>
              <a:t>This means you have to break cycles of negative self-talk and self-sabotage and give yourself opportunities to grow and to  nurture yourself in order to “parent” yourself effectively. </a:t>
            </a:r>
            <a:endParaRPr sz="2200"/>
          </a:p>
          <a:p>
            <a:pPr indent="0" lvl="0" marL="457200" rtl="0" algn="l">
              <a:spcBef>
                <a:spcPts val="0"/>
              </a:spcBef>
              <a:spcAft>
                <a:spcPts val="0"/>
              </a:spcAft>
              <a:buNone/>
            </a:pPr>
            <a:r>
              <a:t/>
            </a:r>
            <a:endParaRPr sz="22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2400"/>
              <a:buNone/>
            </a:pPr>
            <a:r>
              <a:t/>
            </a:r>
            <a:endParaRPr sz="2200">
              <a:solidFill>
                <a:srgbClr val="333333"/>
              </a:solidFill>
              <a:highlight>
                <a:srgbClr val="FFFFFF"/>
              </a:highlight>
              <a:latin typeface="Arial"/>
              <a:ea typeface="Arial"/>
              <a:cs typeface="Arial"/>
              <a:sym typeface="Arial"/>
            </a:endParaRPr>
          </a:p>
        </p:txBody>
      </p:sp>
      <p:sp>
        <p:nvSpPr>
          <p:cNvPr id="781" name="Google Shape;781;g1ee3e746ea7_0_6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782" name="Google Shape;782;g1ee3e746ea7_0_66"/>
          <p:cNvPicPr preferRelativeResize="0"/>
          <p:nvPr/>
        </p:nvPicPr>
        <p:blipFill>
          <a:blip r:embed="rId3">
            <a:alphaModFix/>
          </a:blip>
          <a:stretch>
            <a:fillRect/>
          </a:stretch>
        </p:blipFill>
        <p:spPr>
          <a:xfrm>
            <a:off x="5509225" y="353800"/>
            <a:ext cx="3466875" cy="2314373"/>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86" name="Shape 786"/>
        <p:cNvGrpSpPr/>
        <p:nvPr/>
      </p:nvGrpSpPr>
      <p:grpSpPr>
        <a:xfrm>
          <a:off x="0" y="0"/>
          <a:ext cx="0" cy="0"/>
          <a:chOff x="0" y="0"/>
          <a:chExt cx="0" cy="0"/>
        </a:xfrm>
      </p:grpSpPr>
      <p:sp>
        <p:nvSpPr>
          <p:cNvPr id="787" name="Google Shape;787;g2accdaee26e_0_0"/>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88" name="Google Shape;788;g2accdaee26e_0_0"/>
          <p:cNvSpPr txBox="1"/>
          <p:nvPr/>
        </p:nvSpPr>
        <p:spPr>
          <a:xfrm>
            <a:off x="2681850" y="421525"/>
            <a:ext cx="3780300" cy="10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lt1"/>
                </a:solidFill>
                <a:latin typeface="DM Sans"/>
                <a:ea typeface="DM Sans"/>
                <a:cs typeface="DM Sans"/>
                <a:sym typeface="DM Sans"/>
              </a:rPr>
              <a:t>Benefits include:</a:t>
            </a:r>
            <a:endParaRPr sz="3600">
              <a:solidFill>
                <a:schemeClr val="lt1"/>
              </a:solidFill>
              <a:latin typeface="DM Sans"/>
              <a:ea typeface="DM Sans"/>
              <a:cs typeface="DM Sans"/>
              <a:sym typeface="DM Sans"/>
            </a:endParaRPr>
          </a:p>
        </p:txBody>
      </p:sp>
      <p:sp>
        <p:nvSpPr>
          <p:cNvPr id="789" name="Google Shape;789;g2accdaee26e_0_0"/>
          <p:cNvSpPr txBox="1"/>
          <p:nvPr/>
        </p:nvSpPr>
        <p:spPr>
          <a:xfrm>
            <a:off x="745350" y="1583450"/>
            <a:ext cx="7653300" cy="240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Becoming more conscious of your own needs and wants</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Learning how to be kinder to yourself</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Learning how to feel compassion for yourself</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Learning how to like and love yourself</a:t>
            </a:r>
            <a:endParaRPr sz="2200">
              <a:solidFill>
                <a:schemeClr val="lt1"/>
              </a:solidFill>
            </a:endParaRPr>
          </a:p>
          <a:p>
            <a:pPr indent="0" lvl="0" marL="0" rtl="0" algn="l">
              <a:spcBef>
                <a:spcPts val="0"/>
              </a:spcBef>
              <a:spcAft>
                <a:spcPts val="0"/>
              </a:spcAft>
              <a:buNone/>
            </a:pPr>
            <a:r>
              <a:t/>
            </a:r>
            <a:endParaRPr sz="2400">
              <a:solidFill>
                <a:schemeClr val="dk1"/>
              </a:solidFill>
              <a:latin typeface="DM Sans"/>
              <a:ea typeface="DM Sans"/>
              <a:cs typeface="DM Sans"/>
              <a:sym typeface="DM Sans"/>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793" name="Shape 793"/>
        <p:cNvGrpSpPr/>
        <p:nvPr/>
      </p:nvGrpSpPr>
      <p:grpSpPr>
        <a:xfrm>
          <a:off x="0" y="0"/>
          <a:ext cx="0" cy="0"/>
          <a:chOff x="0" y="0"/>
          <a:chExt cx="0" cy="0"/>
        </a:xfrm>
      </p:grpSpPr>
      <p:sp>
        <p:nvSpPr>
          <p:cNvPr id="794" name="Google Shape;794;g1ee3e746ea7_0_82"/>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795" name="Google Shape;795;g1ee3e746ea7_0_82"/>
          <p:cNvSpPr txBox="1"/>
          <p:nvPr/>
        </p:nvSpPr>
        <p:spPr>
          <a:xfrm>
            <a:off x="745350" y="604850"/>
            <a:ext cx="7653300" cy="2401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200">
                <a:solidFill>
                  <a:schemeClr val="lt1"/>
                </a:solidFill>
              </a:rPr>
              <a:t>• Being able to feel again, if you were previously numb</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Being able to know what you want and need out of life</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Being able to set healthy boundaries with others and enjoy  </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healthy relationships</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Gaining confidence in yourself</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Being able to know what you want and need out of life</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Being able to set healthy boundaries with others and enjoy </a:t>
            </a:r>
            <a:endParaRPr sz="2200">
              <a:solidFill>
                <a:schemeClr val="lt1"/>
              </a:solidFill>
            </a:endParaRPr>
          </a:p>
          <a:p>
            <a:pPr indent="0" lvl="0" marL="0" rtl="0" algn="l">
              <a:lnSpc>
                <a:spcPct val="150000"/>
              </a:lnSpc>
              <a:spcBef>
                <a:spcPts val="0"/>
              </a:spcBef>
              <a:spcAft>
                <a:spcPts val="0"/>
              </a:spcAft>
              <a:buNone/>
            </a:pPr>
            <a:r>
              <a:rPr lang="en" sz="2200">
                <a:solidFill>
                  <a:schemeClr val="lt1"/>
                </a:solidFill>
              </a:rPr>
              <a:t>  healthy relationships</a:t>
            </a:r>
            <a:endParaRPr sz="2200">
              <a:solidFill>
                <a:schemeClr val="lt1"/>
              </a:solidFill>
            </a:endParaRPr>
          </a:p>
          <a:p>
            <a:pPr indent="0" lvl="0" marL="0" rtl="0" algn="l">
              <a:spcBef>
                <a:spcPts val="0"/>
              </a:spcBef>
              <a:spcAft>
                <a:spcPts val="0"/>
              </a:spcAft>
              <a:buNone/>
            </a:pPr>
            <a:r>
              <a:t/>
            </a:r>
            <a:endParaRPr sz="2200">
              <a:solidFill>
                <a:schemeClr val="lt1"/>
              </a:solidFill>
              <a:latin typeface="DM Sans"/>
              <a:ea typeface="DM Sans"/>
              <a:cs typeface="DM Sans"/>
              <a:sym typeface="DM Sans"/>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99" name="Shape 799"/>
        <p:cNvGrpSpPr/>
        <p:nvPr/>
      </p:nvGrpSpPr>
      <p:grpSpPr>
        <a:xfrm>
          <a:off x="0" y="0"/>
          <a:ext cx="0" cy="0"/>
          <a:chOff x="0" y="0"/>
          <a:chExt cx="0" cy="0"/>
        </a:xfrm>
      </p:grpSpPr>
      <p:sp>
        <p:nvSpPr>
          <p:cNvPr id="800" name="Google Shape;800;g1ee3e746ea7_0_88"/>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01" name="Google Shape;801;g1ee3e746ea7_0_88"/>
          <p:cNvSpPr txBox="1"/>
          <p:nvPr/>
        </p:nvSpPr>
        <p:spPr>
          <a:xfrm>
            <a:off x="745350" y="799925"/>
            <a:ext cx="7653300" cy="2401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200">
                <a:solidFill>
                  <a:schemeClr val="dk1"/>
                </a:solidFill>
              </a:rPr>
              <a:t>• Gaining confidence in yourself</a:t>
            </a:r>
            <a:endParaRPr sz="2200">
              <a:solidFill>
                <a:schemeClr val="dk1"/>
              </a:solidFill>
            </a:endParaRPr>
          </a:p>
          <a:p>
            <a:pPr indent="0" lvl="0" marL="0" rtl="0" algn="l">
              <a:lnSpc>
                <a:spcPct val="150000"/>
              </a:lnSpc>
              <a:spcBef>
                <a:spcPts val="0"/>
              </a:spcBef>
              <a:spcAft>
                <a:spcPts val="0"/>
              </a:spcAft>
              <a:buNone/>
            </a:pPr>
            <a:r>
              <a:rPr lang="en" sz="2200">
                <a:solidFill>
                  <a:schemeClr val="dk1"/>
                </a:solidFill>
              </a:rPr>
              <a:t>• Feeling more comfortable within yourself</a:t>
            </a:r>
            <a:endParaRPr sz="2200">
              <a:solidFill>
                <a:schemeClr val="dk1"/>
              </a:solidFill>
            </a:endParaRPr>
          </a:p>
          <a:p>
            <a:pPr indent="0" lvl="0" marL="0" rtl="0" algn="l">
              <a:lnSpc>
                <a:spcPct val="150000"/>
              </a:lnSpc>
              <a:spcBef>
                <a:spcPts val="0"/>
              </a:spcBef>
              <a:spcAft>
                <a:spcPts val="0"/>
              </a:spcAft>
              <a:buNone/>
            </a:pPr>
            <a:r>
              <a:rPr lang="en" sz="2200">
                <a:solidFill>
                  <a:schemeClr val="dk1"/>
                </a:solidFill>
              </a:rPr>
              <a:t>• Picking better relationships</a:t>
            </a:r>
            <a:endParaRPr sz="2200">
              <a:solidFill>
                <a:schemeClr val="dk1"/>
              </a:solidFill>
            </a:endParaRPr>
          </a:p>
          <a:p>
            <a:pPr indent="0" lvl="0" marL="0" rtl="0" algn="l">
              <a:lnSpc>
                <a:spcPct val="150000"/>
              </a:lnSpc>
              <a:spcBef>
                <a:spcPts val="0"/>
              </a:spcBef>
              <a:spcAft>
                <a:spcPts val="0"/>
              </a:spcAft>
              <a:buNone/>
            </a:pPr>
            <a:r>
              <a:rPr lang="en" sz="2200">
                <a:solidFill>
                  <a:schemeClr val="dk1"/>
                </a:solidFill>
              </a:rPr>
              <a:t>• Improving relationships with family and loved ones</a:t>
            </a:r>
            <a:endParaRPr sz="2200">
              <a:solidFill>
                <a:schemeClr val="dk1"/>
              </a:solidFill>
            </a:endParaRPr>
          </a:p>
          <a:p>
            <a:pPr indent="0" lvl="0" marL="0" rtl="0" algn="l">
              <a:lnSpc>
                <a:spcPct val="150000"/>
              </a:lnSpc>
              <a:spcBef>
                <a:spcPts val="0"/>
              </a:spcBef>
              <a:spcAft>
                <a:spcPts val="0"/>
              </a:spcAft>
              <a:buNone/>
            </a:pPr>
            <a:r>
              <a:rPr lang="en" sz="2200">
                <a:solidFill>
                  <a:schemeClr val="dk1"/>
                </a:solidFill>
              </a:rPr>
              <a:t>• Spiritual development within yourself</a:t>
            </a:r>
            <a:endParaRPr sz="2200">
              <a:solidFill>
                <a:schemeClr val="dk1"/>
              </a:solidFill>
            </a:endParaRPr>
          </a:p>
          <a:p>
            <a:pPr indent="0" lvl="0" marL="0" rtl="0" algn="l">
              <a:lnSpc>
                <a:spcPct val="150000"/>
              </a:lnSpc>
              <a:spcBef>
                <a:spcPts val="0"/>
              </a:spcBef>
              <a:spcAft>
                <a:spcPts val="0"/>
              </a:spcAft>
              <a:buNone/>
            </a:pPr>
            <a:r>
              <a:rPr lang="en" sz="2200">
                <a:solidFill>
                  <a:schemeClr val="dk1"/>
                </a:solidFill>
              </a:rPr>
              <a:t>• More compassion and kindness for other people</a:t>
            </a:r>
            <a:endParaRPr sz="2200">
              <a:solidFill>
                <a:schemeClr val="dk1"/>
              </a:solidFill>
            </a:endParaRPr>
          </a:p>
          <a:p>
            <a:pPr indent="0" lvl="0" marL="0" rtl="0" algn="l">
              <a:lnSpc>
                <a:spcPct val="150000"/>
              </a:lnSpc>
              <a:spcBef>
                <a:spcPts val="0"/>
              </a:spcBef>
              <a:spcAft>
                <a:spcPts val="0"/>
              </a:spcAft>
              <a:buNone/>
            </a:pPr>
            <a:r>
              <a:rPr lang="en" sz="2200">
                <a:solidFill>
                  <a:schemeClr val="dk1"/>
                </a:solidFill>
              </a:rPr>
              <a:t>• Broadening your mindset and value system</a:t>
            </a:r>
            <a:endParaRPr sz="2200">
              <a:solidFill>
                <a:schemeClr val="dk1"/>
              </a:solidFill>
            </a:endParaRPr>
          </a:p>
          <a:p>
            <a:pPr indent="0" lvl="0" marL="0" rtl="0" algn="l">
              <a:lnSpc>
                <a:spcPct val="115000"/>
              </a:lnSpc>
              <a:spcBef>
                <a:spcPts val="0"/>
              </a:spcBef>
              <a:spcAft>
                <a:spcPts val="0"/>
              </a:spcAft>
              <a:buNone/>
            </a:pPr>
            <a:r>
              <a:t/>
            </a:r>
            <a:endParaRPr sz="2200">
              <a:solidFill>
                <a:schemeClr val="dk1"/>
              </a:solidFill>
            </a:endParaRPr>
          </a:p>
          <a:p>
            <a:pPr indent="0" lvl="0" marL="0" rtl="0" algn="l">
              <a:spcBef>
                <a:spcPts val="0"/>
              </a:spcBef>
              <a:spcAft>
                <a:spcPts val="0"/>
              </a:spcAft>
              <a:buNone/>
            </a:pPr>
            <a:r>
              <a:t/>
            </a:r>
            <a:endParaRPr sz="2200">
              <a:solidFill>
                <a:schemeClr val="dk1"/>
              </a:solidFill>
              <a:latin typeface="DM Sans"/>
              <a:ea typeface="DM Sans"/>
              <a:cs typeface="DM Sans"/>
              <a:sym typeface="DM Sans"/>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05" name="Shape 805"/>
        <p:cNvGrpSpPr/>
        <p:nvPr/>
      </p:nvGrpSpPr>
      <p:grpSpPr>
        <a:xfrm>
          <a:off x="0" y="0"/>
          <a:ext cx="0" cy="0"/>
          <a:chOff x="0" y="0"/>
          <a:chExt cx="0" cy="0"/>
        </a:xfrm>
      </p:grpSpPr>
      <p:sp>
        <p:nvSpPr>
          <p:cNvPr id="806" name="Google Shape;806;g1ee3e746ea7_0_74"/>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07" name="Google Shape;807;g1ee3e746ea7_0_74"/>
          <p:cNvSpPr txBox="1"/>
          <p:nvPr/>
        </p:nvSpPr>
        <p:spPr>
          <a:xfrm>
            <a:off x="791775" y="1351100"/>
            <a:ext cx="7405500" cy="10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chemeClr val="lt1"/>
                </a:solidFill>
                <a:latin typeface="DM Sans"/>
                <a:ea typeface="DM Sans"/>
                <a:cs typeface="DM Sans"/>
                <a:sym typeface="DM Sans"/>
              </a:rPr>
              <a:t>Empathy and Boundaries </a:t>
            </a:r>
            <a:endParaRPr sz="3600">
              <a:solidFill>
                <a:schemeClr val="lt1"/>
              </a:solidFill>
              <a:latin typeface="DM Sans"/>
              <a:ea typeface="DM Sans"/>
              <a:cs typeface="DM Sans"/>
              <a:sym typeface="DM Sans"/>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g1ee3e746ea7_0_9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1200"/>
              </a:spcAft>
              <a:buSzPts val="3000"/>
              <a:buNone/>
            </a:pPr>
            <a:r>
              <a:rPr lang="en">
                <a:highlight>
                  <a:srgbClr val="FFFFFF"/>
                </a:highlight>
              </a:rPr>
              <a:t>Transformation</a:t>
            </a:r>
            <a:r>
              <a:rPr lang="en">
                <a:highlight>
                  <a:srgbClr val="FFFFFF"/>
                </a:highlight>
              </a:rPr>
              <a:t> through Empathy</a:t>
            </a:r>
            <a:endParaRPr/>
          </a:p>
        </p:txBody>
      </p:sp>
      <p:sp>
        <p:nvSpPr>
          <p:cNvPr id="813" name="Google Shape;813;g1ee3e746ea7_0_93"/>
          <p:cNvSpPr txBox="1"/>
          <p:nvPr>
            <p:ph idx="1" type="body"/>
          </p:nvPr>
        </p:nvSpPr>
        <p:spPr>
          <a:xfrm>
            <a:off x="549125" y="1726250"/>
            <a:ext cx="48387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While it is easy to judge, blame and condemn our adult selves, it is harder to do this to our childhood selves.</a:t>
            </a:r>
            <a:br>
              <a:rPr lang="en" sz="2200">
                <a:solidFill>
                  <a:srgbClr val="000000"/>
                </a:solidFill>
                <a:latin typeface="Arial"/>
                <a:ea typeface="Arial"/>
                <a:cs typeface="Arial"/>
                <a:sym typeface="Arial"/>
              </a:rPr>
            </a:br>
            <a:endParaRPr sz="2000">
              <a:latin typeface="Arial"/>
              <a:ea typeface="Arial"/>
              <a:cs typeface="Arial"/>
              <a:sym typeface="Arial"/>
            </a:endParaRPr>
          </a:p>
          <a:p>
            <a:pPr indent="0" lvl="0" marL="0" rtl="0" algn="l">
              <a:lnSpc>
                <a:spcPct val="115000"/>
              </a:lnSpc>
              <a:spcBef>
                <a:spcPts val="1200"/>
              </a:spcBef>
              <a:spcAft>
                <a:spcPts val="1200"/>
              </a:spcAft>
              <a:buNone/>
            </a:pPr>
            <a:r>
              <a:t/>
            </a:r>
            <a:endParaRPr sz="2000">
              <a:solidFill>
                <a:srgbClr val="333333"/>
              </a:solidFill>
              <a:highlight>
                <a:srgbClr val="FFFFFF"/>
              </a:highlight>
              <a:latin typeface="Arial"/>
              <a:ea typeface="Arial"/>
              <a:cs typeface="Arial"/>
              <a:sym typeface="Arial"/>
            </a:endParaRPr>
          </a:p>
        </p:txBody>
      </p:sp>
      <p:sp>
        <p:nvSpPr>
          <p:cNvPr id="814" name="Google Shape;814;g1ee3e746ea7_0_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815" name="Google Shape;815;g1ee3e746ea7_0_93"/>
          <p:cNvPicPr preferRelativeResize="0"/>
          <p:nvPr/>
        </p:nvPicPr>
        <p:blipFill rotWithShape="1">
          <a:blip r:embed="rId3">
            <a:alphaModFix/>
          </a:blip>
          <a:srcRect b="0" l="0" r="0" t="0"/>
          <a:stretch/>
        </p:blipFill>
        <p:spPr>
          <a:xfrm>
            <a:off x="5561775" y="592075"/>
            <a:ext cx="3363450" cy="334850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19" name="Shape 819"/>
        <p:cNvGrpSpPr/>
        <p:nvPr/>
      </p:nvGrpSpPr>
      <p:grpSpPr>
        <a:xfrm>
          <a:off x="0" y="0"/>
          <a:ext cx="0" cy="0"/>
          <a:chOff x="0" y="0"/>
          <a:chExt cx="0" cy="0"/>
        </a:xfrm>
      </p:grpSpPr>
      <p:sp>
        <p:nvSpPr>
          <p:cNvPr id="820" name="Google Shape;820;g1ee6a4ee576_0_357"/>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21" name="Google Shape;821;g1ee6a4ee576_0_357"/>
          <p:cNvSpPr txBox="1"/>
          <p:nvPr/>
        </p:nvSpPr>
        <p:spPr>
          <a:xfrm>
            <a:off x="3514500" y="491300"/>
            <a:ext cx="2115000" cy="10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lt1"/>
                </a:solidFill>
                <a:latin typeface="DM Sans"/>
                <a:ea typeface="DM Sans"/>
                <a:cs typeface="DM Sans"/>
                <a:sym typeface="DM Sans"/>
              </a:rPr>
              <a:t>Empathy </a:t>
            </a:r>
            <a:endParaRPr sz="3600">
              <a:solidFill>
                <a:schemeClr val="lt1"/>
              </a:solidFill>
              <a:latin typeface="DM Sans"/>
              <a:ea typeface="DM Sans"/>
              <a:cs typeface="DM Sans"/>
              <a:sym typeface="DM Sans"/>
            </a:endParaRPr>
          </a:p>
        </p:txBody>
      </p:sp>
      <p:pic>
        <p:nvPicPr>
          <p:cNvPr descr="What is the best way to ease someone's pain and suffering? In this beautifully animated RSA Short, Dr Brené Brown reminds us that we can only create a genuine empathic connection if we are brave enough to really get in touch with our own fragilities. &#10;&#10;Voice: Dr Brené Brown&#10;Animation: Katy Davis (AKA Gobblynne) www.gobblynne.com&#10;Production and Editing: Al Francis-Sears and Abi Stephenson &#10;&#10;Watch Dr Brené Brown's full talk 'The Power of Vulnerability' here:&#10;https://www.youtube.com/watch?v=sXSjc-pbXk4 &#10;&#10;Dr Brené Brown is a research professor and best-selling author of &quot;Daring Greatly: How the Courage to be Vulnerable Transforms the Way We Live, Love, Parent and Lead&quot; (Penguin Portfolio, 2013).  &#10;She has spent the past decade studying vulnerability, courage, worthiness, and shame. &#10;&#10;Donate to the RSA: https://utm.guru/udy0u&#10;&#10;Find out more about the RSA: http://www.thersa.org &#10;Follow the RSA on Twitter: http://www.twitter.com/thersaorg&#10;Like the RSA on Facebook: http://www.facebook.com/thersaorg" id="822" name="Google Shape;822;g1ee6a4ee576_0_357" title="Brené Brown on Empathy">
            <a:hlinkClick r:id="rId3"/>
          </p:cNvPr>
          <p:cNvPicPr preferRelativeResize="0"/>
          <p:nvPr/>
        </p:nvPicPr>
        <p:blipFill>
          <a:blip r:embed="rId4">
            <a:alphaModFix/>
          </a:blip>
          <a:stretch>
            <a:fillRect/>
          </a:stretch>
        </p:blipFill>
        <p:spPr>
          <a:xfrm>
            <a:off x="1777575" y="1385700"/>
            <a:ext cx="5588850" cy="3143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2"/>
                                        </p:tgtEl>
                                        <p:attrNameLst>
                                          <p:attrName>style.visibility</p:attrName>
                                        </p:attrNameLst>
                                      </p:cBhvr>
                                      <p:to>
                                        <p:strVal val="visible"/>
                                      </p:to>
                                    </p:set>
                                    <p:animEffect filter="fade" transition="in">
                                      <p:cBhvr>
                                        <p:cTn dur="1000"/>
                                        <p:tgtEl>
                                          <p:spTgt spid="8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826" name="Shape 826"/>
        <p:cNvGrpSpPr/>
        <p:nvPr/>
      </p:nvGrpSpPr>
      <p:grpSpPr>
        <a:xfrm>
          <a:off x="0" y="0"/>
          <a:ext cx="0" cy="0"/>
          <a:chOff x="0" y="0"/>
          <a:chExt cx="0" cy="0"/>
        </a:xfrm>
      </p:grpSpPr>
      <p:sp>
        <p:nvSpPr>
          <p:cNvPr id="827" name="Google Shape;827;g2accdaee26e_0_7"/>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28" name="Google Shape;828;g2accdaee26e_0_7"/>
          <p:cNvSpPr txBox="1"/>
          <p:nvPr/>
        </p:nvSpPr>
        <p:spPr>
          <a:xfrm>
            <a:off x="2046550" y="568775"/>
            <a:ext cx="5468700" cy="10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lt1"/>
                </a:solidFill>
                <a:latin typeface="DM Sans"/>
                <a:ea typeface="DM Sans"/>
                <a:cs typeface="DM Sans"/>
                <a:sym typeface="DM Sans"/>
              </a:rPr>
              <a:t>Empathy and Listening </a:t>
            </a:r>
            <a:endParaRPr sz="3600">
              <a:solidFill>
                <a:schemeClr val="lt1"/>
              </a:solidFill>
              <a:latin typeface="DM Sans"/>
              <a:ea typeface="DM Sans"/>
              <a:cs typeface="DM Sans"/>
              <a:sym typeface="DM Sans"/>
            </a:endParaRPr>
          </a:p>
        </p:txBody>
      </p:sp>
      <p:pic>
        <p:nvPicPr>
          <p:cNvPr descr="see full video at &#10;https://www.youtube.com/watch?v=iMi7uY83z-U&#10;&#10;From  Empathic: An Unappreciated Way of Being by Carl R. Rogers,&#10;http://j.mp/1fEDEyn&#10;&#10;With this conceptual background, let me attempt a description of empathy which would seem satisfactory to me today. I would no longer be terming it a &quot;state of empathy,&quot; because I believe it to be a process, rather than a state. Perhaps I can capture that quality.&#10; &#10;The way of being with another person which is termed empathic has several facets.&#10;[Note: Feeling your way into the others experience?]&#10;&#10;1. It means entering the private perceptual world of the other and becoming thoroughly at home in it. &#10;&#10;2. It involves being sensitive, moment to moment, to the changing felt meanings which flow in this other person, to the fear or rage or tenderness or confusion or whatever, that he/she is experiencing. &#10;&#10;3. It means temporarily living in his/her life, moving about in it delicately without making judgments, sensing meanings of which he/she is scarcely aware, but not trying to uncover feelings of which the person is totally unaware, since this would be too threatening. &#10;&#10;4. It includes communicating your sensings of his/her world as you look with fresh and unfrightened eyes at elements of which the individual is fearful. It means frequently checking with him/ her as to the accuracy of your sensings, and being guided by the responses you receive. &#10;&#10;5. You are a confident companion to the person in his/her inner world. By pointing to the possible meaning in the flow of his/her experiencing you help the person&#10;&#10;a. to focus on this useful type of referent, &#10;b. to experience the meanings more fully, and &#10;c. to move forward in the experiencing.&#10;&#10;6. To be with another in this way means that for the time being you lay aside the views and values you hold for yourself in order to enter another's world without prejudice. In some sense it means that you lay aside yourself and this can only be done by a person who is secure enough in himself that he knows he will not get lost in what may turn out to be the strange or bizarre world of the other, and can comfortably return to his own world when he wishes&#10;&#10;Perhaps this description makes clear that being empathic is a complex, demanding, strong yet subtle and gentle way of being." id="829" name="Google Shape;829;g2accdaee26e_0_7" title="Carl Rogers Defines Empathy">
            <a:hlinkClick r:id="rId3"/>
          </p:cNvPr>
          <p:cNvPicPr preferRelativeResize="0"/>
          <p:nvPr/>
        </p:nvPicPr>
        <p:blipFill>
          <a:blip r:embed="rId4">
            <a:alphaModFix/>
          </a:blip>
          <a:stretch>
            <a:fillRect/>
          </a:stretch>
        </p:blipFill>
        <p:spPr>
          <a:xfrm>
            <a:off x="2286475" y="1606775"/>
            <a:ext cx="4424666" cy="2488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9"/>
                                        </p:tgtEl>
                                        <p:attrNameLst>
                                          <p:attrName>style.visibility</p:attrName>
                                        </p:attrNameLst>
                                      </p:cBhvr>
                                      <p:to>
                                        <p:strVal val="visible"/>
                                      </p:to>
                                    </p:set>
                                    <p:animEffect filter="fade" transition="in">
                                      <p:cBhvr>
                                        <p:cTn dur="1000"/>
                                        <p:tgtEl>
                                          <p:spTgt spid="8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path path="circle">
            <a:fillToRect b="50%" l="50%" r="50%" t="50%"/>
          </a:path>
          <a:tileRect/>
        </a:gradFill>
      </p:bgPr>
    </p:bg>
    <p:spTree>
      <p:nvGrpSpPr>
        <p:cNvPr id="833" name="Shape 833"/>
        <p:cNvGrpSpPr/>
        <p:nvPr/>
      </p:nvGrpSpPr>
      <p:grpSpPr>
        <a:xfrm>
          <a:off x="0" y="0"/>
          <a:ext cx="0" cy="0"/>
          <a:chOff x="0" y="0"/>
          <a:chExt cx="0" cy="0"/>
        </a:xfrm>
      </p:grpSpPr>
      <p:sp>
        <p:nvSpPr>
          <p:cNvPr id="834" name="Google Shape;834;g1ee3e746ea7_0_106"/>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35" name="Google Shape;835;g1ee3e746ea7_0_106"/>
          <p:cNvSpPr txBox="1"/>
          <p:nvPr/>
        </p:nvSpPr>
        <p:spPr>
          <a:xfrm>
            <a:off x="2430063" y="382875"/>
            <a:ext cx="4322400" cy="10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lt1"/>
                </a:solidFill>
                <a:latin typeface="DM Sans"/>
                <a:ea typeface="DM Sans"/>
                <a:cs typeface="DM Sans"/>
                <a:sym typeface="DM Sans"/>
              </a:rPr>
              <a:t>Setting Boundaries</a:t>
            </a:r>
            <a:endParaRPr sz="3600">
              <a:solidFill>
                <a:schemeClr val="lt1"/>
              </a:solidFill>
              <a:latin typeface="DM Sans"/>
              <a:ea typeface="DM Sans"/>
              <a:cs typeface="DM Sans"/>
              <a:sym typeface="DM Sans"/>
            </a:endParaRPr>
          </a:p>
        </p:txBody>
      </p:sp>
      <p:pic>
        <p:nvPicPr>
          <p:cNvPr id="836" name="Google Shape;836;g1ee3e746ea7_0_106"/>
          <p:cNvPicPr preferRelativeResize="0"/>
          <p:nvPr/>
        </p:nvPicPr>
        <p:blipFill>
          <a:blip r:embed="rId3">
            <a:alphaModFix/>
          </a:blip>
          <a:stretch>
            <a:fillRect/>
          </a:stretch>
        </p:blipFill>
        <p:spPr>
          <a:xfrm>
            <a:off x="2410800" y="1296472"/>
            <a:ext cx="4322400" cy="3112128"/>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40" name="Shape 840"/>
        <p:cNvGrpSpPr/>
        <p:nvPr/>
      </p:nvGrpSpPr>
      <p:grpSpPr>
        <a:xfrm>
          <a:off x="0" y="0"/>
          <a:ext cx="0" cy="0"/>
          <a:chOff x="0" y="0"/>
          <a:chExt cx="0" cy="0"/>
        </a:xfrm>
      </p:grpSpPr>
      <p:sp>
        <p:nvSpPr>
          <p:cNvPr id="841" name="Google Shape;841;g1ee3e746ea7_0_100"/>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42" name="Google Shape;842;g1ee3e746ea7_0_100"/>
          <p:cNvSpPr txBox="1"/>
          <p:nvPr/>
        </p:nvSpPr>
        <p:spPr>
          <a:xfrm>
            <a:off x="512800" y="390525"/>
            <a:ext cx="4322400" cy="10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lt1"/>
                </a:solidFill>
                <a:latin typeface="DM Sans"/>
                <a:ea typeface="DM Sans"/>
                <a:cs typeface="DM Sans"/>
                <a:sym typeface="DM Sans"/>
              </a:rPr>
              <a:t>Setting Boundaries</a:t>
            </a:r>
            <a:endParaRPr sz="3600">
              <a:solidFill>
                <a:schemeClr val="lt1"/>
              </a:solidFill>
              <a:latin typeface="DM Sans"/>
              <a:ea typeface="DM Sans"/>
              <a:cs typeface="DM Sans"/>
              <a:sym typeface="DM Sans"/>
            </a:endParaRPr>
          </a:p>
        </p:txBody>
      </p:sp>
      <p:sp>
        <p:nvSpPr>
          <p:cNvPr id="843" name="Google Shape;843;g1ee3e746ea7_0_100"/>
          <p:cNvSpPr txBox="1"/>
          <p:nvPr/>
        </p:nvSpPr>
        <p:spPr>
          <a:xfrm>
            <a:off x="652400" y="1536975"/>
            <a:ext cx="4926300" cy="240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300">
                <a:solidFill>
                  <a:schemeClr val="lt1"/>
                </a:solidFill>
              </a:rPr>
              <a:t>This “separation” or “boundary” between </a:t>
            </a:r>
            <a:r>
              <a:rPr lang="en" sz="2300">
                <a:solidFill>
                  <a:schemeClr val="lt1"/>
                </a:solidFill>
              </a:rPr>
              <a:t>yourself</a:t>
            </a:r>
            <a:r>
              <a:rPr lang="en" sz="2300">
                <a:solidFill>
                  <a:schemeClr val="lt1"/>
                </a:solidFill>
              </a:rPr>
              <a:t> and childhood self make this therapy method more approachable. </a:t>
            </a:r>
            <a:endParaRPr sz="2300">
              <a:solidFill>
                <a:schemeClr val="lt1"/>
              </a:solidFill>
            </a:endParaRPr>
          </a:p>
          <a:p>
            <a:pPr indent="0" lvl="0" marL="0" rtl="0" algn="l">
              <a:lnSpc>
                <a:spcPct val="115000"/>
              </a:lnSpc>
              <a:spcBef>
                <a:spcPts val="0"/>
              </a:spcBef>
              <a:spcAft>
                <a:spcPts val="0"/>
              </a:spcAft>
              <a:buNone/>
            </a:pPr>
            <a:r>
              <a:t/>
            </a:r>
            <a:endParaRPr sz="2300">
              <a:solidFill>
                <a:schemeClr val="lt1"/>
              </a:solidFill>
            </a:endParaRPr>
          </a:p>
          <a:p>
            <a:pPr indent="0" lvl="0" marL="0" rtl="0" algn="l">
              <a:lnSpc>
                <a:spcPct val="115000"/>
              </a:lnSpc>
              <a:spcBef>
                <a:spcPts val="0"/>
              </a:spcBef>
              <a:spcAft>
                <a:spcPts val="0"/>
              </a:spcAft>
              <a:buNone/>
            </a:pPr>
            <a:r>
              <a:rPr lang="en" sz="2300">
                <a:solidFill>
                  <a:schemeClr val="lt1"/>
                </a:solidFill>
              </a:rPr>
              <a:t>As opposed to “mono mind”, there is a “self” looking at a part.</a:t>
            </a:r>
            <a:endParaRPr sz="2500">
              <a:solidFill>
                <a:schemeClr val="dk1"/>
              </a:solidFill>
              <a:latin typeface="DM Sans"/>
              <a:ea typeface="DM Sans"/>
              <a:cs typeface="DM Sans"/>
              <a:sym typeface="DM Sans"/>
            </a:endParaRPr>
          </a:p>
        </p:txBody>
      </p:sp>
      <p:pic>
        <p:nvPicPr>
          <p:cNvPr id="844" name="Google Shape;844;g1ee3e746ea7_0_100"/>
          <p:cNvPicPr preferRelativeResize="0"/>
          <p:nvPr/>
        </p:nvPicPr>
        <p:blipFill>
          <a:blip r:embed="rId3">
            <a:alphaModFix/>
          </a:blip>
          <a:stretch>
            <a:fillRect/>
          </a:stretch>
        </p:blipFill>
        <p:spPr>
          <a:xfrm>
            <a:off x="5827625" y="1536975"/>
            <a:ext cx="2476500" cy="123825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848" name="Shape 848"/>
        <p:cNvGrpSpPr/>
        <p:nvPr/>
      </p:nvGrpSpPr>
      <p:grpSpPr>
        <a:xfrm>
          <a:off x="0" y="0"/>
          <a:ext cx="0" cy="0"/>
          <a:chOff x="0" y="0"/>
          <a:chExt cx="0" cy="0"/>
        </a:xfrm>
      </p:grpSpPr>
      <p:sp>
        <p:nvSpPr>
          <p:cNvPr id="849" name="Google Shape;849;g1ee6a4ee576_0_428"/>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50" name="Google Shape;850;g1ee6a4ee576_0_428"/>
          <p:cNvSpPr txBox="1"/>
          <p:nvPr/>
        </p:nvSpPr>
        <p:spPr>
          <a:xfrm>
            <a:off x="373525" y="976163"/>
            <a:ext cx="5127900" cy="24012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lt1"/>
              </a:buClr>
              <a:buSzPts val="2200"/>
              <a:buChar char="●"/>
            </a:pPr>
            <a:r>
              <a:rPr lang="en" sz="2200">
                <a:solidFill>
                  <a:schemeClr val="lt1"/>
                </a:solidFill>
              </a:rPr>
              <a:t>Seeing the Inner Child as a separate entity helps us to disconnect from our harsh judgmental feelings about ourselves and tap into the empathy and compassion we would have for a suffering child.</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p:txBody>
      </p:sp>
      <p:pic>
        <p:nvPicPr>
          <p:cNvPr id="851" name="Google Shape;851;g1ee6a4ee576_0_428"/>
          <p:cNvPicPr preferRelativeResize="0"/>
          <p:nvPr/>
        </p:nvPicPr>
        <p:blipFill>
          <a:blip r:embed="rId3">
            <a:alphaModFix/>
          </a:blip>
          <a:stretch>
            <a:fillRect/>
          </a:stretch>
        </p:blipFill>
        <p:spPr>
          <a:xfrm>
            <a:off x="5682275" y="818575"/>
            <a:ext cx="3182850" cy="2127619"/>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55" name="Shape 855"/>
        <p:cNvGrpSpPr/>
        <p:nvPr/>
      </p:nvGrpSpPr>
      <p:grpSpPr>
        <a:xfrm>
          <a:off x="0" y="0"/>
          <a:ext cx="0" cy="0"/>
          <a:chOff x="0" y="0"/>
          <a:chExt cx="0" cy="0"/>
        </a:xfrm>
      </p:grpSpPr>
      <p:sp>
        <p:nvSpPr>
          <p:cNvPr id="856" name="Google Shape;856;g1ee6aa71a9a_0_51"/>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57" name="Google Shape;857;g1ee6aa71a9a_0_51"/>
          <p:cNvSpPr txBox="1"/>
          <p:nvPr/>
        </p:nvSpPr>
        <p:spPr>
          <a:xfrm>
            <a:off x="512975" y="1371150"/>
            <a:ext cx="4446300" cy="24012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lt1"/>
              </a:buClr>
              <a:buSzPts val="2200"/>
              <a:buChar char="●"/>
            </a:pPr>
            <a:r>
              <a:rPr lang="en" sz="2200">
                <a:solidFill>
                  <a:schemeClr val="lt1"/>
                </a:solidFill>
              </a:rPr>
              <a:t>Sometimes we even imagine putting a part in another room to give other parts a chance to feel their own feelings.</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p:txBody>
      </p:sp>
      <p:pic>
        <p:nvPicPr>
          <p:cNvPr id="858" name="Google Shape;858;g1ee6aa71a9a_0_51"/>
          <p:cNvPicPr preferRelativeResize="0"/>
          <p:nvPr/>
        </p:nvPicPr>
        <p:blipFill>
          <a:blip r:embed="rId3">
            <a:alphaModFix/>
          </a:blip>
          <a:stretch>
            <a:fillRect/>
          </a:stretch>
        </p:blipFill>
        <p:spPr>
          <a:xfrm>
            <a:off x="5501425" y="883177"/>
            <a:ext cx="2727925" cy="26678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862" name="Shape 862"/>
        <p:cNvGrpSpPr/>
        <p:nvPr/>
      </p:nvGrpSpPr>
      <p:grpSpPr>
        <a:xfrm>
          <a:off x="0" y="0"/>
          <a:ext cx="0" cy="0"/>
          <a:chOff x="0" y="0"/>
          <a:chExt cx="0" cy="0"/>
        </a:xfrm>
      </p:grpSpPr>
      <p:sp>
        <p:nvSpPr>
          <p:cNvPr id="863" name="Google Shape;863;g1ee3e746ea7_0_113"/>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864" name="Google Shape;864;g1ee3e746ea7_0_113"/>
          <p:cNvSpPr txBox="1"/>
          <p:nvPr/>
        </p:nvSpPr>
        <p:spPr>
          <a:xfrm>
            <a:off x="469025" y="1087700"/>
            <a:ext cx="3924300" cy="24012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lt1"/>
              </a:buClr>
              <a:buSzPts val="2200"/>
              <a:buChar char="●"/>
            </a:pPr>
            <a:r>
              <a:rPr lang="en" sz="2200">
                <a:solidFill>
                  <a:schemeClr val="lt1"/>
                </a:solidFill>
              </a:rPr>
              <a:t>When we access this part of our unconscious, or hidden side of our personality, with empathy and compassion, we are empowered to parent ourselves and begin the healing process.</a:t>
            </a:r>
            <a:endParaRPr sz="2200">
              <a:solidFill>
                <a:schemeClr val="lt1"/>
              </a:solidFill>
            </a:endParaRPr>
          </a:p>
          <a:p>
            <a:pPr indent="0" lvl="0" marL="0" rtl="0" algn="l">
              <a:spcBef>
                <a:spcPts val="0"/>
              </a:spcBef>
              <a:spcAft>
                <a:spcPts val="0"/>
              </a:spcAft>
              <a:buNone/>
            </a:pPr>
            <a:r>
              <a:t/>
            </a:r>
            <a:endParaRPr sz="2400">
              <a:solidFill>
                <a:schemeClr val="dk1"/>
              </a:solidFill>
              <a:latin typeface="DM Sans"/>
              <a:ea typeface="DM Sans"/>
              <a:cs typeface="DM Sans"/>
              <a:sym typeface="DM Sans"/>
            </a:endParaRPr>
          </a:p>
        </p:txBody>
      </p:sp>
      <p:pic>
        <p:nvPicPr>
          <p:cNvPr id="865" name="Google Shape;865;g1ee3e746ea7_0_113"/>
          <p:cNvPicPr preferRelativeResize="0"/>
          <p:nvPr/>
        </p:nvPicPr>
        <p:blipFill>
          <a:blip r:embed="rId3">
            <a:alphaModFix/>
          </a:blip>
          <a:stretch>
            <a:fillRect/>
          </a:stretch>
        </p:blipFill>
        <p:spPr>
          <a:xfrm>
            <a:off x="4634925" y="1173875"/>
            <a:ext cx="3924300" cy="2228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