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Lst>
  <p:sldSz cy="5143500" cx="9144000"/>
  <p:notesSz cx="6858000" cy="9144000"/>
  <p:embeddedFontLst>
    <p:embeddedFont>
      <p:font typeface="Caveat"/>
      <p:regular r:id="rId55"/>
      <p:bold r:id="rId56"/>
    </p:embeddedFont>
    <p:embeddedFont>
      <p:font typeface="DM Sans"/>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1" roundtripDataSignature="AMtx7mjEhjoYwZmcB3ouSDy91picmfRK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1"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DMSans-bold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font" Target="fonts/Caveat-regular.fntdata"/><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DMSans-regular.fntdata"/><Relationship Id="rId12" Type="http://schemas.openxmlformats.org/officeDocument/2006/relationships/slide" Target="slides/slide8.xml"/><Relationship Id="rId56" Type="http://schemas.openxmlformats.org/officeDocument/2006/relationships/font" Target="fonts/Caveat-bold.fntdata"/><Relationship Id="rId15" Type="http://schemas.openxmlformats.org/officeDocument/2006/relationships/slide" Target="slides/slide11.xml"/><Relationship Id="rId59" Type="http://schemas.openxmlformats.org/officeDocument/2006/relationships/font" Target="fonts/DMSans-italic.fntdata"/><Relationship Id="rId14" Type="http://schemas.openxmlformats.org/officeDocument/2006/relationships/slide" Target="slides/slide10.xml"/><Relationship Id="rId58" Type="http://schemas.openxmlformats.org/officeDocument/2006/relationships/font" Target="fonts/DMSans-bold.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b20eb56e2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2b20eb56e2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b20eb56e25_0_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g2b20eb56e25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ee4511f690_0_1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g1ee4511f690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ee6aa71a9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g1ee6aa71a9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ee436e73e0_0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1ee436e73e0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ee436e73e0_0_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1ee436e73e0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ef793c20c5_0_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1ef793c20c5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b20eb56e25_0_6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2b20eb56e25_0_6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ef793c20c5_0_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g1ef793c20c5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ef793c20c5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g1ef793c20c5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ee436e73e0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1ee436e73e0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b20eb56e25_0_5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2b20eb56e25_0_5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ee4511f690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g1ee4511f690_0_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b0a935932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2b0a935932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ef793c20c5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1ef793c20c5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ee4511f690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g1ee4511f690_0_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ee4511f690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g1ee4511f690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ee4511f690_0_1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g1ee4511f690_0_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It may be difficult, for many of us to abandon the belief that there is an instinct toward perfection at work in human beings, which has brought them to their present high level of intellectual achievement and ethical sublimation and which may be expected to watch over their development into supermen. I have no faith, however, in the existence of any such internal instinct and I cannot see how this benevolent illusion is to be preserved.</a:t>
            </a:r>
            <a:endParaRPr>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The present development of human beings requires, as it seems to me, no different explanation from that of animals. What appears in minority of human individuals as an untiring compulsion toward further perfection can easily be understood as a result of the instinctual repression upon which is based all that is most precious in human civilization</a:t>
            </a:r>
            <a:endParaRPr>
              <a:solidFill>
                <a:schemeClr val="dk1"/>
              </a:solidFill>
              <a:latin typeface="Times New Roman"/>
              <a:ea typeface="Times New Roman"/>
              <a:cs typeface="Times New Roman"/>
              <a:sym typeface="Times New Roman"/>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ee4511f690_0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g1ee4511f690_0_1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b20eb56e25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2b20eb56e25_0_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ab3bee856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g2ab3bee856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ab3bee8564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g2ab3bee8564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ab3bee8564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g2ab3bee8564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ab3bee8564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g2ab3bee8564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ab3bee8564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g2ab3bee8564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ab3bee8564_0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g2ab3bee8564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ab3bee8564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g2ab3bee8564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ab3bee8564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g2ab3bee8564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ab3bee8564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g2ab3bee8564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ab3bee8564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2ab3bee8564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ab3bee856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g2ab3bee8564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ab3bee8564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g2ab3bee8564_0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ab3bee8564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g2ab3bee8564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ab3bee8564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g2ab3bee8564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ab3bee8564_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g2ab3bee8564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ab3bee8564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g2ab3bee8564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ab3bee8564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g2ab3bee8564_0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ab3bee8564_0_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1" name="Google Shape;431;g2ab3bee8564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ab3bee8564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g2ab3bee8564_0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ab3bee8564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g2ab3bee8564_0_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ab3bee8564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2ab3bee8564_0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ab3bee8564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g2ab3bee8564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ab3bee8564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g2ab3bee8564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ab3bee8564_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g2ab3bee8564_0_1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ab3bee8564_0_1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2ab3bee8564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8235"/>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0" name="Shape 20"/>
        <p:cNvGrpSpPr/>
        <p:nvPr/>
      </p:nvGrpSpPr>
      <p:grpSpPr>
        <a:xfrm>
          <a:off x="0" y="0"/>
          <a:ext cx="0" cy="0"/>
          <a:chOff x="0" y="0"/>
          <a:chExt cx="0" cy="0"/>
        </a:xfrm>
      </p:grpSpPr>
      <p:sp>
        <p:nvSpPr>
          <p:cNvPr id="21" name="Google Shape;21;p98"/>
          <p:cNvSpPr/>
          <p:nvPr/>
        </p:nvSpPr>
        <p:spPr>
          <a:xfrm>
            <a:off x="0" y="1583350"/>
            <a:ext cx="7404300" cy="1739700"/>
          </a:xfrm>
          <a:prstGeom prst="rect">
            <a:avLst/>
          </a:prstGeom>
          <a:solidFill>
            <a:schemeClr val="lt1"/>
          </a:solidFill>
          <a:ln>
            <a:noFill/>
          </a:ln>
          <a:effectLst>
            <a:outerShdw blurRad="271463" rotWithShape="0" algn="bl" dist="66675">
              <a:schemeClr val="dk1">
                <a:alpha val="28235"/>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3" name="Google Shape;23;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4" name="Google Shape;24;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sp>
        <p:nvSpPr>
          <p:cNvPr id="26" name="Google Shape;26;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9" name="Shape 29"/>
        <p:cNvGrpSpPr/>
        <p:nvPr/>
      </p:nvGrpSpPr>
      <p:grpSpPr>
        <a:xfrm>
          <a:off x="0" y="0"/>
          <a:ext cx="0" cy="0"/>
          <a:chOff x="0" y="0"/>
          <a:chExt cx="0" cy="0"/>
        </a:xfrm>
      </p:grpSpPr>
      <p:sp>
        <p:nvSpPr>
          <p:cNvPr id="30" name="Google Shape;3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5" name="Google Shape;3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6" name="Google Shape;3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7" name="Shape 37"/>
        <p:cNvGrpSpPr/>
        <p:nvPr/>
      </p:nvGrpSpPr>
      <p:grpSpPr>
        <a:xfrm>
          <a:off x="0" y="0"/>
          <a:ext cx="0" cy="0"/>
          <a:chOff x="0" y="0"/>
          <a:chExt cx="0" cy="0"/>
        </a:xfrm>
      </p:grpSpPr>
      <p:sp>
        <p:nvSpPr>
          <p:cNvPr id="38" name="Google Shape;38;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1" name="Google Shape;41;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2" name="Google Shape;42;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6" name="Google Shape;46;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48" name="Google Shape;48;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9" name="Shape 49"/>
        <p:cNvGrpSpPr/>
        <p:nvPr/>
      </p:nvGrpSpPr>
      <p:grpSpPr>
        <a:xfrm>
          <a:off x="0" y="0"/>
          <a:ext cx="0" cy="0"/>
          <a:chOff x="0" y="0"/>
          <a:chExt cx="0" cy="0"/>
        </a:xfrm>
      </p:grpSpPr>
      <p:cxnSp>
        <p:nvCxnSpPr>
          <p:cNvPr id="50" name="Google Shape;5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52" name="Google Shape;5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www.youtube.com/watch?v=7uVSGbnEHOg" TargetMode="Externa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www.youtube.com/watch?v=-F_3Kq93oKg" TargetMode="Externa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6.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26.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Healing the Inner Child/IFS</a:t>
            </a:r>
            <a:endParaRPr sz="2700"/>
          </a:p>
          <a:p>
            <a:pPr indent="0" lvl="0" marL="0" rtl="0" algn="l">
              <a:lnSpc>
                <a:spcPct val="80000"/>
              </a:lnSpc>
              <a:spcBef>
                <a:spcPts val="0"/>
              </a:spcBef>
              <a:spcAft>
                <a:spcPts val="0"/>
              </a:spcAft>
              <a:buSzPts val="4800"/>
              <a:buNone/>
            </a:pPr>
            <a:r>
              <a:rPr lang="en" sz="2700"/>
              <a:t>Life Coaching Program</a:t>
            </a:r>
            <a:br>
              <a:rPr lang="en" sz="2700"/>
            </a:br>
            <a:r>
              <a:rPr lang="en" sz="2700">
                <a:solidFill>
                  <a:schemeClr val="dk1"/>
                </a:solidFill>
              </a:rPr>
              <a:t>Week 3</a:t>
            </a:r>
            <a:endParaRPr sz="2700">
              <a:solidFill>
                <a:schemeClr val="dk1"/>
              </a:solidFill>
            </a:endParaRPr>
          </a:p>
        </p:txBody>
      </p:sp>
      <p:pic>
        <p:nvPicPr>
          <p:cNvPr id="102" name="Google Shape;102;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Inner Child </a:t>
            </a:r>
            <a:endParaRPr/>
          </a:p>
        </p:txBody>
      </p:sp>
      <p:sp>
        <p:nvSpPr>
          <p:cNvPr id="108" name="Google Shape;108;p8"/>
          <p:cNvSpPr txBox="1"/>
          <p:nvPr>
            <p:ph idx="1" type="body"/>
          </p:nvPr>
        </p:nvSpPr>
        <p:spPr>
          <a:xfrm>
            <a:off x="431450" y="1233300"/>
            <a:ext cx="47859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chemeClr val="dk1"/>
              </a:buClr>
              <a:buSzPts val="2200"/>
              <a:buChar char="●"/>
            </a:pPr>
            <a:r>
              <a:rPr lang="en" sz="2200">
                <a:latin typeface="Arial"/>
                <a:ea typeface="Arial"/>
                <a:cs typeface="Arial"/>
                <a:sym typeface="Arial"/>
              </a:rPr>
              <a:t>Recovery of your Inner Child</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Non-dominant hand writing</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Dialogue</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The Vulnerable Child</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Psychosomatic Pain</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Practice </a:t>
            </a:r>
            <a:endParaRPr sz="2200">
              <a:latin typeface="Arial"/>
              <a:ea typeface="Arial"/>
              <a:cs typeface="Arial"/>
              <a:sym typeface="Arial"/>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109" name="Google Shape;109;p8"/>
          <p:cNvPicPr preferRelativeResize="0"/>
          <p:nvPr/>
        </p:nvPicPr>
        <p:blipFill rotWithShape="1">
          <a:blip r:embed="rId3">
            <a:alphaModFix/>
          </a:blip>
          <a:srcRect b="0" l="33311" r="0" t="0"/>
          <a:stretch/>
        </p:blipFill>
        <p:spPr>
          <a:xfrm>
            <a:off x="5392925" y="571975"/>
            <a:ext cx="3282850" cy="1640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113" name="Shape 113"/>
        <p:cNvGrpSpPr/>
        <p:nvPr/>
      </p:nvGrpSpPr>
      <p:grpSpPr>
        <a:xfrm>
          <a:off x="0" y="0"/>
          <a:ext cx="0" cy="0"/>
          <a:chOff x="0" y="0"/>
          <a:chExt cx="0" cy="0"/>
        </a:xfrm>
      </p:grpSpPr>
      <p:sp>
        <p:nvSpPr>
          <p:cNvPr id="114" name="Google Shape;114;g2b20eb56e25_0_0"/>
          <p:cNvSpPr txBox="1"/>
          <p:nvPr/>
        </p:nvSpPr>
        <p:spPr>
          <a:xfrm>
            <a:off x="1310475" y="15280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115" name="Google Shape;115;g2b20eb56e25_0_0"/>
          <p:cNvSpPr txBox="1"/>
          <p:nvPr/>
        </p:nvSpPr>
        <p:spPr>
          <a:xfrm>
            <a:off x="450800" y="1889063"/>
            <a:ext cx="6956100" cy="9759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She began with journaling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pic>
        <p:nvPicPr>
          <p:cNvPr id="116" name="Google Shape;116;g2b20eb56e25_0_0"/>
          <p:cNvPicPr preferRelativeResize="0"/>
          <p:nvPr/>
        </p:nvPicPr>
        <p:blipFill rotWithShape="1">
          <a:blip r:embed="rId3">
            <a:alphaModFix/>
          </a:blip>
          <a:srcRect b="0" l="0" r="0" t="0"/>
          <a:stretch/>
        </p:blipFill>
        <p:spPr>
          <a:xfrm>
            <a:off x="5032525" y="1343150"/>
            <a:ext cx="2748351" cy="2067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120" name="Shape 120"/>
        <p:cNvGrpSpPr/>
        <p:nvPr/>
      </p:nvGrpSpPr>
      <p:grpSpPr>
        <a:xfrm>
          <a:off x="0" y="0"/>
          <a:ext cx="0" cy="0"/>
          <a:chOff x="0" y="0"/>
          <a:chExt cx="0" cy="0"/>
        </a:xfrm>
      </p:grpSpPr>
      <p:sp>
        <p:nvSpPr>
          <p:cNvPr id="121" name="Google Shape;121;g2b20eb56e25_0_98"/>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122" name="Google Shape;122;g2b20eb56e25_0_98"/>
          <p:cNvPicPr preferRelativeResize="0"/>
          <p:nvPr/>
        </p:nvPicPr>
        <p:blipFill rotWithShape="1">
          <a:blip r:embed="rId3">
            <a:alphaModFix/>
          </a:blip>
          <a:srcRect b="0" l="0" r="0" t="0"/>
          <a:stretch/>
        </p:blipFill>
        <p:spPr>
          <a:xfrm>
            <a:off x="2354575" y="1567950"/>
            <a:ext cx="4434850" cy="2827675"/>
          </a:xfrm>
          <a:prstGeom prst="rect">
            <a:avLst/>
          </a:prstGeom>
          <a:noFill/>
          <a:ln>
            <a:noFill/>
          </a:ln>
        </p:spPr>
      </p:pic>
      <p:sp>
        <p:nvSpPr>
          <p:cNvPr id="123" name="Google Shape;123;g2b20eb56e25_0_98"/>
          <p:cNvSpPr txBox="1"/>
          <p:nvPr/>
        </p:nvSpPr>
        <p:spPr>
          <a:xfrm>
            <a:off x="1717425" y="483475"/>
            <a:ext cx="6243300" cy="9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DM Sans"/>
                <a:ea typeface="DM Sans"/>
                <a:cs typeface="DM Sans"/>
                <a:sym typeface="DM Sans"/>
              </a:rPr>
              <a:t>Non-Dominant Hand Writing</a:t>
            </a:r>
            <a:endParaRPr b="0" i="0" sz="3200" u="none" cap="none" strike="noStrike">
              <a:solidFill>
                <a:schemeClr val="lt1"/>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127" name="Shape 127"/>
        <p:cNvGrpSpPr/>
        <p:nvPr/>
      </p:nvGrpSpPr>
      <p:grpSpPr>
        <a:xfrm>
          <a:off x="0" y="0"/>
          <a:ext cx="0" cy="0"/>
          <a:chOff x="0" y="0"/>
          <a:chExt cx="0" cy="0"/>
        </a:xfrm>
      </p:grpSpPr>
      <p:sp>
        <p:nvSpPr>
          <p:cNvPr id="128" name="Google Shape;128;g1ee4511f690_0_101"/>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129" name="Google Shape;129;g1ee4511f690_0_101"/>
          <p:cNvSpPr txBox="1"/>
          <p:nvPr/>
        </p:nvSpPr>
        <p:spPr>
          <a:xfrm>
            <a:off x="340850" y="1891200"/>
            <a:ext cx="6956100" cy="9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Which progressed to a dialogue</a:t>
            </a:r>
            <a:r>
              <a:rPr lang="en" sz="2200">
                <a:solidFill>
                  <a:schemeClr val="lt1"/>
                </a:solidFill>
              </a:rPr>
              <a:t>…</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sz="2200">
              <a:solidFill>
                <a:schemeClr val="lt1"/>
              </a:solidFil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pic>
        <p:nvPicPr>
          <p:cNvPr id="130" name="Google Shape;130;g1ee4511f690_0_101"/>
          <p:cNvPicPr preferRelativeResize="0"/>
          <p:nvPr/>
        </p:nvPicPr>
        <p:blipFill rotWithShape="1">
          <a:blip r:embed="rId3">
            <a:alphaModFix/>
          </a:blip>
          <a:srcRect b="0" l="0" r="0" t="0"/>
          <a:stretch/>
        </p:blipFill>
        <p:spPr>
          <a:xfrm>
            <a:off x="4815625" y="758138"/>
            <a:ext cx="3866454" cy="2108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99D549"/>
            </a:gs>
            <a:gs pos="100000">
              <a:srgbClr val="547923"/>
            </a:gs>
          </a:gsLst>
          <a:path path="circle">
            <a:fillToRect b="50%" l="50%" r="50%" t="50%"/>
          </a:path>
          <a:tileRect/>
        </a:gradFill>
      </p:bgPr>
    </p:bg>
    <p:spTree>
      <p:nvGrpSpPr>
        <p:cNvPr id="134" name="Shape 134"/>
        <p:cNvGrpSpPr/>
        <p:nvPr/>
      </p:nvGrpSpPr>
      <p:grpSpPr>
        <a:xfrm>
          <a:off x="0" y="0"/>
          <a:ext cx="0" cy="0"/>
          <a:chOff x="0" y="0"/>
          <a:chExt cx="0" cy="0"/>
        </a:xfrm>
      </p:grpSpPr>
      <p:sp>
        <p:nvSpPr>
          <p:cNvPr id="135" name="Google Shape;135;g1ee6aa71a9a_0_0"/>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136" name="Google Shape;136;g1ee6aa71a9a_0_0"/>
          <p:cNvSpPr txBox="1"/>
          <p:nvPr/>
        </p:nvSpPr>
        <p:spPr>
          <a:xfrm>
            <a:off x="1318425" y="524575"/>
            <a:ext cx="5747700" cy="164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DM Sans"/>
                <a:ea typeface="DM Sans"/>
                <a:cs typeface="DM Sans"/>
                <a:sym typeface="DM Sans"/>
              </a:rPr>
              <a:t>She also discovered other child and parent parts……..</a:t>
            </a:r>
            <a:endParaRPr b="0" i="0" sz="2800" u="none" cap="none" strike="noStrike">
              <a:solidFill>
                <a:schemeClr val="dk1"/>
              </a:solidFill>
              <a:latin typeface="DM Sans"/>
              <a:ea typeface="DM Sans"/>
              <a:cs typeface="DM Sans"/>
              <a:sym typeface="DM Sans"/>
            </a:endParaRPr>
          </a:p>
        </p:txBody>
      </p:sp>
      <p:pic>
        <p:nvPicPr>
          <p:cNvPr id="137" name="Google Shape;137;g1ee6aa71a9a_0_0"/>
          <p:cNvPicPr preferRelativeResize="0"/>
          <p:nvPr/>
        </p:nvPicPr>
        <p:blipFill rotWithShape="1">
          <a:blip r:embed="rId3">
            <a:alphaModFix/>
          </a:blip>
          <a:srcRect b="0" l="0" r="0" t="0"/>
          <a:stretch/>
        </p:blipFill>
        <p:spPr>
          <a:xfrm>
            <a:off x="2887638" y="1983725"/>
            <a:ext cx="3228975" cy="2314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1ee436e73e0_0_68"/>
          <p:cNvSpPr txBox="1"/>
          <p:nvPr>
            <p:ph type="title"/>
          </p:nvPr>
        </p:nvSpPr>
        <p:spPr>
          <a:xfrm>
            <a:off x="-152400" y="202675"/>
            <a:ext cx="6242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Dialogue between both hands</a:t>
            </a:r>
            <a:endParaRPr/>
          </a:p>
        </p:txBody>
      </p:sp>
      <p:sp>
        <p:nvSpPr>
          <p:cNvPr id="143" name="Google Shape;143;g1ee436e73e0_0_68"/>
          <p:cNvSpPr txBox="1"/>
          <p:nvPr>
            <p:ph idx="1" type="body"/>
          </p:nvPr>
        </p:nvSpPr>
        <p:spPr>
          <a:xfrm>
            <a:off x="314275" y="1266050"/>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This was done t</a:t>
            </a:r>
            <a:r>
              <a:rPr lang="en" sz="2200">
                <a:solidFill>
                  <a:srgbClr val="0A0A0A"/>
                </a:solidFill>
                <a:highlight>
                  <a:srgbClr val="FFFFFF"/>
                </a:highlight>
                <a:latin typeface="Arial"/>
                <a:ea typeface="Arial"/>
                <a:cs typeface="Arial"/>
                <a:sym typeface="Arial"/>
              </a:rPr>
              <a:t>o avoid old patterns of self criticism which resurfaced when she wanted to include the inner critic (parent) so all parts could be heard.</a:t>
            </a:r>
            <a:endParaRPr sz="2200">
              <a:solidFill>
                <a:srgbClr val="0A0A0A"/>
              </a:solidFill>
              <a:highlight>
                <a:srgbClr val="FFFFFF"/>
              </a:highlight>
              <a:latin typeface="Arial"/>
              <a:ea typeface="Arial"/>
              <a:cs typeface="Arial"/>
              <a:sym typeface="Arial"/>
            </a:endParaRPr>
          </a:p>
          <a:p>
            <a:pPr indent="0" lvl="0" marL="457200" rtl="0" algn="l">
              <a:lnSpc>
                <a:spcPct val="150000"/>
              </a:lnSpc>
              <a:spcBef>
                <a:spcPts val="600"/>
              </a:spcBef>
              <a:spcAft>
                <a:spcPts val="0"/>
              </a:spcAft>
              <a:buNone/>
            </a:pPr>
            <a:r>
              <a:t/>
            </a:r>
            <a:endParaRPr sz="2200">
              <a:solidFill>
                <a:srgbClr val="0A0A0A"/>
              </a:solidFill>
              <a:highlight>
                <a:srgbClr val="FFFFFF"/>
              </a:highlight>
              <a:latin typeface="Arial"/>
              <a:ea typeface="Arial"/>
              <a:cs typeface="Arial"/>
              <a:sym typeface="Arial"/>
            </a:endParaRPr>
          </a:p>
        </p:txBody>
      </p:sp>
      <p:sp>
        <p:nvSpPr>
          <p:cNvPr id="144" name="Google Shape;144;g1ee436e73e0_0_6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145" name="Google Shape;145;g1ee436e73e0_0_68"/>
          <p:cNvPicPr preferRelativeResize="0"/>
          <p:nvPr/>
        </p:nvPicPr>
        <p:blipFill rotWithShape="1">
          <a:blip r:embed="rId3">
            <a:alphaModFix/>
          </a:blip>
          <a:srcRect b="0" l="0" r="0" t="0"/>
          <a:stretch/>
        </p:blipFill>
        <p:spPr>
          <a:xfrm>
            <a:off x="5514050" y="987175"/>
            <a:ext cx="3325150" cy="2120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49" name="Shape 149"/>
        <p:cNvGrpSpPr/>
        <p:nvPr/>
      </p:nvGrpSpPr>
      <p:grpSpPr>
        <a:xfrm>
          <a:off x="0" y="0"/>
          <a:ext cx="0" cy="0"/>
          <a:chOff x="0" y="0"/>
          <a:chExt cx="0" cy="0"/>
        </a:xfrm>
      </p:grpSpPr>
      <p:sp>
        <p:nvSpPr>
          <p:cNvPr id="150" name="Google Shape;150;g1ee436e73e0_0_105"/>
          <p:cNvSpPr/>
          <p:nvPr/>
        </p:nvSpPr>
        <p:spPr>
          <a:xfrm>
            <a:off x="1460225" y="5051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51" name="Google Shape;151;g1ee436e73e0_0_105"/>
          <p:cNvSpPr txBox="1"/>
          <p:nvPr/>
        </p:nvSpPr>
        <p:spPr>
          <a:xfrm>
            <a:off x="1696275" y="1023850"/>
            <a:ext cx="14754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 sz="1800">
                <a:solidFill>
                  <a:schemeClr val="dk1"/>
                </a:solidFill>
                <a:latin typeface="DM Sans"/>
                <a:ea typeface="DM Sans"/>
                <a:cs typeface="DM Sans"/>
                <a:sym typeface="DM Sans"/>
              </a:rPr>
              <a:t>Vulnerable </a:t>
            </a: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52" name="Google Shape;152;g1ee436e73e0_0_105"/>
          <p:cNvSpPr/>
          <p:nvPr/>
        </p:nvSpPr>
        <p:spPr>
          <a:xfrm>
            <a:off x="3714313" y="236713"/>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53" name="Google Shape;153;g1ee436e73e0_0_105"/>
          <p:cNvSpPr txBox="1"/>
          <p:nvPr/>
        </p:nvSpPr>
        <p:spPr>
          <a:xfrm>
            <a:off x="4162313" y="758213"/>
            <a:ext cx="1027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Angry</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54" name="Google Shape;154;g1ee436e73e0_0_105"/>
          <p:cNvSpPr txBox="1"/>
          <p:nvPr/>
        </p:nvSpPr>
        <p:spPr>
          <a:xfrm>
            <a:off x="4056075" y="258612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155" name="Google Shape;155;g1ee436e73e0_0_105"/>
          <p:cNvSpPr/>
          <p:nvPr/>
        </p:nvSpPr>
        <p:spPr>
          <a:xfrm>
            <a:off x="3714325" y="296305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56" name="Google Shape;156;g1ee436e73e0_0_105"/>
          <p:cNvSpPr txBox="1"/>
          <p:nvPr/>
        </p:nvSpPr>
        <p:spPr>
          <a:xfrm>
            <a:off x="4047100" y="3481613"/>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Nurturing Parent</a:t>
            </a:r>
            <a:endParaRPr b="0" i="0" sz="1800" u="none" cap="none" strike="noStrike">
              <a:solidFill>
                <a:schemeClr val="dk1"/>
              </a:solidFill>
              <a:latin typeface="DM Sans"/>
              <a:ea typeface="DM Sans"/>
              <a:cs typeface="DM Sans"/>
              <a:sym typeface="DM Sans"/>
            </a:endParaRPr>
          </a:p>
        </p:txBody>
      </p:sp>
      <p:sp>
        <p:nvSpPr>
          <p:cNvPr id="157" name="Google Shape;157;g1ee436e73e0_0_105"/>
          <p:cNvSpPr/>
          <p:nvPr/>
        </p:nvSpPr>
        <p:spPr>
          <a:xfrm>
            <a:off x="5950775" y="50233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58" name="Google Shape;158;g1ee436e73e0_0_105"/>
          <p:cNvSpPr txBox="1"/>
          <p:nvPr/>
        </p:nvSpPr>
        <p:spPr>
          <a:xfrm>
            <a:off x="6270700" y="1023850"/>
            <a:ext cx="11556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Spiritual</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59" name="Google Shape;159;g1ee436e73e0_0_105"/>
          <p:cNvSpPr/>
          <p:nvPr/>
        </p:nvSpPr>
        <p:spPr>
          <a:xfrm>
            <a:off x="1433525" y="24317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60" name="Google Shape;160;g1ee436e73e0_0_105"/>
          <p:cNvSpPr txBox="1"/>
          <p:nvPr/>
        </p:nvSpPr>
        <p:spPr>
          <a:xfrm>
            <a:off x="1690100" y="2950263"/>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Protective Parent</a:t>
            </a:r>
            <a:endParaRPr b="0" i="0" sz="1800" u="none" cap="none" strike="noStrike">
              <a:solidFill>
                <a:schemeClr val="dk1"/>
              </a:solidFill>
              <a:latin typeface="DM Sans"/>
              <a:ea typeface="DM Sans"/>
              <a:cs typeface="DM Sans"/>
              <a:sym typeface="DM Sans"/>
            </a:endParaRPr>
          </a:p>
        </p:txBody>
      </p:sp>
      <p:sp>
        <p:nvSpPr>
          <p:cNvPr id="161" name="Google Shape;161;g1ee436e73e0_0_105"/>
          <p:cNvSpPr/>
          <p:nvPr/>
        </p:nvSpPr>
        <p:spPr>
          <a:xfrm>
            <a:off x="5884463" y="266028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62" name="Google Shape;162;g1ee436e73e0_0_105"/>
          <p:cNvSpPr txBox="1"/>
          <p:nvPr/>
        </p:nvSpPr>
        <p:spPr>
          <a:xfrm>
            <a:off x="6265475" y="3167525"/>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Critical Parent</a:t>
            </a:r>
            <a:endParaRPr b="0" i="0" sz="1800" u="none" cap="none" strike="noStrike">
              <a:solidFill>
                <a:schemeClr val="dk1"/>
              </a:solidFill>
              <a:latin typeface="DM Sans"/>
              <a:ea typeface="DM Sans"/>
              <a:cs typeface="DM Sans"/>
              <a:sym typeface="DM Sans"/>
            </a:endParaRPr>
          </a:p>
        </p:txBody>
      </p:sp>
      <p:pic>
        <p:nvPicPr>
          <p:cNvPr id="163" name="Google Shape;163;g1ee436e73e0_0_105"/>
          <p:cNvPicPr preferRelativeResize="0"/>
          <p:nvPr/>
        </p:nvPicPr>
        <p:blipFill>
          <a:blip r:embed="rId3">
            <a:alphaModFix/>
          </a:blip>
          <a:stretch>
            <a:fillRect/>
          </a:stretch>
        </p:blipFill>
        <p:spPr>
          <a:xfrm>
            <a:off x="1017061" y="0"/>
            <a:ext cx="6701628" cy="51434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167" name="Shape 167"/>
        <p:cNvGrpSpPr/>
        <p:nvPr/>
      </p:nvGrpSpPr>
      <p:grpSpPr>
        <a:xfrm>
          <a:off x="0" y="0"/>
          <a:ext cx="0" cy="0"/>
          <a:chOff x="0" y="0"/>
          <a:chExt cx="0" cy="0"/>
        </a:xfrm>
      </p:grpSpPr>
      <p:sp>
        <p:nvSpPr>
          <p:cNvPr id="168" name="Google Shape;168;g1ef793c20c5_0_105"/>
          <p:cNvSpPr/>
          <p:nvPr/>
        </p:nvSpPr>
        <p:spPr>
          <a:xfrm>
            <a:off x="1460225" y="5051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69" name="Google Shape;169;g1ef793c20c5_0_105"/>
          <p:cNvSpPr txBox="1"/>
          <p:nvPr/>
        </p:nvSpPr>
        <p:spPr>
          <a:xfrm>
            <a:off x="1696275" y="1023850"/>
            <a:ext cx="14754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 sz="1800">
                <a:solidFill>
                  <a:schemeClr val="dk1"/>
                </a:solidFill>
                <a:latin typeface="DM Sans"/>
                <a:ea typeface="DM Sans"/>
                <a:cs typeface="DM Sans"/>
                <a:sym typeface="DM Sans"/>
              </a:rPr>
              <a:t>Vulnerable </a:t>
            </a: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70" name="Google Shape;170;g1ef793c20c5_0_105"/>
          <p:cNvSpPr/>
          <p:nvPr/>
        </p:nvSpPr>
        <p:spPr>
          <a:xfrm>
            <a:off x="3714313" y="236713"/>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71" name="Google Shape;171;g1ef793c20c5_0_105"/>
          <p:cNvSpPr txBox="1"/>
          <p:nvPr/>
        </p:nvSpPr>
        <p:spPr>
          <a:xfrm>
            <a:off x="4162313" y="758213"/>
            <a:ext cx="1027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Angry</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72" name="Google Shape;172;g1ef793c20c5_0_105"/>
          <p:cNvSpPr txBox="1"/>
          <p:nvPr/>
        </p:nvSpPr>
        <p:spPr>
          <a:xfrm>
            <a:off x="4056075" y="258612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173" name="Google Shape;173;g1ef793c20c5_0_105"/>
          <p:cNvSpPr/>
          <p:nvPr/>
        </p:nvSpPr>
        <p:spPr>
          <a:xfrm>
            <a:off x="3714325" y="296305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74" name="Google Shape;174;g1ef793c20c5_0_105"/>
          <p:cNvSpPr txBox="1"/>
          <p:nvPr/>
        </p:nvSpPr>
        <p:spPr>
          <a:xfrm>
            <a:off x="4047100" y="3481613"/>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Nurturing Parent</a:t>
            </a:r>
            <a:endParaRPr b="0" i="0" sz="1800" u="none" cap="none" strike="noStrike">
              <a:solidFill>
                <a:schemeClr val="dk1"/>
              </a:solidFill>
              <a:latin typeface="DM Sans"/>
              <a:ea typeface="DM Sans"/>
              <a:cs typeface="DM Sans"/>
              <a:sym typeface="DM Sans"/>
            </a:endParaRPr>
          </a:p>
        </p:txBody>
      </p:sp>
      <p:sp>
        <p:nvSpPr>
          <p:cNvPr id="175" name="Google Shape;175;g1ef793c20c5_0_105"/>
          <p:cNvSpPr/>
          <p:nvPr/>
        </p:nvSpPr>
        <p:spPr>
          <a:xfrm>
            <a:off x="5950775" y="50233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76" name="Google Shape;176;g1ef793c20c5_0_105"/>
          <p:cNvSpPr txBox="1"/>
          <p:nvPr/>
        </p:nvSpPr>
        <p:spPr>
          <a:xfrm>
            <a:off x="6270700" y="1023850"/>
            <a:ext cx="11556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Spiritual</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77" name="Google Shape;177;g1ef793c20c5_0_105"/>
          <p:cNvSpPr/>
          <p:nvPr/>
        </p:nvSpPr>
        <p:spPr>
          <a:xfrm>
            <a:off x="1433525" y="24317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78" name="Google Shape;178;g1ef793c20c5_0_105"/>
          <p:cNvSpPr txBox="1"/>
          <p:nvPr/>
        </p:nvSpPr>
        <p:spPr>
          <a:xfrm>
            <a:off x="1690100" y="2950263"/>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Protective Parent</a:t>
            </a:r>
            <a:endParaRPr b="0" i="0" sz="1800" u="none" cap="none" strike="noStrike">
              <a:solidFill>
                <a:schemeClr val="dk1"/>
              </a:solidFill>
              <a:latin typeface="DM Sans"/>
              <a:ea typeface="DM Sans"/>
              <a:cs typeface="DM Sans"/>
              <a:sym typeface="DM Sans"/>
            </a:endParaRPr>
          </a:p>
        </p:txBody>
      </p:sp>
      <p:sp>
        <p:nvSpPr>
          <p:cNvPr id="179" name="Google Shape;179;g1ef793c20c5_0_105"/>
          <p:cNvSpPr/>
          <p:nvPr/>
        </p:nvSpPr>
        <p:spPr>
          <a:xfrm>
            <a:off x="5884463" y="266028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80" name="Google Shape;180;g1ef793c20c5_0_105"/>
          <p:cNvSpPr txBox="1"/>
          <p:nvPr/>
        </p:nvSpPr>
        <p:spPr>
          <a:xfrm>
            <a:off x="6265475" y="3167525"/>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Critical Parent</a:t>
            </a:r>
            <a:endParaRPr b="0" i="0" sz="1800" u="none" cap="none" strike="noStrike">
              <a:solidFill>
                <a:schemeClr val="dk1"/>
              </a:solidFill>
              <a:latin typeface="DM Sans"/>
              <a:ea typeface="DM Sans"/>
              <a:cs typeface="DM Sans"/>
              <a:sym typeface="DM Sans"/>
            </a:endParaRPr>
          </a:p>
        </p:txBody>
      </p:sp>
      <p:pic>
        <p:nvPicPr>
          <p:cNvPr id="181" name="Google Shape;181;g1ef793c20c5_0_105"/>
          <p:cNvPicPr preferRelativeResize="0"/>
          <p:nvPr/>
        </p:nvPicPr>
        <p:blipFill>
          <a:blip r:embed="rId3">
            <a:alphaModFix/>
          </a:blip>
          <a:stretch>
            <a:fillRect/>
          </a:stretch>
        </p:blipFill>
        <p:spPr>
          <a:xfrm>
            <a:off x="1231900" y="236725"/>
            <a:ext cx="7188175" cy="4102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185" name="Shape 185"/>
        <p:cNvGrpSpPr/>
        <p:nvPr/>
      </p:nvGrpSpPr>
      <p:grpSpPr>
        <a:xfrm>
          <a:off x="0" y="0"/>
          <a:ext cx="0" cy="0"/>
          <a:chOff x="0" y="0"/>
          <a:chExt cx="0" cy="0"/>
        </a:xfrm>
      </p:grpSpPr>
      <p:sp>
        <p:nvSpPr>
          <p:cNvPr id="186" name="Google Shape;186;g2b20eb56e25_0_603"/>
          <p:cNvSpPr/>
          <p:nvPr/>
        </p:nvSpPr>
        <p:spPr>
          <a:xfrm>
            <a:off x="1460225" y="5051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87" name="Google Shape;187;g2b20eb56e25_0_603"/>
          <p:cNvSpPr txBox="1"/>
          <p:nvPr/>
        </p:nvSpPr>
        <p:spPr>
          <a:xfrm>
            <a:off x="1696275" y="1023850"/>
            <a:ext cx="14754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 sz="1800">
                <a:solidFill>
                  <a:schemeClr val="dk1"/>
                </a:solidFill>
                <a:latin typeface="DM Sans"/>
                <a:ea typeface="DM Sans"/>
                <a:cs typeface="DM Sans"/>
                <a:sym typeface="DM Sans"/>
              </a:rPr>
              <a:t>Vulnerable </a:t>
            </a: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88" name="Google Shape;188;g2b20eb56e25_0_603"/>
          <p:cNvSpPr/>
          <p:nvPr/>
        </p:nvSpPr>
        <p:spPr>
          <a:xfrm>
            <a:off x="3714313" y="236713"/>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89" name="Google Shape;189;g2b20eb56e25_0_603"/>
          <p:cNvSpPr txBox="1"/>
          <p:nvPr/>
        </p:nvSpPr>
        <p:spPr>
          <a:xfrm>
            <a:off x="4162313" y="758213"/>
            <a:ext cx="1027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Angry</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90" name="Google Shape;190;g2b20eb56e25_0_603"/>
          <p:cNvSpPr txBox="1"/>
          <p:nvPr/>
        </p:nvSpPr>
        <p:spPr>
          <a:xfrm>
            <a:off x="4056075" y="258612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191" name="Google Shape;191;g2b20eb56e25_0_603"/>
          <p:cNvSpPr/>
          <p:nvPr/>
        </p:nvSpPr>
        <p:spPr>
          <a:xfrm>
            <a:off x="3714325" y="296305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92" name="Google Shape;192;g2b20eb56e25_0_603"/>
          <p:cNvSpPr txBox="1"/>
          <p:nvPr/>
        </p:nvSpPr>
        <p:spPr>
          <a:xfrm>
            <a:off x="4047100" y="3481613"/>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Nurturing Parent</a:t>
            </a:r>
            <a:endParaRPr b="0" i="0" sz="1800" u="none" cap="none" strike="noStrike">
              <a:solidFill>
                <a:schemeClr val="dk1"/>
              </a:solidFill>
              <a:latin typeface="DM Sans"/>
              <a:ea typeface="DM Sans"/>
              <a:cs typeface="DM Sans"/>
              <a:sym typeface="DM Sans"/>
            </a:endParaRPr>
          </a:p>
        </p:txBody>
      </p:sp>
      <p:sp>
        <p:nvSpPr>
          <p:cNvPr id="193" name="Google Shape;193;g2b20eb56e25_0_603"/>
          <p:cNvSpPr/>
          <p:nvPr/>
        </p:nvSpPr>
        <p:spPr>
          <a:xfrm>
            <a:off x="5950775" y="50233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94" name="Google Shape;194;g2b20eb56e25_0_603"/>
          <p:cNvSpPr txBox="1"/>
          <p:nvPr/>
        </p:nvSpPr>
        <p:spPr>
          <a:xfrm>
            <a:off x="6270700" y="1023850"/>
            <a:ext cx="11556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Spiritual</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195" name="Google Shape;195;g2b20eb56e25_0_603"/>
          <p:cNvSpPr/>
          <p:nvPr/>
        </p:nvSpPr>
        <p:spPr>
          <a:xfrm>
            <a:off x="1433525" y="24317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96" name="Google Shape;196;g2b20eb56e25_0_603"/>
          <p:cNvSpPr txBox="1"/>
          <p:nvPr/>
        </p:nvSpPr>
        <p:spPr>
          <a:xfrm>
            <a:off x="1690100" y="2950263"/>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Protective Parent</a:t>
            </a:r>
            <a:endParaRPr b="0" i="0" sz="1800" u="none" cap="none" strike="noStrike">
              <a:solidFill>
                <a:schemeClr val="dk1"/>
              </a:solidFill>
              <a:latin typeface="DM Sans"/>
              <a:ea typeface="DM Sans"/>
              <a:cs typeface="DM Sans"/>
              <a:sym typeface="DM Sans"/>
            </a:endParaRPr>
          </a:p>
        </p:txBody>
      </p:sp>
      <p:sp>
        <p:nvSpPr>
          <p:cNvPr id="197" name="Google Shape;197;g2b20eb56e25_0_603"/>
          <p:cNvSpPr/>
          <p:nvPr/>
        </p:nvSpPr>
        <p:spPr>
          <a:xfrm>
            <a:off x="5884463" y="266028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98" name="Google Shape;198;g2b20eb56e25_0_603"/>
          <p:cNvSpPr txBox="1"/>
          <p:nvPr/>
        </p:nvSpPr>
        <p:spPr>
          <a:xfrm>
            <a:off x="6265475" y="3167525"/>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Critical Parent</a:t>
            </a:r>
            <a:endParaRPr b="0" i="0" sz="1800" u="none" cap="none" strike="noStrike">
              <a:solidFill>
                <a:schemeClr val="dk1"/>
              </a:solidFill>
              <a:latin typeface="DM Sans"/>
              <a:ea typeface="DM Sans"/>
              <a:cs typeface="DM Sans"/>
              <a:sym typeface="DM Sans"/>
            </a:endParaRPr>
          </a:p>
        </p:txBody>
      </p:sp>
      <p:pic>
        <p:nvPicPr>
          <p:cNvPr descr="A short description of the brain in 3 parts - all in 60 seconds.&#10;&#10;For more great content go to https://thescienceofpsychotherapy.com&#10;&#10;Our Podcast:&#10;Find us on iTunes https://itunes.apple.com/au/podcast/the-science-of-psychotherapy/id1415491130?mt=2&#10;&#10;Find us on Spotify https://open.spotify.com/show/0DkEi9W92AdFOWxD1c3yYR?si=4M30xEd-QtiDdvhGWOqCjg" id="199" name="Google Shape;199;g2b20eb56e25_0_603" title="The Triune Brain in 60 seconds">
            <a:hlinkClick r:id="rId3"/>
          </p:cNvPr>
          <p:cNvPicPr preferRelativeResize="0"/>
          <p:nvPr/>
        </p:nvPicPr>
        <p:blipFill>
          <a:blip r:embed="rId4">
            <a:alphaModFix/>
          </a:blip>
          <a:stretch>
            <a:fillRect/>
          </a:stretch>
        </p:blipFill>
        <p:spPr>
          <a:xfrm>
            <a:off x="694275" y="236725"/>
            <a:ext cx="7821950" cy="4553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03" name="Shape 203"/>
        <p:cNvGrpSpPr/>
        <p:nvPr/>
      </p:nvGrpSpPr>
      <p:grpSpPr>
        <a:xfrm>
          <a:off x="0" y="0"/>
          <a:ext cx="0" cy="0"/>
          <a:chOff x="0" y="0"/>
          <a:chExt cx="0" cy="0"/>
        </a:xfrm>
      </p:grpSpPr>
      <p:sp>
        <p:nvSpPr>
          <p:cNvPr id="204" name="Google Shape;204;g1ef793c20c5_0_88"/>
          <p:cNvSpPr/>
          <p:nvPr/>
        </p:nvSpPr>
        <p:spPr>
          <a:xfrm>
            <a:off x="1460225" y="5051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05" name="Google Shape;205;g1ef793c20c5_0_88"/>
          <p:cNvSpPr txBox="1"/>
          <p:nvPr/>
        </p:nvSpPr>
        <p:spPr>
          <a:xfrm>
            <a:off x="1696275" y="1023850"/>
            <a:ext cx="14754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 sz="1800">
                <a:solidFill>
                  <a:schemeClr val="dk1"/>
                </a:solidFill>
                <a:latin typeface="DM Sans"/>
                <a:ea typeface="DM Sans"/>
                <a:cs typeface="DM Sans"/>
                <a:sym typeface="DM Sans"/>
              </a:rPr>
              <a:t>Vulnerable </a:t>
            </a: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206" name="Google Shape;206;g1ef793c20c5_0_88"/>
          <p:cNvSpPr/>
          <p:nvPr/>
        </p:nvSpPr>
        <p:spPr>
          <a:xfrm>
            <a:off x="3714313" y="236713"/>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07" name="Google Shape;207;g1ef793c20c5_0_88"/>
          <p:cNvSpPr txBox="1"/>
          <p:nvPr/>
        </p:nvSpPr>
        <p:spPr>
          <a:xfrm>
            <a:off x="4162313" y="758213"/>
            <a:ext cx="1027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Angry</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208" name="Google Shape;208;g1ef793c20c5_0_88"/>
          <p:cNvSpPr/>
          <p:nvPr/>
        </p:nvSpPr>
        <p:spPr>
          <a:xfrm>
            <a:off x="4806025" y="315230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09" name="Google Shape;209;g1ef793c20c5_0_88"/>
          <p:cNvSpPr txBox="1"/>
          <p:nvPr/>
        </p:nvSpPr>
        <p:spPr>
          <a:xfrm>
            <a:off x="5102225" y="3634274"/>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Nurturing Parent</a:t>
            </a:r>
            <a:endParaRPr b="0" i="0" sz="1800" u="none" cap="none" strike="noStrike">
              <a:solidFill>
                <a:schemeClr val="dk1"/>
              </a:solidFill>
              <a:latin typeface="DM Sans"/>
              <a:ea typeface="DM Sans"/>
              <a:cs typeface="DM Sans"/>
              <a:sym typeface="DM Sans"/>
            </a:endParaRPr>
          </a:p>
        </p:txBody>
      </p:sp>
      <p:sp>
        <p:nvSpPr>
          <p:cNvPr id="210" name="Google Shape;210;g1ef793c20c5_0_88"/>
          <p:cNvSpPr/>
          <p:nvPr/>
        </p:nvSpPr>
        <p:spPr>
          <a:xfrm>
            <a:off x="5950775" y="50233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11" name="Google Shape;211;g1ef793c20c5_0_88"/>
          <p:cNvSpPr txBox="1"/>
          <p:nvPr/>
        </p:nvSpPr>
        <p:spPr>
          <a:xfrm>
            <a:off x="6270700" y="1023850"/>
            <a:ext cx="11556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Spiritual</a:t>
            </a:r>
            <a:endParaRPr b="0" i="0" sz="18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Child</a:t>
            </a:r>
            <a:endParaRPr b="0" i="0" sz="1800" u="none" cap="none" strike="noStrike">
              <a:solidFill>
                <a:schemeClr val="dk1"/>
              </a:solidFill>
              <a:latin typeface="DM Sans"/>
              <a:ea typeface="DM Sans"/>
              <a:cs typeface="DM Sans"/>
              <a:sym typeface="DM Sans"/>
            </a:endParaRPr>
          </a:p>
        </p:txBody>
      </p:sp>
      <p:sp>
        <p:nvSpPr>
          <p:cNvPr id="212" name="Google Shape;212;g1ef793c20c5_0_88"/>
          <p:cNvSpPr/>
          <p:nvPr/>
        </p:nvSpPr>
        <p:spPr>
          <a:xfrm>
            <a:off x="588975" y="2180850"/>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13" name="Google Shape;213;g1ef793c20c5_0_88"/>
          <p:cNvSpPr/>
          <p:nvPr/>
        </p:nvSpPr>
        <p:spPr>
          <a:xfrm>
            <a:off x="6846088" y="218083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14" name="Google Shape;214;g1ef793c20c5_0_88"/>
          <p:cNvSpPr txBox="1"/>
          <p:nvPr/>
        </p:nvSpPr>
        <p:spPr>
          <a:xfrm>
            <a:off x="7227100" y="2735400"/>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Critical Parent</a:t>
            </a:r>
            <a:endParaRPr b="0" i="0" sz="1800" u="none" cap="none" strike="noStrike">
              <a:solidFill>
                <a:schemeClr val="dk1"/>
              </a:solidFill>
              <a:latin typeface="DM Sans"/>
              <a:ea typeface="DM Sans"/>
              <a:cs typeface="DM Sans"/>
              <a:sym typeface="DM Sans"/>
            </a:endParaRPr>
          </a:p>
        </p:txBody>
      </p:sp>
      <p:sp>
        <p:nvSpPr>
          <p:cNvPr id="215" name="Google Shape;215;g1ef793c20c5_0_88"/>
          <p:cNvSpPr txBox="1"/>
          <p:nvPr/>
        </p:nvSpPr>
        <p:spPr>
          <a:xfrm>
            <a:off x="891375" y="2735388"/>
            <a:ext cx="1531500" cy="32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DM Sans"/>
                <a:ea typeface="DM Sans"/>
                <a:cs typeface="DM Sans"/>
                <a:sym typeface="DM Sans"/>
              </a:rPr>
              <a:t>Protective Parent</a:t>
            </a:r>
            <a:endParaRPr b="0" i="0" sz="1800" u="none" cap="none" strike="noStrike">
              <a:solidFill>
                <a:schemeClr val="dk1"/>
              </a:solidFill>
              <a:latin typeface="DM Sans"/>
              <a:ea typeface="DM Sans"/>
              <a:cs typeface="DM Sans"/>
              <a:sym typeface="DM Sans"/>
            </a:endParaRPr>
          </a:p>
        </p:txBody>
      </p:sp>
      <p:sp>
        <p:nvSpPr>
          <p:cNvPr id="216" name="Google Shape;216;g1ef793c20c5_0_88"/>
          <p:cNvSpPr/>
          <p:nvPr/>
        </p:nvSpPr>
        <p:spPr>
          <a:xfrm>
            <a:off x="2697500" y="3152288"/>
            <a:ext cx="1693800" cy="1678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17" name="Google Shape;217;g1ef793c20c5_0_88"/>
          <p:cNvSpPr txBox="1"/>
          <p:nvPr/>
        </p:nvSpPr>
        <p:spPr>
          <a:xfrm>
            <a:off x="2820300" y="3728750"/>
            <a:ext cx="1276500" cy="52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DM Sans"/>
                <a:ea typeface="DM Sans"/>
                <a:cs typeface="DM Sans"/>
                <a:sym typeface="DM Sans"/>
              </a:rPr>
              <a:t>Meaningful Part</a:t>
            </a:r>
            <a:endParaRPr sz="1700">
              <a:solidFill>
                <a:schemeClr val="dk1"/>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lin ang="5400012" scaled="0"/>
        </a:gradFill>
      </p:bgPr>
    </p:bg>
    <p:spTree>
      <p:nvGrpSpPr>
        <p:cNvPr id="221" name="Shape 221"/>
        <p:cNvGrpSpPr/>
        <p:nvPr/>
      </p:nvGrpSpPr>
      <p:grpSpPr>
        <a:xfrm>
          <a:off x="0" y="0"/>
          <a:ext cx="0" cy="0"/>
          <a:chOff x="0" y="0"/>
          <a:chExt cx="0" cy="0"/>
        </a:xfrm>
      </p:grpSpPr>
      <p:sp>
        <p:nvSpPr>
          <p:cNvPr id="222" name="Google Shape;222;g1ef793c20c5_0_7"/>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223" name="Google Shape;223;g1ef793c20c5_0_7"/>
          <p:cNvPicPr preferRelativeResize="0"/>
          <p:nvPr/>
        </p:nvPicPr>
        <p:blipFill rotWithShape="1">
          <a:blip r:embed="rId3">
            <a:alphaModFix/>
          </a:blip>
          <a:srcRect b="26648" l="33657" r="41567" t="24237"/>
          <a:stretch/>
        </p:blipFill>
        <p:spPr>
          <a:xfrm>
            <a:off x="2413425" y="328550"/>
            <a:ext cx="4187924" cy="4668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27" name="Shape 227"/>
        <p:cNvGrpSpPr/>
        <p:nvPr/>
      </p:nvGrpSpPr>
      <p:grpSpPr>
        <a:xfrm>
          <a:off x="0" y="0"/>
          <a:ext cx="0" cy="0"/>
          <a:chOff x="0" y="0"/>
          <a:chExt cx="0" cy="0"/>
        </a:xfrm>
      </p:grpSpPr>
      <p:sp>
        <p:nvSpPr>
          <p:cNvPr id="228" name="Google Shape;228;g1ee436e73e0_0_76"/>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229" name="Google Shape;229;g1ee436e73e0_0_76"/>
          <p:cNvPicPr preferRelativeResize="0"/>
          <p:nvPr/>
        </p:nvPicPr>
        <p:blipFill rotWithShape="1">
          <a:blip r:embed="rId3">
            <a:alphaModFix/>
          </a:blip>
          <a:srcRect b="17949" l="36640" r="38792" t="26618"/>
          <a:stretch/>
        </p:blipFill>
        <p:spPr>
          <a:xfrm rot="-148981">
            <a:off x="2301592" y="274679"/>
            <a:ext cx="3516589" cy="44612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233" name="Shape 233"/>
        <p:cNvGrpSpPr/>
        <p:nvPr/>
      </p:nvGrpSpPr>
      <p:grpSpPr>
        <a:xfrm>
          <a:off x="0" y="0"/>
          <a:ext cx="0" cy="0"/>
          <a:chOff x="0" y="0"/>
          <a:chExt cx="0" cy="0"/>
        </a:xfrm>
      </p:grpSpPr>
      <p:sp>
        <p:nvSpPr>
          <p:cNvPr id="234" name="Google Shape;234;g2b20eb56e25_0_596"/>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descr="Inner Child Role Play  - Narcissistic Parent Recovery - Part 1&#10;&#10;Here is what some of the inner child work that I do with clients looks like. &#10;&#10;As mentioned in the video, here is the link to Margaret Paul's book. It's amazing and the best resource that I know of when it comes to doing the two parts work. &#10;&#10;I'm not affiliated with Margaret Paul or Amazon. I just love the book&#10;&#10;https://www.amazon.com/Inner-Bonding-Becoming-Loving-Adult/dp/0062507109&#10;&#10;*** I've given a very tidy scenario here about &quot;Beth&quot;. Sometimes for the trauma survivor and their choice of friendships or partnerships, Beth isn't always just disorganized. What I mean is that Beth could be just like the client's parents and becomes abusive if the client were to bring up the bump. I say this because sometimes we trust our gut and sometimes we don't. Sometimes we have to leave relationships and that it isn't always just our triggers. Hope that makes sense!***&#10;&#10;Chapters:&#10;0:00 Intro&#10;3:51 Self-Talk (No Healthy Adult Present) Role Play&#10;5:22 Healthy Adult Role Play&#10;10:06 Recap of Role Play&#10;13:06 Final Thoughts&#10;13:32 Outro&#10;&#10;➡️ Childhood Trauma E-Course Work&#10;https://www.patrickteahantherapy.com/offerings/&#10;➡️Support the channel on Patreon&#10;https://www.patreon.com/patrickteahan &#10;➡️Connect with me via my website&#10;https://www.patrickteahantherapy.com &#10;➡️Connect with me via my Instagram&#10;https://www.instagram.com/patrickteahantherapy/&#10;➡️Connect with me via my TikTok&#10;https://www.tiktok.com/@patrickteahantherapy&#10;&#10;&#10;⚠️ Disclaimer&#10;&#10;My videos are for educational purposes only. Information provided on this channel is not intended to be a substitute for in person professional medical advice. It is not intended to replace the services of a therapist, physician, or other qualified professional, nor does it constitute a therapist-client or physician or quasi-physician relationship. &#10;&#10;If you are, or someone you know is in immediate danger, please call a local emergency telephone number or go immediately to the nearest emergency room. &#10;&#10;If you are having emotional distress, please utilize 911 or the National Suicide Hotline &#10;1-800-273-8255" id="235" name="Google Shape;235;g2b20eb56e25_0_596" title="Inner Child Role Play  - Narcissistic Parent Recovery - Part 1">
            <a:hlinkClick r:id="rId3"/>
          </p:cNvPr>
          <p:cNvPicPr preferRelativeResize="0"/>
          <p:nvPr/>
        </p:nvPicPr>
        <p:blipFill>
          <a:blip r:embed="rId4">
            <a:alphaModFix/>
          </a:blip>
          <a:stretch>
            <a:fillRect/>
          </a:stretch>
        </p:blipFill>
        <p:spPr>
          <a:xfrm>
            <a:off x="1775250" y="860025"/>
            <a:ext cx="5834900" cy="3282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39" name="Shape 239"/>
        <p:cNvGrpSpPr/>
        <p:nvPr/>
      </p:nvGrpSpPr>
      <p:grpSpPr>
        <a:xfrm>
          <a:off x="0" y="0"/>
          <a:ext cx="0" cy="0"/>
          <a:chOff x="0" y="0"/>
          <a:chExt cx="0" cy="0"/>
        </a:xfrm>
      </p:grpSpPr>
      <p:sp>
        <p:nvSpPr>
          <p:cNvPr id="240" name="Google Shape;240;g1ee4511f690_0_124"/>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41" name="Google Shape;241;g1ee4511f690_0_124"/>
          <p:cNvSpPr txBox="1"/>
          <p:nvPr/>
        </p:nvSpPr>
        <p:spPr>
          <a:xfrm>
            <a:off x="1233300" y="467975"/>
            <a:ext cx="6677400" cy="914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lang="en" sz="2800">
                <a:solidFill>
                  <a:schemeClr val="lt1"/>
                </a:solidFill>
                <a:latin typeface="DM Sans"/>
                <a:ea typeface="DM Sans"/>
                <a:cs typeface="DM Sans"/>
                <a:sym typeface="DM Sans"/>
              </a:rPr>
              <a:t>Exercise: </a:t>
            </a:r>
            <a:r>
              <a:rPr b="0" i="0" lang="en" sz="2800" u="none" cap="none" strike="noStrike">
                <a:solidFill>
                  <a:schemeClr val="lt1"/>
                </a:solidFill>
                <a:latin typeface="DM Sans"/>
                <a:ea typeface="DM Sans"/>
                <a:cs typeface="DM Sans"/>
                <a:sym typeface="DM Sans"/>
              </a:rPr>
              <a:t>Talking with your Inner Child</a:t>
            </a:r>
            <a:endParaRPr b="0" i="0" sz="2800" u="none" cap="none" strike="noStrike">
              <a:solidFill>
                <a:schemeClr val="lt1"/>
              </a:solidFill>
              <a:latin typeface="DM Sans"/>
              <a:ea typeface="DM Sans"/>
              <a:cs typeface="DM Sans"/>
              <a:sym typeface="DM Sans"/>
            </a:endParaRPr>
          </a:p>
        </p:txBody>
      </p:sp>
      <p:sp>
        <p:nvSpPr>
          <p:cNvPr id="242" name="Google Shape;242;g1ee4511f690_0_124"/>
          <p:cNvSpPr txBox="1"/>
          <p:nvPr/>
        </p:nvSpPr>
        <p:spPr>
          <a:xfrm>
            <a:off x="497300" y="1382075"/>
            <a:ext cx="5004000" cy="14874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chemeClr val="lt1"/>
              </a:buClr>
              <a:buSzPts val="2400"/>
              <a:buFont typeface="DM Sans"/>
              <a:buAutoNum type="arabicPeriod"/>
            </a:pPr>
            <a:r>
              <a:rPr b="0" i="0" lang="en" sz="2400" u="none" cap="none" strike="noStrike">
                <a:solidFill>
                  <a:schemeClr val="lt1"/>
                </a:solidFill>
                <a:latin typeface="DM Sans"/>
                <a:ea typeface="DM Sans"/>
                <a:cs typeface="DM Sans"/>
                <a:sym typeface="DM Sans"/>
              </a:rPr>
              <a:t>Use both hands to have a conversation.</a:t>
            </a:r>
            <a:endParaRPr b="0" i="0" sz="2400" u="none" cap="none" strike="noStrike">
              <a:solidFill>
                <a:schemeClr val="lt1"/>
              </a:solidFill>
              <a:latin typeface="DM Sans"/>
              <a:ea typeface="DM Sans"/>
              <a:cs typeface="DM Sans"/>
              <a:sym typeface="DM Sans"/>
            </a:endParaRPr>
          </a:p>
          <a:p>
            <a:pPr indent="-381000" lvl="0" marL="457200" marR="0" rtl="0" algn="l">
              <a:lnSpc>
                <a:spcPct val="115000"/>
              </a:lnSpc>
              <a:spcBef>
                <a:spcPts val="0"/>
              </a:spcBef>
              <a:spcAft>
                <a:spcPts val="0"/>
              </a:spcAft>
              <a:buClr>
                <a:schemeClr val="lt1"/>
              </a:buClr>
              <a:buSzPts val="2400"/>
              <a:buFont typeface="DM Sans"/>
              <a:buAutoNum type="arabicPeriod"/>
            </a:pPr>
            <a:r>
              <a:rPr b="0" i="0" lang="en" sz="2400" u="none" cap="none" strike="noStrike">
                <a:solidFill>
                  <a:schemeClr val="lt1"/>
                </a:solidFill>
                <a:latin typeface="DM Sans"/>
                <a:ea typeface="DM Sans"/>
                <a:cs typeface="DM Sans"/>
                <a:sym typeface="DM Sans"/>
              </a:rPr>
              <a:t>Tell your IC you want to get know him/her.</a:t>
            </a:r>
            <a:endParaRPr b="0" i="0" sz="2400" u="none" cap="none" strike="noStrike">
              <a:solidFill>
                <a:schemeClr val="lt1"/>
              </a:solidFill>
              <a:latin typeface="DM Sans"/>
              <a:ea typeface="DM Sans"/>
              <a:cs typeface="DM Sans"/>
              <a:sym typeface="DM Sans"/>
            </a:endParaRPr>
          </a:p>
          <a:p>
            <a:pPr indent="-381000" lvl="0" marL="457200" marR="0" rtl="0" algn="l">
              <a:lnSpc>
                <a:spcPct val="115000"/>
              </a:lnSpc>
              <a:spcBef>
                <a:spcPts val="0"/>
              </a:spcBef>
              <a:spcAft>
                <a:spcPts val="0"/>
              </a:spcAft>
              <a:buClr>
                <a:schemeClr val="lt1"/>
              </a:buClr>
              <a:buSzPts val="2400"/>
              <a:buFont typeface="DM Sans"/>
              <a:buAutoNum type="arabicPeriod"/>
            </a:pPr>
            <a:r>
              <a:rPr b="0" i="0" lang="en" sz="2400" u="none" cap="none" strike="noStrike">
                <a:solidFill>
                  <a:schemeClr val="lt1"/>
                </a:solidFill>
                <a:latin typeface="DM Sans"/>
                <a:ea typeface="DM Sans"/>
                <a:cs typeface="DM Sans"/>
                <a:sym typeface="DM Sans"/>
              </a:rPr>
              <a:t>Ask its </a:t>
            </a:r>
            <a:r>
              <a:rPr i="0" lang="en" sz="2400" u="none" cap="none" strike="noStrike">
                <a:solidFill>
                  <a:schemeClr val="lt1"/>
                </a:solidFill>
                <a:latin typeface="DM Sans"/>
                <a:ea typeface="DM Sans"/>
                <a:cs typeface="DM Sans"/>
                <a:sym typeface="DM Sans"/>
              </a:rPr>
              <a:t>name, age, how it feels, and wha</a:t>
            </a:r>
            <a:r>
              <a:rPr lang="en" sz="2400">
                <a:solidFill>
                  <a:schemeClr val="lt1"/>
                </a:solidFill>
                <a:latin typeface="DM Sans"/>
                <a:ea typeface="DM Sans"/>
                <a:cs typeface="DM Sans"/>
                <a:sym typeface="DM Sans"/>
              </a:rPr>
              <a:t>t it </a:t>
            </a:r>
            <a:r>
              <a:rPr i="0" lang="en" sz="2400" u="none" cap="none" strike="noStrike">
                <a:solidFill>
                  <a:schemeClr val="lt1"/>
                </a:solidFill>
                <a:latin typeface="DM Sans"/>
                <a:ea typeface="DM Sans"/>
                <a:cs typeface="DM Sans"/>
                <a:sym typeface="DM Sans"/>
              </a:rPr>
              <a:t>likes and doesn't like. Have IC re</a:t>
            </a:r>
            <a:r>
              <a:rPr lang="en" sz="2400">
                <a:solidFill>
                  <a:schemeClr val="lt1"/>
                </a:solidFill>
                <a:latin typeface="DM Sans"/>
                <a:ea typeface="DM Sans"/>
                <a:cs typeface="DM Sans"/>
                <a:sym typeface="DM Sans"/>
              </a:rPr>
              <a:t>spond. </a:t>
            </a:r>
            <a:endParaRPr i="0" sz="2400" u="none" cap="none" strike="noStrike">
              <a:solidFill>
                <a:schemeClr val="lt1"/>
              </a:solidFill>
              <a:latin typeface="DM Sans"/>
              <a:ea typeface="DM Sans"/>
              <a:cs typeface="DM Sans"/>
              <a:sym typeface="DM Sans"/>
            </a:endParaRPr>
          </a:p>
        </p:txBody>
      </p:sp>
      <p:pic>
        <p:nvPicPr>
          <p:cNvPr id="243" name="Google Shape;243;g1ee4511f690_0_124"/>
          <p:cNvPicPr preferRelativeResize="0"/>
          <p:nvPr/>
        </p:nvPicPr>
        <p:blipFill rotWithShape="1">
          <a:blip r:embed="rId3">
            <a:alphaModFix/>
          </a:blip>
          <a:srcRect b="0" l="0" r="0" t="0"/>
          <a:stretch/>
        </p:blipFill>
        <p:spPr>
          <a:xfrm>
            <a:off x="5605750" y="1488125"/>
            <a:ext cx="2953838" cy="19692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47" name="Shape 247"/>
        <p:cNvGrpSpPr/>
        <p:nvPr/>
      </p:nvGrpSpPr>
      <p:grpSpPr>
        <a:xfrm>
          <a:off x="0" y="0"/>
          <a:ext cx="0" cy="0"/>
          <a:chOff x="0" y="0"/>
          <a:chExt cx="0" cy="0"/>
        </a:xfrm>
      </p:grpSpPr>
      <p:sp>
        <p:nvSpPr>
          <p:cNvPr id="248" name="Google Shape;248;p23"/>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49" name="Google Shape;249;p23"/>
          <p:cNvSpPr txBox="1"/>
          <p:nvPr/>
        </p:nvSpPr>
        <p:spPr>
          <a:xfrm>
            <a:off x="716325" y="584900"/>
            <a:ext cx="58269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DM Sans"/>
                <a:ea typeface="DM Sans"/>
                <a:cs typeface="DM Sans"/>
                <a:sym typeface="DM Sans"/>
              </a:rPr>
              <a:t>4. Nex</a:t>
            </a:r>
            <a:r>
              <a:rPr lang="en" sz="2800">
                <a:solidFill>
                  <a:schemeClr val="lt1"/>
                </a:solidFill>
                <a:latin typeface="DM Sans"/>
                <a:ea typeface="DM Sans"/>
                <a:cs typeface="DM Sans"/>
                <a:sym typeface="DM Sans"/>
              </a:rPr>
              <a:t>t</a:t>
            </a:r>
            <a:r>
              <a:rPr b="0" i="0" lang="en" sz="2800" u="none" cap="none" strike="noStrike">
                <a:solidFill>
                  <a:schemeClr val="lt1"/>
                </a:solidFill>
                <a:latin typeface="DM Sans"/>
                <a:ea typeface="DM Sans"/>
                <a:cs typeface="DM Sans"/>
                <a:sym typeface="DM Sans"/>
              </a:rPr>
              <a:t>, </a:t>
            </a:r>
            <a:r>
              <a:rPr lang="en" sz="2800">
                <a:solidFill>
                  <a:schemeClr val="lt1"/>
                </a:solidFill>
                <a:latin typeface="DM Sans"/>
                <a:ea typeface="DM Sans"/>
                <a:cs typeface="DM Sans"/>
                <a:sym typeface="DM Sans"/>
              </a:rPr>
              <a:t>a</a:t>
            </a:r>
            <a:r>
              <a:rPr b="0" i="0" lang="en" sz="2800" u="none" cap="none" strike="noStrike">
                <a:solidFill>
                  <a:schemeClr val="lt1"/>
                </a:solidFill>
                <a:latin typeface="DM Sans"/>
                <a:ea typeface="DM Sans"/>
                <a:cs typeface="DM Sans"/>
                <a:sym typeface="DM Sans"/>
              </a:rPr>
              <a:t>sk your IC to draw a picture of what it wants most</a:t>
            </a:r>
            <a:r>
              <a:rPr lang="en" sz="2800">
                <a:solidFill>
                  <a:schemeClr val="lt1"/>
                </a:solidFill>
                <a:latin typeface="DM Sans"/>
                <a:ea typeface="DM Sans"/>
                <a:cs typeface="DM Sans"/>
                <a:sym typeface="DM Sans"/>
              </a:rPr>
              <a:t>.</a:t>
            </a:r>
            <a:endParaRPr b="0" i="0" sz="28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DM Sans"/>
              <a:ea typeface="DM Sans"/>
              <a:cs typeface="DM Sans"/>
              <a:sym typeface="DM Sans"/>
            </a:endParaRPr>
          </a:p>
          <a:p>
            <a:pPr indent="45720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                                </a:t>
            </a:r>
            <a:endParaRPr b="0" i="0" sz="3200" u="none" cap="none" strike="noStrike">
              <a:solidFill>
                <a:srgbClr val="000000"/>
              </a:solidFill>
              <a:latin typeface="DM Sans"/>
              <a:ea typeface="DM Sans"/>
              <a:cs typeface="DM Sans"/>
              <a:sym typeface="DM Sans"/>
            </a:endParaRPr>
          </a:p>
        </p:txBody>
      </p:sp>
      <p:pic>
        <p:nvPicPr>
          <p:cNvPr id="250" name="Google Shape;250;p23"/>
          <p:cNvPicPr preferRelativeResize="0"/>
          <p:nvPr/>
        </p:nvPicPr>
        <p:blipFill rotWithShape="1">
          <a:blip r:embed="rId3">
            <a:alphaModFix/>
          </a:blip>
          <a:srcRect b="0" l="8916" r="23589" t="14192"/>
          <a:stretch/>
        </p:blipFill>
        <p:spPr>
          <a:xfrm>
            <a:off x="807125" y="2228750"/>
            <a:ext cx="2494300" cy="2108700"/>
          </a:xfrm>
          <a:prstGeom prst="rect">
            <a:avLst/>
          </a:prstGeom>
          <a:noFill/>
          <a:ln>
            <a:noFill/>
          </a:ln>
        </p:spPr>
      </p:pic>
      <p:pic>
        <p:nvPicPr>
          <p:cNvPr id="251" name="Google Shape;251;p23"/>
          <p:cNvPicPr preferRelativeResize="0"/>
          <p:nvPr/>
        </p:nvPicPr>
        <p:blipFill rotWithShape="1">
          <a:blip r:embed="rId4">
            <a:alphaModFix/>
          </a:blip>
          <a:srcRect b="0" l="8435" r="18835" t="0"/>
          <a:stretch/>
        </p:blipFill>
        <p:spPr>
          <a:xfrm>
            <a:off x="3611300" y="1627750"/>
            <a:ext cx="2292875" cy="2228850"/>
          </a:xfrm>
          <a:prstGeom prst="rect">
            <a:avLst/>
          </a:prstGeom>
          <a:noFill/>
          <a:ln>
            <a:noFill/>
          </a:ln>
        </p:spPr>
      </p:pic>
      <p:pic>
        <p:nvPicPr>
          <p:cNvPr id="252" name="Google Shape;252;p23"/>
          <p:cNvPicPr preferRelativeResize="0"/>
          <p:nvPr/>
        </p:nvPicPr>
        <p:blipFill rotWithShape="1">
          <a:blip r:embed="rId5">
            <a:alphaModFix/>
          </a:blip>
          <a:srcRect b="0" l="0" r="0" t="0"/>
          <a:stretch/>
        </p:blipFill>
        <p:spPr>
          <a:xfrm>
            <a:off x="6056575" y="2381150"/>
            <a:ext cx="2935025" cy="210673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256" name="Shape 256"/>
        <p:cNvGrpSpPr/>
        <p:nvPr/>
      </p:nvGrpSpPr>
      <p:grpSpPr>
        <a:xfrm>
          <a:off x="0" y="0"/>
          <a:ext cx="0" cy="0"/>
          <a:chOff x="0" y="0"/>
          <a:chExt cx="0" cy="0"/>
        </a:xfrm>
      </p:grpSpPr>
      <p:sp>
        <p:nvSpPr>
          <p:cNvPr id="257" name="Google Shape;257;g2b0a9359324_0_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58" name="Google Shape;258;g2b0a9359324_0_0"/>
          <p:cNvSpPr txBox="1"/>
          <p:nvPr/>
        </p:nvSpPr>
        <p:spPr>
          <a:xfrm>
            <a:off x="716325" y="508700"/>
            <a:ext cx="58269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lang="en" sz="2800">
                <a:solidFill>
                  <a:schemeClr val="lt1"/>
                </a:solidFill>
                <a:latin typeface="DM Sans"/>
                <a:ea typeface="DM Sans"/>
                <a:cs typeface="DM Sans"/>
                <a:sym typeface="DM Sans"/>
              </a:rPr>
              <a:t>5. See how your Dominant hand responds (the parental voice).</a:t>
            </a:r>
            <a:endParaRPr b="0" i="0" sz="28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DM Sans"/>
              <a:ea typeface="DM Sans"/>
              <a:cs typeface="DM Sans"/>
              <a:sym typeface="DM Sans"/>
            </a:endParaRPr>
          </a:p>
          <a:p>
            <a:pPr indent="45720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                                </a:t>
            </a:r>
            <a:endParaRPr b="0" i="0" sz="3200" u="none" cap="none" strike="noStrike">
              <a:solidFill>
                <a:srgbClr val="000000"/>
              </a:solidFill>
              <a:latin typeface="DM Sans"/>
              <a:ea typeface="DM Sans"/>
              <a:cs typeface="DM Sans"/>
              <a:sym typeface="DM Sans"/>
            </a:endParaRPr>
          </a:p>
        </p:txBody>
      </p:sp>
      <p:pic>
        <p:nvPicPr>
          <p:cNvPr id="259" name="Google Shape;259;g2b0a9359324_0_0"/>
          <p:cNvPicPr preferRelativeResize="0"/>
          <p:nvPr/>
        </p:nvPicPr>
        <p:blipFill>
          <a:blip r:embed="rId3">
            <a:alphaModFix/>
          </a:blip>
          <a:stretch>
            <a:fillRect/>
          </a:stretch>
        </p:blipFill>
        <p:spPr>
          <a:xfrm>
            <a:off x="1050975" y="2303700"/>
            <a:ext cx="2867025" cy="1819275"/>
          </a:xfrm>
          <a:prstGeom prst="rect">
            <a:avLst/>
          </a:prstGeom>
          <a:noFill/>
          <a:ln>
            <a:noFill/>
          </a:ln>
        </p:spPr>
      </p:pic>
      <p:pic>
        <p:nvPicPr>
          <p:cNvPr id="260" name="Google Shape;260;g2b0a9359324_0_0"/>
          <p:cNvPicPr preferRelativeResize="0"/>
          <p:nvPr/>
        </p:nvPicPr>
        <p:blipFill>
          <a:blip r:embed="rId4">
            <a:alphaModFix/>
          </a:blip>
          <a:stretch>
            <a:fillRect/>
          </a:stretch>
        </p:blipFill>
        <p:spPr>
          <a:xfrm>
            <a:off x="4411225" y="1807925"/>
            <a:ext cx="3295650" cy="1885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64" name="Shape 264"/>
        <p:cNvGrpSpPr/>
        <p:nvPr/>
      </p:nvGrpSpPr>
      <p:grpSpPr>
        <a:xfrm>
          <a:off x="0" y="0"/>
          <a:ext cx="0" cy="0"/>
          <a:chOff x="0" y="0"/>
          <a:chExt cx="0" cy="0"/>
        </a:xfrm>
      </p:grpSpPr>
      <p:sp>
        <p:nvSpPr>
          <p:cNvPr id="265" name="Google Shape;265;g1ef793c20c5_0_38"/>
          <p:cNvSpPr txBox="1"/>
          <p:nvPr/>
        </p:nvSpPr>
        <p:spPr>
          <a:xfrm>
            <a:off x="703500" y="564425"/>
            <a:ext cx="7737000" cy="617400"/>
          </a:xfrm>
          <a:prstGeom prst="rect">
            <a:avLst/>
          </a:prstGeom>
          <a:noFill/>
          <a:ln>
            <a:noFill/>
          </a:ln>
        </p:spPr>
        <p:txBody>
          <a:bodyPr anchorCtr="0" anchor="t" bIns="91425" lIns="91425" spcFirstLastPara="1" rIns="91425" wrap="square" tIns="91425">
            <a:noAutofit/>
          </a:bodyPr>
          <a:lstStyle/>
          <a:p>
            <a:pPr indent="-431800" lvl="0" marL="457200" marR="0" rtl="0" algn="l">
              <a:lnSpc>
                <a:spcPct val="150000"/>
              </a:lnSpc>
              <a:spcBef>
                <a:spcPts val="0"/>
              </a:spcBef>
              <a:spcAft>
                <a:spcPts val="0"/>
              </a:spcAft>
              <a:buClr>
                <a:schemeClr val="lt1"/>
              </a:buClr>
              <a:buSzPts val="3200"/>
              <a:buFont typeface="DM Sans"/>
              <a:buChar char="●"/>
            </a:pPr>
            <a:r>
              <a:rPr lang="en" sz="3200">
                <a:solidFill>
                  <a:schemeClr val="lt1"/>
                </a:solidFill>
                <a:latin typeface="DM Sans"/>
                <a:ea typeface="DM Sans"/>
                <a:cs typeface="DM Sans"/>
                <a:sym typeface="DM Sans"/>
              </a:rPr>
              <a:t>No time to play games! </a:t>
            </a:r>
            <a:r>
              <a:rPr i="1" lang="en" sz="3200">
                <a:solidFill>
                  <a:schemeClr val="lt1"/>
                </a:solidFill>
                <a:latin typeface="DM Sans"/>
                <a:ea typeface="DM Sans"/>
                <a:cs typeface="DM Sans"/>
                <a:sym typeface="DM Sans"/>
              </a:rPr>
              <a:t>(Take care of the kids/spouse/family members)</a:t>
            </a:r>
            <a:endParaRPr i="1" sz="3200">
              <a:solidFill>
                <a:schemeClr val="lt1"/>
              </a:solidFill>
              <a:latin typeface="DM Sans"/>
              <a:ea typeface="DM Sans"/>
              <a:cs typeface="DM Sans"/>
              <a:sym typeface="DM Sans"/>
            </a:endParaRPr>
          </a:p>
          <a:p>
            <a:pPr indent="-431800" lvl="0" marL="457200" marR="0" rtl="0" algn="l">
              <a:lnSpc>
                <a:spcPct val="150000"/>
              </a:lnSpc>
              <a:spcBef>
                <a:spcPts val="0"/>
              </a:spcBef>
              <a:spcAft>
                <a:spcPts val="0"/>
              </a:spcAft>
              <a:buClr>
                <a:schemeClr val="lt1"/>
              </a:buClr>
              <a:buSzPts val="3200"/>
              <a:buFont typeface="DM Sans"/>
              <a:buChar char="●"/>
            </a:pPr>
            <a:r>
              <a:rPr lang="en" sz="3200">
                <a:solidFill>
                  <a:schemeClr val="lt1"/>
                </a:solidFill>
                <a:latin typeface="DM Sans"/>
                <a:ea typeface="DM Sans"/>
                <a:cs typeface="DM Sans"/>
                <a:sym typeface="DM Sans"/>
              </a:rPr>
              <a:t>Finish your work, then play! </a:t>
            </a:r>
            <a:r>
              <a:rPr i="1" lang="en" sz="3200">
                <a:solidFill>
                  <a:schemeClr val="lt1"/>
                </a:solidFill>
                <a:latin typeface="DM Sans"/>
                <a:ea typeface="DM Sans"/>
                <a:cs typeface="DM Sans"/>
                <a:sym typeface="DM Sans"/>
              </a:rPr>
              <a:t>(No time to take care of yourself)</a:t>
            </a:r>
            <a:endParaRPr i="1" sz="3200">
              <a:solidFill>
                <a:schemeClr val="lt1"/>
              </a:solidFill>
              <a:latin typeface="DM Sans"/>
              <a:ea typeface="DM Sans"/>
              <a:cs typeface="DM Sans"/>
              <a:sym typeface="DM Sans"/>
            </a:endParaRPr>
          </a:p>
          <a:p>
            <a:pPr indent="-431800" lvl="0" marL="457200" marR="0" rtl="0" algn="l">
              <a:lnSpc>
                <a:spcPct val="150000"/>
              </a:lnSpc>
              <a:spcBef>
                <a:spcPts val="0"/>
              </a:spcBef>
              <a:spcAft>
                <a:spcPts val="0"/>
              </a:spcAft>
              <a:buClr>
                <a:schemeClr val="lt1"/>
              </a:buClr>
              <a:buSzPts val="3200"/>
              <a:buFont typeface="DM Sans"/>
              <a:buChar char="●"/>
            </a:pPr>
            <a:r>
              <a:rPr lang="en" sz="3200">
                <a:solidFill>
                  <a:schemeClr val="lt1"/>
                </a:solidFill>
                <a:latin typeface="DM Sans"/>
                <a:ea typeface="DM Sans"/>
                <a:cs typeface="DM Sans"/>
                <a:sym typeface="DM Sans"/>
              </a:rPr>
              <a:t>Grow up! </a:t>
            </a:r>
            <a:r>
              <a:rPr i="1" lang="en" sz="3200">
                <a:solidFill>
                  <a:schemeClr val="lt1"/>
                </a:solidFill>
                <a:latin typeface="DM Sans"/>
                <a:ea typeface="DM Sans"/>
                <a:cs typeface="DM Sans"/>
                <a:sym typeface="DM Sans"/>
              </a:rPr>
              <a:t>(You can’t afford to be immature)</a:t>
            </a:r>
            <a:endParaRPr i="1" sz="3200">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DM Sans"/>
              <a:ea typeface="DM Sans"/>
              <a:cs typeface="DM Sans"/>
              <a:sym typeface="DM Sans"/>
            </a:endParaRPr>
          </a:p>
          <a:p>
            <a:pPr indent="45720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                                </a:t>
            </a:r>
            <a:endParaRPr b="0" i="0" sz="3200" u="none" cap="none" strike="noStrike">
              <a:solidFill>
                <a:srgbClr val="000000"/>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69" name="Shape 269"/>
        <p:cNvGrpSpPr/>
        <p:nvPr/>
      </p:nvGrpSpPr>
      <p:grpSpPr>
        <a:xfrm>
          <a:off x="0" y="0"/>
          <a:ext cx="0" cy="0"/>
          <a:chOff x="0" y="0"/>
          <a:chExt cx="0" cy="0"/>
        </a:xfrm>
      </p:grpSpPr>
      <p:sp>
        <p:nvSpPr>
          <p:cNvPr id="270" name="Google Shape;270;g1ee4511f690_0_138"/>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71" name="Google Shape;271;g1ee4511f690_0_138"/>
          <p:cNvSpPr txBox="1"/>
          <p:nvPr/>
        </p:nvSpPr>
        <p:spPr>
          <a:xfrm>
            <a:off x="3719850" y="437000"/>
            <a:ext cx="1704300" cy="914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DM Sans"/>
                <a:ea typeface="DM Sans"/>
                <a:cs typeface="DM Sans"/>
                <a:sym typeface="DM Sans"/>
              </a:rPr>
              <a:t>Dialogue</a:t>
            </a:r>
            <a:endParaRPr b="0" i="0" sz="2800" u="none" cap="none" strike="noStrike">
              <a:solidFill>
                <a:schemeClr val="dk1"/>
              </a:solidFill>
              <a:latin typeface="DM Sans"/>
              <a:ea typeface="DM Sans"/>
              <a:cs typeface="DM Sans"/>
              <a:sym typeface="DM Sans"/>
            </a:endParaRPr>
          </a:p>
        </p:txBody>
      </p:sp>
      <p:sp>
        <p:nvSpPr>
          <p:cNvPr id="272" name="Google Shape;272;g1ee4511f690_0_138"/>
          <p:cNvSpPr txBox="1"/>
          <p:nvPr/>
        </p:nvSpPr>
        <p:spPr>
          <a:xfrm>
            <a:off x="1380375" y="1227150"/>
            <a:ext cx="6228000" cy="3268800"/>
          </a:xfrm>
          <a:prstGeom prst="rect">
            <a:avLst/>
          </a:prstGeom>
          <a:noFill/>
          <a:ln>
            <a:noFill/>
          </a:ln>
        </p:spPr>
        <p:txBody>
          <a:bodyPr anchorCtr="0" anchor="t" bIns="91425" lIns="91425" spcFirstLastPara="1" rIns="91425" wrap="square" tIns="91425">
            <a:noAutofit/>
          </a:bodyPr>
          <a:lstStyle/>
          <a:p>
            <a:pPr indent="0" lvl="0" marL="457200" marR="0" rtl="0" algn="l">
              <a:lnSpc>
                <a:spcPct val="150000"/>
              </a:lnSpc>
              <a:spcBef>
                <a:spcPts val="0"/>
              </a:spcBef>
              <a:spcAft>
                <a:spcPts val="0"/>
              </a:spcAft>
              <a:buClr>
                <a:srgbClr val="000000"/>
              </a:buClr>
              <a:buSzPts val="2400"/>
              <a:buFont typeface="Arial"/>
              <a:buNone/>
            </a:pPr>
            <a:r>
              <a:rPr b="0" i="0" lang="en" sz="2400" u="none" cap="none" strike="noStrike">
                <a:solidFill>
                  <a:schemeClr val="dk1"/>
                </a:solidFill>
                <a:latin typeface="DM Sans"/>
                <a:ea typeface="DM Sans"/>
                <a:cs typeface="DM Sans"/>
                <a:sym typeface="DM Sans"/>
              </a:rPr>
              <a:t>Adult:_____________________</a:t>
            </a:r>
            <a:endParaRPr b="0" i="0" sz="2400" u="none" cap="none" strike="noStrike">
              <a:solidFill>
                <a:schemeClr val="dk1"/>
              </a:solidFill>
              <a:latin typeface="DM Sans"/>
              <a:ea typeface="DM Sans"/>
              <a:cs typeface="DM Sans"/>
              <a:sym typeface="DM Sans"/>
            </a:endParaRPr>
          </a:p>
          <a:p>
            <a:pPr indent="0" lvl="0" marL="457200" marR="0" rtl="0" algn="l">
              <a:lnSpc>
                <a:spcPct val="150000"/>
              </a:lnSpc>
              <a:spcBef>
                <a:spcPts val="0"/>
              </a:spcBef>
              <a:spcAft>
                <a:spcPts val="0"/>
              </a:spcAft>
              <a:buClr>
                <a:srgbClr val="000000"/>
              </a:buClr>
              <a:buSzPts val="2400"/>
              <a:buFont typeface="Arial"/>
              <a:buNone/>
            </a:pPr>
            <a:r>
              <a:rPr b="0" i="0" lang="en" sz="2400" u="none" cap="none" strike="noStrike">
                <a:solidFill>
                  <a:schemeClr val="dk1"/>
                </a:solidFill>
                <a:latin typeface="Caveat"/>
                <a:ea typeface="Caveat"/>
                <a:cs typeface="Caveat"/>
                <a:sym typeface="Caveat"/>
              </a:rPr>
              <a:t>Child:   </a:t>
            </a:r>
            <a:r>
              <a:rPr b="0" i="0" lang="en" sz="2400" u="none" cap="none" strike="noStrike">
                <a:solidFill>
                  <a:schemeClr val="dk1"/>
                </a:solidFill>
                <a:latin typeface="DM Sans"/>
                <a:ea typeface="DM Sans"/>
                <a:cs typeface="DM Sans"/>
                <a:sym typeface="DM Sans"/>
              </a:rPr>
              <a:t>_____________________</a:t>
            </a:r>
            <a:endParaRPr b="0" i="0" sz="2400" u="none" cap="none" strike="noStrike">
              <a:solidFill>
                <a:schemeClr val="dk1"/>
              </a:solidFill>
              <a:latin typeface="Caveat"/>
              <a:ea typeface="Caveat"/>
              <a:cs typeface="Caveat"/>
              <a:sym typeface="Caveat"/>
            </a:endParaRPr>
          </a:p>
          <a:p>
            <a:pPr indent="0" lvl="0" marL="457200" marR="0" rtl="0" algn="l">
              <a:lnSpc>
                <a:spcPct val="150000"/>
              </a:lnSpc>
              <a:spcBef>
                <a:spcPts val="0"/>
              </a:spcBef>
              <a:spcAft>
                <a:spcPts val="0"/>
              </a:spcAft>
              <a:buClr>
                <a:srgbClr val="000000"/>
              </a:buClr>
              <a:buSzPts val="2400"/>
              <a:buFont typeface="Arial"/>
              <a:buNone/>
            </a:pPr>
            <a:r>
              <a:rPr b="0" i="0" lang="en" sz="2400" u="none" cap="none" strike="noStrike">
                <a:solidFill>
                  <a:schemeClr val="dk1"/>
                </a:solidFill>
                <a:latin typeface="DM Sans"/>
                <a:ea typeface="DM Sans"/>
                <a:cs typeface="DM Sans"/>
                <a:sym typeface="DM Sans"/>
              </a:rPr>
              <a:t>Adult:_____________________</a:t>
            </a:r>
            <a:endParaRPr b="0" i="0" sz="2400" u="none" cap="none" strike="noStrike">
              <a:solidFill>
                <a:schemeClr val="dk1"/>
              </a:solidFill>
              <a:latin typeface="DM Sans"/>
              <a:ea typeface="DM Sans"/>
              <a:cs typeface="DM Sans"/>
              <a:sym typeface="DM Sans"/>
            </a:endParaRPr>
          </a:p>
          <a:p>
            <a:pPr indent="0" lvl="0" marL="457200" marR="0" rtl="0" algn="l">
              <a:lnSpc>
                <a:spcPct val="150000"/>
              </a:lnSpc>
              <a:spcBef>
                <a:spcPts val="0"/>
              </a:spcBef>
              <a:spcAft>
                <a:spcPts val="0"/>
              </a:spcAft>
              <a:buClr>
                <a:srgbClr val="000000"/>
              </a:buClr>
              <a:buSzPts val="2400"/>
              <a:buFont typeface="Arial"/>
              <a:buNone/>
            </a:pPr>
            <a:r>
              <a:rPr b="0" i="0" lang="en" sz="2400" u="none" cap="none" strike="noStrike">
                <a:solidFill>
                  <a:schemeClr val="dk1"/>
                </a:solidFill>
                <a:latin typeface="Caveat"/>
                <a:ea typeface="Caveat"/>
                <a:cs typeface="Caveat"/>
                <a:sym typeface="Caveat"/>
              </a:rPr>
              <a:t>Child:   </a:t>
            </a:r>
            <a:r>
              <a:rPr b="0" i="0" lang="en" sz="2400" u="none" cap="none" strike="noStrike">
                <a:solidFill>
                  <a:schemeClr val="dk1"/>
                </a:solidFill>
                <a:latin typeface="DM Sans"/>
                <a:ea typeface="DM Sans"/>
                <a:cs typeface="DM Sans"/>
                <a:sym typeface="DM Sans"/>
              </a:rPr>
              <a:t>_____________________</a:t>
            </a:r>
            <a:endParaRPr b="0" i="0" sz="2400" u="none" cap="none" strike="noStrike">
              <a:solidFill>
                <a:schemeClr val="dk1"/>
              </a:solidFill>
              <a:latin typeface="DM Sans"/>
              <a:ea typeface="DM Sans"/>
              <a:cs typeface="DM Sans"/>
              <a:sym typeface="DM Sans"/>
            </a:endParaRPr>
          </a:p>
          <a:p>
            <a:pPr indent="0" lvl="0" marL="457200" marR="0" rtl="0" algn="l">
              <a:lnSpc>
                <a:spcPct val="150000"/>
              </a:lnSpc>
              <a:spcBef>
                <a:spcPts val="0"/>
              </a:spcBef>
              <a:spcAft>
                <a:spcPts val="0"/>
              </a:spcAft>
              <a:buClr>
                <a:srgbClr val="000000"/>
              </a:buClr>
              <a:buSzPts val="2400"/>
              <a:buFont typeface="Arial"/>
              <a:buNone/>
            </a:pPr>
            <a:r>
              <a:rPr b="0" i="0" lang="en" sz="2400" u="none" cap="none" strike="noStrike">
                <a:solidFill>
                  <a:schemeClr val="dk1"/>
                </a:solidFill>
                <a:latin typeface="DM Sans"/>
                <a:ea typeface="DM Sans"/>
                <a:cs typeface="DM Sans"/>
                <a:sym typeface="DM Sans"/>
              </a:rPr>
              <a:t>Adult:_____________________</a:t>
            </a:r>
            <a:endParaRPr b="0" i="0" sz="2400" u="none" cap="none" strike="noStrike">
              <a:solidFill>
                <a:schemeClr val="dk1"/>
              </a:solidFill>
              <a:latin typeface="DM Sans"/>
              <a:ea typeface="DM Sans"/>
              <a:cs typeface="DM Sans"/>
              <a:sym typeface="DM Sans"/>
            </a:endParaRPr>
          </a:p>
          <a:p>
            <a:pPr indent="0" lvl="0" marL="457200" marR="0" rtl="0" algn="l">
              <a:lnSpc>
                <a:spcPct val="150000"/>
              </a:lnSpc>
              <a:spcBef>
                <a:spcPts val="0"/>
              </a:spcBef>
              <a:spcAft>
                <a:spcPts val="0"/>
              </a:spcAft>
              <a:buClr>
                <a:srgbClr val="000000"/>
              </a:buClr>
              <a:buSzPts val="2400"/>
              <a:buFont typeface="Arial"/>
              <a:buNone/>
            </a:pPr>
            <a:r>
              <a:rPr b="0" i="0" lang="en" sz="2400" u="none" cap="none" strike="noStrike">
                <a:solidFill>
                  <a:schemeClr val="dk1"/>
                </a:solidFill>
                <a:latin typeface="Caveat"/>
                <a:ea typeface="Caveat"/>
                <a:cs typeface="Caveat"/>
                <a:sym typeface="Caveat"/>
              </a:rPr>
              <a:t>Child:   </a:t>
            </a:r>
            <a:r>
              <a:rPr b="0" i="0" lang="en" sz="2400" u="none" cap="none" strike="noStrike">
                <a:solidFill>
                  <a:schemeClr val="dk1"/>
                </a:solidFill>
                <a:latin typeface="DM Sans"/>
                <a:ea typeface="DM Sans"/>
                <a:cs typeface="DM Sans"/>
                <a:sym typeface="DM Sans"/>
              </a:rPr>
              <a:t>_____________________</a:t>
            </a:r>
            <a:endParaRPr b="0" i="0" sz="2400" u="none" cap="none" strike="noStrike">
              <a:solidFill>
                <a:schemeClr val="dk1"/>
              </a:solidFill>
              <a:latin typeface="DM Sans"/>
              <a:ea typeface="DM Sans"/>
              <a:cs typeface="DM Sans"/>
              <a:sym typeface="DM Sans"/>
            </a:endParaRPr>
          </a:p>
          <a:p>
            <a:pPr indent="0" lvl="0" marL="457200" marR="0" rtl="0" algn="l">
              <a:lnSpc>
                <a:spcPct val="150000"/>
              </a:lnSpc>
              <a:spcBef>
                <a:spcPts val="0"/>
              </a:spcBef>
              <a:spcAft>
                <a:spcPts val="0"/>
              </a:spcAft>
              <a:buClr>
                <a:srgbClr val="000000"/>
              </a:buClr>
              <a:buSzPts val="2400"/>
              <a:buFont typeface="Arial"/>
              <a:buNone/>
            </a:pPr>
            <a:r>
              <a:t/>
            </a:r>
            <a:endParaRPr b="0" i="0" sz="2400" u="none" cap="none" strike="noStrike">
              <a:solidFill>
                <a:schemeClr val="dk1"/>
              </a:solidFill>
              <a:latin typeface="DM Sans"/>
              <a:ea typeface="DM Sans"/>
              <a:cs typeface="DM Sans"/>
              <a:sym typeface="DM Sans"/>
            </a:endParaRPr>
          </a:p>
          <a:p>
            <a:pPr indent="0" lvl="0" marL="457200" marR="0" rtl="0" algn="l">
              <a:lnSpc>
                <a:spcPct val="150000"/>
              </a:lnSpc>
              <a:spcBef>
                <a:spcPts val="0"/>
              </a:spcBef>
              <a:spcAft>
                <a:spcPts val="0"/>
              </a:spcAft>
              <a:buClr>
                <a:srgbClr val="000000"/>
              </a:buClr>
              <a:buSzPts val="2400"/>
              <a:buFont typeface="Arial"/>
              <a:buNone/>
            </a:pPr>
            <a:r>
              <a:t/>
            </a:r>
            <a:endParaRPr b="0" i="0" sz="2400" u="none" cap="none" strike="noStrike">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76" name="Shape 276"/>
        <p:cNvGrpSpPr/>
        <p:nvPr/>
      </p:nvGrpSpPr>
      <p:grpSpPr>
        <a:xfrm>
          <a:off x="0" y="0"/>
          <a:ext cx="0" cy="0"/>
          <a:chOff x="0" y="0"/>
          <a:chExt cx="0" cy="0"/>
        </a:xfrm>
      </p:grpSpPr>
      <p:sp>
        <p:nvSpPr>
          <p:cNvPr id="277" name="Google Shape;277;g1ee4511f690_0_155"/>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78" name="Google Shape;278;g1ee4511f690_0_155"/>
          <p:cNvSpPr txBox="1"/>
          <p:nvPr/>
        </p:nvSpPr>
        <p:spPr>
          <a:xfrm>
            <a:off x="978125" y="1506150"/>
            <a:ext cx="4560900" cy="429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DM Sans"/>
              <a:ea typeface="DM Sans"/>
              <a:cs typeface="DM Sans"/>
              <a:sym typeface="DM Sans"/>
            </a:endParaRPr>
          </a:p>
        </p:txBody>
      </p:sp>
      <p:sp>
        <p:nvSpPr>
          <p:cNvPr id="279" name="Google Shape;279;g1ee4511f690_0_155"/>
          <p:cNvSpPr txBox="1"/>
          <p:nvPr/>
        </p:nvSpPr>
        <p:spPr>
          <a:xfrm>
            <a:off x="1603300" y="3893150"/>
            <a:ext cx="33897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lt1"/>
              </a:solidFill>
              <a:latin typeface="DM Sans"/>
              <a:ea typeface="DM Sans"/>
              <a:cs typeface="DM Sans"/>
              <a:sym typeface="DM Sans"/>
            </a:endParaRPr>
          </a:p>
        </p:txBody>
      </p:sp>
      <p:pic>
        <p:nvPicPr>
          <p:cNvPr id="280" name="Google Shape;280;g1ee4511f690_0_155"/>
          <p:cNvPicPr preferRelativeResize="0"/>
          <p:nvPr/>
        </p:nvPicPr>
        <p:blipFill rotWithShape="1">
          <a:blip r:embed="rId3">
            <a:alphaModFix/>
          </a:blip>
          <a:srcRect b="0" l="0" r="0" t="0"/>
          <a:stretch/>
        </p:blipFill>
        <p:spPr>
          <a:xfrm>
            <a:off x="2356788" y="1100850"/>
            <a:ext cx="4430425" cy="3319425"/>
          </a:xfrm>
          <a:prstGeom prst="rect">
            <a:avLst/>
          </a:prstGeom>
          <a:noFill/>
          <a:ln>
            <a:noFill/>
          </a:ln>
        </p:spPr>
      </p:pic>
      <p:sp>
        <p:nvSpPr>
          <p:cNvPr id="281" name="Google Shape;281;g1ee4511f690_0_155"/>
          <p:cNvSpPr txBox="1"/>
          <p:nvPr/>
        </p:nvSpPr>
        <p:spPr>
          <a:xfrm>
            <a:off x="3981138" y="331050"/>
            <a:ext cx="20607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chemeClr val="lt1"/>
                </a:solidFill>
                <a:latin typeface="DM Sans"/>
                <a:ea typeface="DM Sans"/>
                <a:cs typeface="DM Sans"/>
                <a:sym typeface="DM Sans"/>
              </a:rPr>
              <a:t>Emojis</a:t>
            </a:r>
            <a:endParaRPr b="0" i="0" sz="26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285" name="Shape 285"/>
        <p:cNvGrpSpPr/>
        <p:nvPr/>
      </p:nvGrpSpPr>
      <p:grpSpPr>
        <a:xfrm>
          <a:off x="0" y="0"/>
          <a:ext cx="0" cy="0"/>
          <a:chOff x="0" y="0"/>
          <a:chExt cx="0" cy="0"/>
        </a:xfrm>
      </p:grpSpPr>
      <p:sp>
        <p:nvSpPr>
          <p:cNvPr id="286" name="Google Shape;286;g1ee4511f690_0_145"/>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87" name="Google Shape;287;g1ee4511f690_0_145"/>
          <p:cNvSpPr txBox="1"/>
          <p:nvPr/>
        </p:nvSpPr>
        <p:spPr>
          <a:xfrm>
            <a:off x="427400" y="535800"/>
            <a:ext cx="23628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DM Sans"/>
                <a:ea typeface="DM Sans"/>
                <a:cs typeface="DM Sans"/>
                <a:sym typeface="DM Sans"/>
              </a:rPr>
              <a:t>If you have leftover emotions</a:t>
            </a:r>
            <a:endParaRPr b="0" i="0" sz="32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DM Sans"/>
                <a:ea typeface="DM Sans"/>
                <a:cs typeface="DM Sans"/>
                <a:sym typeface="DM Sans"/>
              </a:rPr>
              <a:t>draw them out with colors</a:t>
            </a:r>
            <a:endParaRPr b="0" i="0" sz="3200" u="none" cap="none" strike="noStrike">
              <a:solidFill>
                <a:schemeClr val="lt1"/>
              </a:solidFill>
              <a:latin typeface="DM Sans"/>
              <a:ea typeface="DM Sans"/>
              <a:cs typeface="DM Sans"/>
              <a:sym typeface="DM Sans"/>
            </a:endParaRPr>
          </a:p>
        </p:txBody>
      </p:sp>
      <p:sp>
        <p:nvSpPr>
          <p:cNvPr id="288" name="Google Shape;288;g1ee4511f690_0_145"/>
          <p:cNvSpPr txBox="1"/>
          <p:nvPr/>
        </p:nvSpPr>
        <p:spPr>
          <a:xfrm>
            <a:off x="978125" y="1506150"/>
            <a:ext cx="4560900" cy="429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DM Sans"/>
              <a:ea typeface="DM Sans"/>
              <a:cs typeface="DM Sans"/>
              <a:sym typeface="DM Sans"/>
            </a:endParaRPr>
          </a:p>
        </p:txBody>
      </p:sp>
      <p:sp>
        <p:nvSpPr>
          <p:cNvPr id="289" name="Google Shape;289;g1ee4511f690_0_145"/>
          <p:cNvSpPr txBox="1"/>
          <p:nvPr/>
        </p:nvSpPr>
        <p:spPr>
          <a:xfrm>
            <a:off x="1603300" y="3893150"/>
            <a:ext cx="3389700" cy="61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lt1"/>
              </a:solidFill>
              <a:latin typeface="DM Sans"/>
              <a:ea typeface="DM Sans"/>
              <a:cs typeface="DM Sans"/>
              <a:sym typeface="DM Sans"/>
            </a:endParaRPr>
          </a:p>
        </p:txBody>
      </p:sp>
      <p:pic>
        <p:nvPicPr>
          <p:cNvPr id="290" name="Google Shape;290;g1ee4511f690_0_145"/>
          <p:cNvPicPr preferRelativeResize="0"/>
          <p:nvPr/>
        </p:nvPicPr>
        <p:blipFill rotWithShape="1">
          <a:blip r:embed="rId3">
            <a:alphaModFix/>
          </a:blip>
          <a:srcRect b="0" l="0" r="0" t="0"/>
          <a:stretch/>
        </p:blipFill>
        <p:spPr>
          <a:xfrm>
            <a:off x="3464225" y="159550"/>
            <a:ext cx="4887751" cy="48244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294" name="Shape 294"/>
        <p:cNvGrpSpPr/>
        <p:nvPr/>
      </p:nvGrpSpPr>
      <p:grpSpPr>
        <a:xfrm>
          <a:off x="0" y="0"/>
          <a:ext cx="0" cy="0"/>
          <a:chOff x="0" y="0"/>
          <a:chExt cx="0" cy="0"/>
        </a:xfrm>
      </p:grpSpPr>
      <p:sp>
        <p:nvSpPr>
          <p:cNvPr id="295" name="Google Shape;295;g1ee4511f690_0_164"/>
          <p:cNvSpPr txBox="1"/>
          <p:nvPr>
            <p:ph type="ctrTitle"/>
          </p:nvPr>
        </p:nvSpPr>
        <p:spPr>
          <a:xfrm>
            <a:off x="1473325" y="2514600"/>
            <a:ext cx="56238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Embracing Your Vulnerable Child</a:t>
            </a:r>
            <a:endParaRPr sz="3000">
              <a:solidFill>
                <a:srgbClr val="20124D"/>
              </a:solidFill>
            </a:endParaRPr>
          </a:p>
        </p:txBody>
      </p:sp>
      <p:sp>
        <p:nvSpPr>
          <p:cNvPr id="296" name="Google Shape;296;g1ee4511f690_0_164"/>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rgbClr val="0000FF"/>
                </a:solidFill>
                <a:latin typeface="DM Sans"/>
                <a:ea typeface="DM Sans"/>
                <a:cs typeface="DM Sans"/>
                <a:sym typeface="DM Sans"/>
              </a:rPr>
              <a:t>5</a:t>
            </a:r>
            <a:endParaRPr b="1" i="0" sz="9600" u="none" cap="none" strike="noStrike">
              <a:solidFill>
                <a:srgbClr val="0000FF"/>
              </a:solidFill>
              <a:latin typeface="DM Sans"/>
              <a:ea typeface="DM Sans"/>
              <a:cs typeface="DM Sans"/>
              <a:sym typeface="DM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00" name="Shape 300"/>
        <p:cNvGrpSpPr/>
        <p:nvPr/>
      </p:nvGrpSpPr>
      <p:grpSpPr>
        <a:xfrm>
          <a:off x="0" y="0"/>
          <a:ext cx="0" cy="0"/>
          <a:chOff x="0" y="0"/>
          <a:chExt cx="0" cy="0"/>
        </a:xfrm>
      </p:grpSpPr>
      <p:sp>
        <p:nvSpPr>
          <p:cNvPr id="301" name="Google Shape;301;g2b20eb56e25_0_196"/>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302" name="Google Shape;302;g2b20eb56e25_0_196"/>
          <p:cNvPicPr preferRelativeResize="0"/>
          <p:nvPr/>
        </p:nvPicPr>
        <p:blipFill rotWithShape="1">
          <a:blip r:embed="rId3">
            <a:alphaModFix/>
          </a:blip>
          <a:srcRect b="6942" l="0" r="0" t="0"/>
          <a:stretch/>
        </p:blipFill>
        <p:spPr>
          <a:xfrm>
            <a:off x="2354550" y="670100"/>
            <a:ext cx="4310950" cy="35780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306" name="Shape 306"/>
        <p:cNvGrpSpPr/>
        <p:nvPr/>
      </p:nvGrpSpPr>
      <p:grpSpPr>
        <a:xfrm>
          <a:off x="0" y="0"/>
          <a:ext cx="0" cy="0"/>
          <a:chOff x="0" y="0"/>
          <a:chExt cx="0" cy="0"/>
        </a:xfrm>
      </p:grpSpPr>
      <p:sp>
        <p:nvSpPr>
          <p:cNvPr id="307" name="Google Shape;307;g2ab3bee8564_0_0"/>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08" name="Google Shape;308;g2ab3bee8564_0_0"/>
          <p:cNvSpPr txBox="1"/>
          <p:nvPr/>
        </p:nvSpPr>
        <p:spPr>
          <a:xfrm>
            <a:off x="398050" y="676025"/>
            <a:ext cx="5370600" cy="25098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50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Extremely sensitive to the environment</a:t>
            </a:r>
            <a:endParaRPr b="0" i="0" sz="2200" u="none" cap="none" strike="noStrike">
              <a:solidFill>
                <a:schemeClr val="lt1"/>
              </a:solidFill>
              <a:latin typeface="DM Sans"/>
              <a:ea typeface="DM Sans"/>
              <a:cs typeface="DM Sans"/>
              <a:sym typeface="DM Sans"/>
            </a:endParaRPr>
          </a:p>
          <a:p>
            <a:pPr indent="-368300" lvl="0" marL="457200" marR="0" rtl="0" algn="l">
              <a:lnSpc>
                <a:spcPct val="150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Feel</a:t>
            </a:r>
            <a:r>
              <a:rPr lang="en" sz="2200">
                <a:solidFill>
                  <a:schemeClr val="lt1"/>
                </a:solidFill>
                <a:latin typeface="DM Sans"/>
                <a:ea typeface="DM Sans"/>
                <a:cs typeface="DM Sans"/>
                <a:sym typeface="DM Sans"/>
              </a:rPr>
              <a:t>s </a:t>
            </a:r>
            <a:r>
              <a:rPr b="0" i="0" lang="en" sz="2200" u="none" cap="none" strike="noStrike">
                <a:solidFill>
                  <a:schemeClr val="lt1"/>
                </a:solidFill>
                <a:latin typeface="DM Sans"/>
                <a:ea typeface="DM Sans"/>
                <a:cs typeface="DM Sans"/>
                <a:sym typeface="DM Sans"/>
              </a:rPr>
              <a:t>energy of others</a:t>
            </a:r>
            <a:endParaRPr b="0" i="0" sz="2200" u="none" cap="none" strike="noStrike">
              <a:solidFill>
                <a:schemeClr val="lt1"/>
              </a:solidFill>
              <a:latin typeface="DM Sans"/>
              <a:ea typeface="DM Sans"/>
              <a:cs typeface="DM Sans"/>
              <a:sym typeface="DM Sans"/>
            </a:endParaRPr>
          </a:p>
          <a:p>
            <a:pPr indent="-368300" lvl="0" marL="457200" marR="0" rtl="0" algn="l">
              <a:lnSpc>
                <a:spcPct val="150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Tunes into the unexpressed thoughts and feelings of others</a:t>
            </a:r>
            <a:endParaRPr b="0" i="0" sz="2200" u="none" cap="none" strike="noStrike">
              <a:solidFill>
                <a:schemeClr val="lt1"/>
              </a:solidFill>
              <a:latin typeface="DM Sans"/>
              <a:ea typeface="DM Sans"/>
              <a:cs typeface="DM Sans"/>
              <a:sym typeface="DM Sans"/>
            </a:endParaRPr>
          </a:p>
          <a:p>
            <a:pPr indent="-368300" lvl="0" marL="457200" marR="0" rtl="0" algn="l">
              <a:lnSpc>
                <a:spcPct val="150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Picks up on body language and attitudes beneath the surface</a:t>
            </a:r>
            <a:endParaRPr b="0" i="0" sz="2200" u="none" cap="none" strike="noStrike">
              <a:solidFill>
                <a:schemeClr val="lt1"/>
              </a:solidFill>
              <a:latin typeface="DM Sans"/>
              <a:ea typeface="DM Sans"/>
              <a:cs typeface="DM Sans"/>
              <a:sym typeface="DM Sans"/>
            </a:endParaRPr>
          </a:p>
        </p:txBody>
      </p:sp>
      <p:pic>
        <p:nvPicPr>
          <p:cNvPr id="309" name="Google Shape;309;g2ab3bee8564_0_0"/>
          <p:cNvPicPr preferRelativeResize="0"/>
          <p:nvPr/>
        </p:nvPicPr>
        <p:blipFill>
          <a:blip r:embed="rId3">
            <a:alphaModFix/>
          </a:blip>
          <a:stretch>
            <a:fillRect/>
          </a:stretch>
        </p:blipFill>
        <p:spPr>
          <a:xfrm>
            <a:off x="5768650" y="1511075"/>
            <a:ext cx="2790825" cy="18859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13" name="Shape 313"/>
        <p:cNvGrpSpPr/>
        <p:nvPr/>
      </p:nvGrpSpPr>
      <p:grpSpPr>
        <a:xfrm>
          <a:off x="0" y="0"/>
          <a:ext cx="0" cy="0"/>
          <a:chOff x="0" y="0"/>
          <a:chExt cx="0" cy="0"/>
        </a:xfrm>
      </p:grpSpPr>
      <p:sp>
        <p:nvSpPr>
          <p:cNvPr id="314" name="Google Shape;314;p27"/>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315" name="Google Shape;315;p27"/>
          <p:cNvPicPr preferRelativeResize="0"/>
          <p:nvPr/>
        </p:nvPicPr>
        <p:blipFill rotWithShape="1">
          <a:blip r:embed="rId3">
            <a:alphaModFix/>
          </a:blip>
          <a:srcRect b="38501" l="47611" r="43519" t="35492"/>
          <a:stretch/>
        </p:blipFill>
        <p:spPr>
          <a:xfrm>
            <a:off x="3051928" y="402800"/>
            <a:ext cx="2790270" cy="45115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2ab3bee8564_0_6"/>
          <p:cNvSpPr txBox="1"/>
          <p:nvPr>
            <p:ph type="title"/>
          </p:nvPr>
        </p:nvSpPr>
        <p:spPr>
          <a:xfrm>
            <a:off x="-152400" y="202675"/>
            <a:ext cx="6242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Detected</a:t>
            </a:r>
            <a:endParaRPr/>
          </a:p>
        </p:txBody>
      </p:sp>
      <p:sp>
        <p:nvSpPr>
          <p:cNvPr id="321" name="Google Shape;321;g2ab3bee8564_0_6"/>
          <p:cNvSpPr txBox="1"/>
          <p:nvPr>
            <p:ph idx="1" type="body"/>
          </p:nvPr>
        </p:nvSpPr>
        <p:spPr>
          <a:xfrm>
            <a:off x="314275" y="885050"/>
            <a:ext cx="4967400" cy="3221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600"/>
              </a:spcBef>
              <a:spcAft>
                <a:spcPts val="0"/>
              </a:spcAft>
              <a:buSzPts val="2400"/>
              <a:buNone/>
            </a:pPr>
            <a:r>
              <a:t/>
            </a:r>
            <a:endParaRPr sz="2600">
              <a:solidFill>
                <a:srgbClr val="0A0A0A"/>
              </a:solidFill>
              <a:highlight>
                <a:srgbClr val="FFFFFF"/>
              </a:highlight>
              <a:latin typeface="Arial"/>
              <a:ea typeface="Arial"/>
              <a:cs typeface="Arial"/>
              <a:sym typeface="Arial"/>
            </a:endParaRPr>
          </a:p>
          <a:p>
            <a:pPr indent="0" lvl="0" marL="0" rtl="0" algn="l">
              <a:lnSpc>
                <a:spcPct val="150000"/>
              </a:lnSpc>
              <a:spcBef>
                <a:spcPts val="600"/>
              </a:spcBef>
              <a:spcAft>
                <a:spcPts val="0"/>
              </a:spcAft>
              <a:buSzPts val="2400"/>
              <a:buNone/>
            </a:pPr>
            <a:r>
              <a:rPr lang="en" sz="2600">
                <a:solidFill>
                  <a:srgbClr val="0A0A0A"/>
                </a:solidFill>
                <a:highlight>
                  <a:srgbClr val="FFFFFF"/>
                </a:highlight>
                <a:latin typeface="Arial"/>
                <a:ea typeface="Arial"/>
                <a:cs typeface="Arial"/>
                <a:sym typeface="Arial"/>
              </a:rPr>
              <a:t>When we feel:</a:t>
            </a:r>
            <a:endParaRPr sz="2600">
              <a:solidFill>
                <a:srgbClr val="0A0A0A"/>
              </a:solidFill>
              <a:highlight>
                <a:srgbClr val="FFFFFF"/>
              </a:highlight>
              <a:latin typeface="Arial"/>
              <a:ea typeface="Arial"/>
              <a:cs typeface="Arial"/>
              <a:sym typeface="Arial"/>
            </a:endParaRPr>
          </a:p>
          <a:p>
            <a:pPr indent="-393700" lvl="0" marL="457200" rtl="0" algn="l">
              <a:lnSpc>
                <a:spcPct val="150000"/>
              </a:lnSpc>
              <a:spcBef>
                <a:spcPts val="600"/>
              </a:spcBef>
              <a:spcAft>
                <a:spcPts val="0"/>
              </a:spcAft>
              <a:buClr>
                <a:srgbClr val="0A0A0A"/>
              </a:buClr>
              <a:buSzPts val="2600"/>
              <a:buFont typeface="Arial"/>
              <a:buChar char="●"/>
            </a:pPr>
            <a:r>
              <a:rPr lang="en" sz="2600">
                <a:solidFill>
                  <a:srgbClr val="0A0A0A"/>
                </a:solidFill>
                <a:highlight>
                  <a:srgbClr val="FFFFFF"/>
                </a:highlight>
                <a:latin typeface="Arial"/>
                <a:ea typeface="Arial"/>
                <a:cs typeface="Arial"/>
                <a:sym typeface="Arial"/>
              </a:rPr>
              <a:t>Vulnerable</a:t>
            </a:r>
            <a:endParaRPr sz="2600">
              <a:solidFill>
                <a:srgbClr val="0A0A0A"/>
              </a:solidFill>
              <a:highlight>
                <a:srgbClr val="FFFFFF"/>
              </a:highlight>
              <a:latin typeface="Arial"/>
              <a:ea typeface="Arial"/>
              <a:cs typeface="Arial"/>
              <a:sym typeface="Arial"/>
            </a:endParaRPr>
          </a:p>
          <a:p>
            <a:pPr indent="-393700" lvl="0" marL="457200" rtl="0" algn="l">
              <a:lnSpc>
                <a:spcPct val="150000"/>
              </a:lnSpc>
              <a:spcBef>
                <a:spcPts val="0"/>
              </a:spcBef>
              <a:spcAft>
                <a:spcPts val="0"/>
              </a:spcAft>
              <a:buClr>
                <a:srgbClr val="0A0A0A"/>
              </a:buClr>
              <a:buSzPts val="2600"/>
              <a:buFont typeface="Arial"/>
              <a:buChar char="●"/>
            </a:pPr>
            <a:r>
              <a:rPr lang="en" sz="2600">
                <a:solidFill>
                  <a:srgbClr val="0A0A0A"/>
                </a:solidFill>
                <a:highlight>
                  <a:srgbClr val="FFFFFF"/>
                </a:highlight>
                <a:latin typeface="Arial"/>
                <a:ea typeface="Arial"/>
                <a:cs typeface="Arial"/>
                <a:sym typeface="Arial"/>
              </a:rPr>
              <a:t>Sensitive</a:t>
            </a:r>
            <a:endParaRPr sz="2600">
              <a:solidFill>
                <a:srgbClr val="0A0A0A"/>
              </a:solidFill>
              <a:highlight>
                <a:srgbClr val="FFFFFF"/>
              </a:highlight>
              <a:latin typeface="Arial"/>
              <a:ea typeface="Arial"/>
              <a:cs typeface="Arial"/>
              <a:sym typeface="Arial"/>
            </a:endParaRPr>
          </a:p>
          <a:p>
            <a:pPr indent="-393700" lvl="0" marL="457200" rtl="0" algn="l">
              <a:lnSpc>
                <a:spcPct val="150000"/>
              </a:lnSpc>
              <a:spcBef>
                <a:spcPts val="0"/>
              </a:spcBef>
              <a:spcAft>
                <a:spcPts val="0"/>
              </a:spcAft>
              <a:buClr>
                <a:srgbClr val="0A0A0A"/>
              </a:buClr>
              <a:buSzPts val="2600"/>
              <a:buFont typeface="Arial"/>
              <a:buChar char="●"/>
            </a:pPr>
            <a:r>
              <a:rPr lang="en" sz="2600">
                <a:solidFill>
                  <a:srgbClr val="0A0A0A"/>
                </a:solidFill>
                <a:highlight>
                  <a:srgbClr val="FFFFFF"/>
                </a:highlight>
                <a:latin typeface="Arial"/>
                <a:ea typeface="Arial"/>
                <a:cs typeface="Arial"/>
                <a:sym typeface="Arial"/>
              </a:rPr>
              <a:t>Fragile</a:t>
            </a:r>
            <a:endParaRPr sz="2600">
              <a:solidFill>
                <a:srgbClr val="0A0A0A"/>
              </a:solidFill>
              <a:highlight>
                <a:srgbClr val="FFFFFF"/>
              </a:highlight>
              <a:latin typeface="Arial"/>
              <a:ea typeface="Arial"/>
              <a:cs typeface="Arial"/>
              <a:sym typeface="Arial"/>
            </a:endParaRPr>
          </a:p>
          <a:p>
            <a:pPr indent="0" lvl="0" marL="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a:p>
            <a:pPr indent="0" lvl="0" marL="45720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p:txBody>
      </p:sp>
      <p:sp>
        <p:nvSpPr>
          <p:cNvPr id="322" name="Google Shape;322;g2ab3bee8564_0_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23" name="Google Shape;323;g2ab3bee8564_0_6"/>
          <p:cNvPicPr preferRelativeResize="0"/>
          <p:nvPr/>
        </p:nvPicPr>
        <p:blipFill rotWithShape="1">
          <a:blip r:embed="rId3">
            <a:alphaModFix/>
          </a:blip>
          <a:srcRect b="0" l="0" r="0" t="0"/>
          <a:stretch/>
        </p:blipFill>
        <p:spPr>
          <a:xfrm>
            <a:off x="4969300" y="800000"/>
            <a:ext cx="3557525" cy="199954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2ab3bee8564_0_14"/>
          <p:cNvSpPr txBox="1"/>
          <p:nvPr>
            <p:ph type="title"/>
          </p:nvPr>
        </p:nvSpPr>
        <p:spPr>
          <a:xfrm>
            <a:off x="-152400" y="202675"/>
            <a:ext cx="6242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Physical symptoms</a:t>
            </a:r>
            <a:endParaRPr/>
          </a:p>
        </p:txBody>
      </p:sp>
      <p:sp>
        <p:nvSpPr>
          <p:cNvPr id="329" name="Google Shape;329;g2ab3bee8564_0_14"/>
          <p:cNvSpPr txBox="1"/>
          <p:nvPr>
            <p:ph idx="1" type="body"/>
          </p:nvPr>
        </p:nvSpPr>
        <p:spPr>
          <a:xfrm>
            <a:off x="314275" y="885050"/>
            <a:ext cx="4967400" cy="3221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600"/>
              </a:spcBef>
              <a:spcAft>
                <a:spcPts val="0"/>
              </a:spcAft>
              <a:buSzPts val="2400"/>
              <a:buNone/>
            </a:pPr>
            <a:r>
              <a:t/>
            </a:r>
            <a:endParaRPr sz="2500">
              <a:solidFill>
                <a:srgbClr val="0A0A0A"/>
              </a:solidFill>
              <a:highlight>
                <a:srgbClr val="FFFFFF"/>
              </a:highlight>
              <a:latin typeface="Arial"/>
              <a:ea typeface="Arial"/>
              <a:cs typeface="Arial"/>
              <a:sym typeface="Arial"/>
            </a:endParaRPr>
          </a:p>
          <a:p>
            <a:pPr indent="-387350" lvl="0" marL="457200" rtl="0" algn="l">
              <a:lnSpc>
                <a:spcPct val="150000"/>
              </a:lnSpc>
              <a:spcBef>
                <a:spcPts val="600"/>
              </a:spcBef>
              <a:spcAft>
                <a:spcPts val="0"/>
              </a:spcAft>
              <a:buClr>
                <a:srgbClr val="0A0A0A"/>
              </a:buClr>
              <a:buSzPts val="2500"/>
              <a:buFont typeface="Arial"/>
              <a:buChar char="●"/>
            </a:pPr>
            <a:r>
              <a:rPr lang="en" sz="2500">
                <a:solidFill>
                  <a:srgbClr val="0A0A0A"/>
                </a:solidFill>
                <a:highlight>
                  <a:srgbClr val="FFFFFF"/>
                </a:highlight>
                <a:latin typeface="Arial"/>
                <a:ea typeface="Arial"/>
                <a:cs typeface="Arial"/>
                <a:sym typeface="Arial"/>
              </a:rPr>
              <a:t>Fatigue</a:t>
            </a:r>
            <a:endParaRPr sz="2500">
              <a:solidFill>
                <a:srgbClr val="0A0A0A"/>
              </a:solidFill>
              <a:highlight>
                <a:srgbClr val="FFFFFF"/>
              </a:highlight>
              <a:latin typeface="Arial"/>
              <a:ea typeface="Arial"/>
              <a:cs typeface="Arial"/>
              <a:sym typeface="Arial"/>
            </a:endParaRPr>
          </a:p>
          <a:p>
            <a:pPr indent="-387350" lvl="0" marL="457200" rtl="0" algn="l">
              <a:lnSpc>
                <a:spcPct val="150000"/>
              </a:lnSpc>
              <a:spcBef>
                <a:spcPts val="0"/>
              </a:spcBef>
              <a:spcAft>
                <a:spcPts val="0"/>
              </a:spcAft>
              <a:buClr>
                <a:srgbClr val="0A0A0A"/>
              </a:buClr>
              <a:buSzPts val="2500"/>
              <a:buFont typeface="Arial"/>
              <a:buChar char="●"/>
            </a:pPr>
            <a:r>
              <a:rPr lang="en" sz="2500">
                <a:solidFill>
                  <a:srgbClr val="0A0A0A"/>
                </a:solidFill>
                <a:highlight>
                  <a:srgbClr val="FFFFFF"/>
                </a:highlight>
                <a:latin typeface="Arial"/>
                <a:ea typeface="Arial"/>
                <a:cs typeface="Arial"/>
                <a:sym typeface="Arial"/>
              </a:rPr>
              <a:t>Aches</a:t>
            </a:r>
            <a:endParaRPr sz="2500">
              <a:solidFill>
                <a:srgbClr val="0A0A0A"/>
              </a:solidFill>
              <a:highlight>
                <a:srgbClr val="FFFFFF"/>
              </a:highlight>
              <a:latin typeface="Arial"/>
              <a:ea typeface="Arial"/>
              <a:cs typeface="Arial"/>
              <a:sym typeface="Arial"/>
            </a:endParaRPr>
          </a:p>
          <a:p>
            <a:pPr indent="-387350" lvl="0" marL="457200" rtl="0" algn="l">
              <a:lnSpc>
                <a:spcPct val="150000"/>
              </a:lnSpc>
              <a:spcBef>
                <a:spcPts val="0"/>
              </a:spcBef>
              <a:spcAft>
                <a:spcPts val="0"/>
              </a:spcAft>
              <a:buClr>
                <a:srgbClr val="0A0A0A"/>
              </a:buClr>
              <a:buSzPts val="2500"/>
              <a:buFont typeface="Arial"/>
              <a:buChar char="●"/>
            </a:pPr>
            <a:r>
              <a:rPr lang="en" sz="2500">
                <a:solidFill>
                  <a:srgbClr val="0A0A0A"/>
                </a:solidFill>
                <a:highlight>
                  <a:srgbClr val="FFFFFF"/>
                </a:highlight>
                <a:latin typeface="Arial"/>
                <a:ea typeface="Arial"/>
                <a:cs typeface="Arial"/>
                <a:sym typeface="Arial"/>
              </a:rPr>
              <a:t>Pains</a:t>
            </a:r>
            <a:endParaRPr sz="2500">
              <a:solidFill>
                <a:srgbClr val="0A0A0A"/>
              </a:solidFill>
              <a:highlight>
                <a:srgbClr val="FFFFFF"/>
              </a:highlight>
              <a:latin typeface="Arial"/>
              <a:ea typeface="Arial"/>
              <a:cs typeface="Arial"/>
              <a:sym typeface="Arial"/>
            </a:endParaRPr>
          </a:p>
          <a:p>
            <a:pPr indent="-387350" lvl="0" marL="457200" rtl="0" algn="l">
              <a:lnSpc>
                <a:spcPct val="150000"/>
              </a:lnSpc>
              <a:spcBef>
                <a:spcPts val="0"/>
              </a:spcBef>
              <a:spcAft>
                <a:spcPts val="0"/>
              </a:spcAft>
              <a:buClr>
                <a:srgbClr val="0A0A0A"/>
              </a:buClr>
              <a:buSzPts val="2500"/>
              <a:buFont typeface="Arial"/>
              <a:buChar char="●"/>
            </a:pPr>
            <a:r>
              <a:rPr lang="en" sz="2500">
                <a:solidFill>
                  <a:srgbClr val="0A0A0A"/>
                </a:solidFill>
                <a:highlight>
                  <a:srgbClr val="FFFFFF"/>
                </a:highlight>
                <a:latin typeface="Arial"/>
                <a:ea typeface="Arial"/>
                <a:cs typeface="Arial"/>
                <a:sym typeface="Arial"/>
              </a:rPr>
              <a:t>Illness</a:t>
            </a:r>
            <a:endParaRPr sz="2500">
              <a:solidFill>
                <a:srgbClr val="0A0A0A"/>
              </a:solidFill>
              <a:highlight>
                <a:srgbClr val="FFFFFF"/>
              </a:highlight>
              <a:latin typeface="Arial"/>
              <a:ea typeface="Arial"/>
              <a:cs typeface="Arial"/>
              <a:sym typeface="Arial"/>
            </a:endParaRPr>
          </a:p>
          <a:p>
            <a:pPr indent="0" lvl="0" marL="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a:p>
            <a:pPr indent="0" lvl="0" marL="45720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p:txBody>
      </p:sp>
      <p:sp>
        <p:nvSpPr>
          <p:cNvPr id="330" name="Google Shape;330;g2ab3bee8564_0_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31" name="Google Shape;331;g2ab3bee8564_0_14"/>
          <p:cNvPicPr preferRelativeResize="0"/>
          <p:nvPr/>
        </p:nvPicPr>
        <p:blipFill rotWithShape="1">
          <a:blip r:embed="rId3">
            <a:alphaModFix/>
          </a:blip>
          <a:srcRect b="0" l="0" r="0" t="0"/>
          <a:stretch/>
        </p:blipFill>
        <p:spPr>
          <a:xfrm>
            <a:off x="4814375" y="800000"/>
            <a:ext cx="3181350" cy="22288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35" name="Shape 335"/>
        <p:cNvGrpSpPr/>
        <p:nvPr/>
      </p:nvGrpSpPr>
      <p:grpSpPr>
        <a:xfrm>
          <a:off x="0" y="0"/>
          <a:ext cx="0" cy="0"/>
          <a:chOff x="0" y="0"/>
          <a:chExt cx="0" cy="0"/>
        </a:xfrm>
      </p:grpSpPr>
      <p:sp>
        <p:nvSpPr>
          <p:cNvPr id="336" name="Google Shape;336;g2ab3bee8564_0_22"/>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37" name="Google Shape;337;g2ab3bee8564_0_22"/>
          <p:cNvSpPr txBox="1"/>
          <p:nvPr/>
        </p:nvSpPr>
        <p:spPr>
          <a:xfrm>
            <a:off x="2968175" y="483475"/>
            <a:ext cx="30753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2800"/>
              <a:buFont typeface="Arial"/>
              <a:buNone/>
            </a:pPr>
            <a:r>
              <a:rPr b="0" i="0" lang="en" sz="2800" u="none" cap="none" strike="noStrike">
                <a:solidFill>
                  <a:schemeClr val="lt1"/>
                </a:solidFill>
                <a:latin typeface="DM Sans"/>
                <a:ea typeface="DM Sans"/>
                <a:cs typeface="DM Sans"/>
                <a:sym typeface="DM Sans"/>
              </a:rPr>
              <a:t>Hiding Emotions </a:t>
            </a:r>
            <a:endParaRPr b="0" i="0" sz="2800" u="none" cap="none" strike="noStrike">
              <a:solidFill>
                <a:schemeClr val="lt1"/>
              </a:solidFill>
              <a:latin typeface="DM Sans"/>
              <a:ea typeface="DM Sans"/>
              <a:cs typeface="DM Sans"/>
              <a:sym typeface="DM Sans"/>
            </a:endParaRPr>
          </a:p>
        </p:txBody>
      </p:sp>
      <p:pic>
        <p:nvPicPr>
          <p:cNvPr id="338" name="Google Shape;338;g2ab3bee8564_0_22"/>
          <p:cNvPicPr preferRelativeResize="0"/>
          <p:nvPr/>
        </p:nvPicPr>
        <p:blipFill rotWithShape="1">
          <a:blip r:embed="rId3">
            <a:alphaModFix/>
          </a:blip>
          <a:srcRect b="0" l="0" r="0" t="0"/>
          <a:stretch/>
        </p:blipFill>
        <p:spPr>
          <a:xfrm>
            <a:off x="2286500" y="1570250"/>
            <a:ext cx="4035975" cy="2745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342" name="Shape 342"/>
        <p:cNvGrpSpPr/>
        <p:nvPr/>
      </p:nvGrpSpPr>
      <p:grpSpPr>
        <a:xfrm>
          <a:off x="0" y="0"/>
          <a:ext cx="0" cy="0"/>
          <a:chOff x="0" y="0"/>
          <a:chExt cx="0" cy="0"/>
        </a:xfrm>
      </p:grpSpPr>
      <p:sp>
        <p:nvSpPr>
          <p:cNvPr id="343" name="Google Shape;343;g2ab3bee8564_0_28"/>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44" name="Google Shape;344;g2ab3bee8564_0_28"/>
          <p:cNvSpPr txBox="1"/>
          <p:nvPr/>
        </p:nvSpPr>
        <p:spPr>
          <a:xfrm>
            <a:off x="528225" y="1000250"/>
            <a:ext cx="3640800" cy="2138100"/>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0"/>
              </a:spcBef>
              <a:spcAft>
                <a:spcPts val="0"/>
              </a:spcAft>
              <a:buClr>
                <a:schemeClr val="lt1"/>
              </a:buClr>
              <a:buSzPts val="2500"/>
              <a:buFont typeface="DM Sans"/>
              <a:buChar char="●"/>
            </a:pPr>
            <a:r>
              <a:rPr b="0" i="0" lang="en" sz="2500" u="none" cap="none" strike="noStrike">
                <a:solidFill>
                  <a:schemeClr val="lt1"/>
                </a:solidFill>
                <a:latin typeface="DM Sans"/>
                <a:ea typeface="DM Sans"/>
                <a:cs typeface="DM Sans"/>
                <a:sym typeface="DM Sans"/>
              </a:rPr>
              <a:t>The vulnerable child talks about why energy in the body is blocked.</a:t>
            </a:r>
            <a:endParaRPr b="0" i="0" sz="2500" u="none" cap="none" strike="noStrike">
              <a:solidFill>
                <a:schemeClr val="lt1"/>
              </a:solidFill>
              <a:latin typeface="DM Sans"/>
              <a:ea typeface="DM Sans"/>
              <a:cs typeface="DM Sans"/>
              <a:sym typeface="DM Sans"/>
            </a:endParaRPr>
          </a:p>
          <a:p>
            <a:pPr indent="0" lvl="0" marL="457200" marR="0" rtl="0" algn="l">
              <a:lnSpc>
                <a:spcPct val="100000"/>
              </a:lnSpc>
              <a:spcBef>
                <a:spcPts val="0"/>
              </a:spcBef>
              <a:spcAft>
                <a:spcPts val="0"/>
              </a:spcAft>
              <a:buNone/>
            </a:pPr>
            <a:r>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0"/>
              </a:spcBef>
              <a:spcAft>
                <a:spcPts val="0"/>
              </a:spcAft>
              <a:buClr>
                <a:schemeClr val="lt1"/>
              </a:buClr>
              <a:buSzPts val="2500"/>
              <a:buFont typeface="DM Sans"/>
              <a:buChar char="●"/>
            </a:pPr>
            <a:r>
              <a:rPr b="0" i="0" lang="en" sz="2500" u="none" cap="none" strike="noStrike">
                <a:solidFill>
                  <a:schemeClr val="lt1"/>
                </a:solidFill>
                <a:latin typeface="DM Sans"/>
                <a:ea typeface="DM Sans"/>
                <a:cs typeface="DM Sans"/>
                <a:sym typeface="DM Sans"/>
              </a:rPr>
              <a:t>It feels bad about the Critical Parent self.</a:t>
            </a:r>
            <a:endParaRPr b="0" i="0" sz="2500" u="none" cap="none" strike="noStrike">
              <a:solidFill>
                <a:schemeClr val="lt1"/>
              </a:solidFill>
              <a:latin typeface="DM Sans"/>
              <a:ea typeface="DM Sans"/>
              <a:cs typeface="DM Sans"/>
              <a:sym typeface="DM Sans"/>
            </a:endParaRPr>
          </a:p>
        </p:txBody>
      </p:sp>
      <p:pic>
        <p:nvPicPr>
          <p:cNvPr id="345" name="Google Shape;345;g2ab3bee8564_0_28"/>
          <p:cNvPicPr preferRelativeResize="0"/>
          <p:nvPr/>
        </p:nvPicPr>
        <p:blipFill rotWithShape="1">
          <a:blip r:embed="rId3">
            <a:alphaModFix/>
          </a:blip>
          <a:srcRect b="0" l="0" r="0" t="0"/>
          <a:stretch/>
        </p:blipFill>
        <p:spPr>
          <a:xfrm>
            <a:off x="4894575" y="909500"/>
            <a:ext cx="3057525" cy="22288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49" name="Shape 349"/>
        <p:cNvGrpSpPr/>
        <p:nvPr/>
      </p:nvGrpSpPr>
      <p:grpSpPr>
        <a:xfrm>
          <a:off x="0" y="0"/>
          <a:ext cx="0" cy="0"/>
          <a:chOff x="0" y="0"/>
          <a:chExt cx="0" cy="0"/>
        </a:xfrm>
      </p:grpSpPr>
      <p:sp>
        <p:nvSpPr>
          <p:cNvPr id="350" name="Google Shape;350;g2ab3bee8564_0_36"/>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51" name="Google Shape;351;g2ab3bee8564_0_36"/>
          <p:cNvSpPr txBox="1"/>
          <p:nvPr/>
        </p:nvSpPr>
        <p:spPr>
          <a:xfrm>
            <a:off x="636725" y="483475"/>
            <a:ext cx="44310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“Dana is sick all the time because I'm worn out. I've been trying to get her attention for years. I'm tired. She hates her job. I hate her job. But she just doesn't listen to me. The only way I can get her to not go to that stupid job is to get sick so she CAN'T go.” </a:t>
            </a:r>
            <a:endParaRPr b="0" i="0" sz="2200" u="none" cap="none" strike="noStrike">
              <a:solidFill>
                <a:schemeClr val="lt1"/>
              </a:solidFill>
              <a:latin typeface="Arial"/>
              <a:ea typeface="Arial"/>
              <a:cs typeface="Arial"/>
              <a:sym typeface="Arial"/>
            </a:endParaRPr>
          </a:p>
        </p:txBody>
      </p:sp>
      <p:pic>
        <p:nvPicPr>
          <p:cNvPr id="352" name="Google Shape;352;g2ab3bee8564_0_36"/>
          <p:cNvPicPr preferRelativeResize="0"/>
          <p:nvPr/>
        </p:nvPicPr>
        <p:blipFill rotWithShape="1">
          <a:blip r:embed="rId3">
            <a:alphaModFix/>
          </a:blip>
          <a:srcRect b="0" l="0" r="0" t="0"/>
          <a:stretch/>
        </p:blipFill>
        <p:spPr>
          <a:xfrm>
            <a:off x="5594050" y="599500"/>
            <a:ext cx="2733675" cy="24479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356" name="Shape 356"/>
        <p:cNvGrpSpPr/>
        <p:nvPr/>
      </p:nvGrpSpPr>
      <p:grpSpPr>
        <a:xfrm>
          <a:off x="0" y="0"/>
          <a:ext cx="0" cy="0"/>
          <a:chOff x="0" y="0"/>
          <a:chExt cx="0" cy="0"/>
        </a:xfrm>
      </p:grpSpPr>
      <p:sp>
        <p:nvSpPr>
          <p:cNvPr id="357" name="Google Shape;357;g2ab3bee8564_0_43"/>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58" name="Google Shape;358;g2ab3bee8564_0_43"/>
          <p:cNvSpPr txBox="1"/>
          <p:nvPr/>
        </p:nvSpPr>
        <p:spPr>
          <a:xfrm>
            <a:off x="760700" y="567550"/>
            <a:ext cx="2726700" cy="65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chemeClr val="lt1"/>
                </a:solidFill>
                <a:latin typeface="DM Sans"/>
                <a:ea typeface="DM Sans"/>
                <a:cs typeface="DM Sans"/>
                <a:sym typeface="DM Sans"/>
              </a:rPr>
              <a:t>Vulnerable Child</a:t>
            </a:r>
            <a:endParaRPr b="0" i="0" sz="2600" u="none" cap="none" strike="noStrike">
              <a:solidFill>
                <a:schemeClr val="lt1"/>
              </a:solidFill>
              <a:latin typeface="DM Sans"/>
              <a:ea typeface="DM Sans"/>
              <a:cs typeface="DM Sans"/>
              <a:sym typeface="DM Sans"/>
            </a:endParaRPr>
          </a:p>
        </p:txBody>
      </p:sp>
      <p:pic>
        <p:nvPicPr>
          <p:cNvPr id="359" name="Google Shape;359;g2ab3bee8564_0_43"/>
          <p:cNvPicPr preferRelativeResize="0"/>
          <p:nvPr/>
        </p:nvPicPr>
        <p:blipFill rotWithShape="1">
          <a:blip r:embed="rId3">
            <a:alphaModFix/>
          </a:blip>
          <a:srcRect b="0" l="0" r="0" t="0"/>
          <a:stretch/>
        </p:blipFill>
        <p:spPr>
          <a:xfrm>
            <a:off x="4894575" y="909500"/>
            <a:ext cx="3057525" cy="2228850"/>
          </a:xfrm>
          <a:prstGeom prst="rect">
            <a:avLst/>
          </a:prstGeom>
          <a:noFill/>
          <a:ln>
            <a:noFill/>
          </a:ln>
        </p:spPr>
      </p:pic>
      <p:sp>
        <p:nvSpPr>
          <p:cNvPr id="360" name="Google Shape;360;g2ab3bee8564_0_43"/>
          <p:cNvSpPr txBox="1"/>
          <p:nvPr/>
        </p:nvSpPr>
        <p:spPr>
          <a:xfrm>
            <a:off x="884600" y="1382050"/>
            <a:ext cx="2835300" cy="266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DM Sans"/>
                <a:ea typeface="DM Sans"/>
                <a:cs typeface="DM Sans"/>
                <a:sym typeface="DM Sans"/>
              </a:rPr>
              <a:t>Needs to feel:</a:t>
            </a:r>
            <a:endParaRPr b="0" i="0" sz="24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DM Sans"/>
              <a:ea typeface="DM Sans"/>
              <a:cs typeface="DM Sans"/>
              <a:sym typeface="DM Sans"/>
            </a:endParaRPr>
          </a:p>
          <a:p>
            <a:pPr indent="-381000" lvl="0" marL="457200" marR="0" rtl="0" algn="l">
              <a:lnSpc>
                <a:spcPct val="100000"/>
              </a:lnSpc>
              <a:spcBef>
                <a:spcPts val="0"/>
              </a:spcBef>
              <a:spcAft>
                <a:spcPts val="0"/>
              </a:spcAft>
              <a:buClr>
                <a:schemeClr val="lt1"/>
              </a:buClr>
              <a:buSzPts val="2400"/>
              <a:buFont typeface="DM Sans"/>
              <a:buChar char="●"/>
            </a:pPr>
            <a:r>
              <a:rPr b="0" i="0" lang="en" sz="2400" u="none" cap="none" strike="noStrike">
                <a:solidFill>
                  <a:schemeClr val="lt1"/>
                </a:solidFill>
                <a:latin typeface="DM Sans"/>
                <a:ea typeface="DM Sans"/>
                <a:cs typeface="DM Sans"/>
                <a:sym typeface="DM Sans"/>
              </a:rPr>
              <a:t>Safe to come out</a:t>
            </a:r>
            <a:br>
              <a:rPr b="0" i="0" lang="en" sz="2400" u="none" cap="none" strike="noStrike">
                <a:solidFill>
                  <a:schemeClr val="lt1"/>
                </a:solidFill>
                <a:latin typeface="DM Sans"/>
                <a:ea typeface="DM Sans"/>
                <a:cs typeface="DM Sans"/>
                <a:sym typeface="DM Sans"/>
              </a:rPr>
            </a:br>
            <a:endParaRPr b="0" i="0" sz="2400" u="none" cap="none" strike="noStrike">
              <a:solidFill>
                <a:schemeClr val="lt1"/>
              </a:solidFill>
              <a:latin typeface="DM Sans"/>
              <a:ea typeface="DM Sans"/>
              <a:cs typeface="DM Sans"/>
              <a:sym typeface="DM Sans"/>
            </a:endParaRPr>
          </a:p>
          <a:p>
            <a:pPr indent="-381000" lvl="0" marL="457200" marR="0" rtl="0" algn="l">
              <a:lnSpc>
                <a:spcPct val="100000"/>
              </a:lnSpc>
              <a:spcBef>
                <a:spcPts val="0"/>
              </a:spcBef>
              <a:spcAft>
                <a:spcPts val="0"/>
              </a:spcAft>
              <a:buClr>
                <a:schemeClr val="lt1"/>
              </a:buClr>
              <a:buSzPts val="2400"/>
              <a:buFont typeface="DM Sans"/>
              <a:buChar char="●"/>
            </a:pPr>
            <a:r>
              <a:rPr b="0" i="0" lang="en" sz="2400" u="none" cap="none" strike="noStrike">
                <a:solidFill>
                  <a:schemeClr val="lt1"/>
                </a:solidFill>
                <a:latin typeface="DM Sans"/>
                <a:ea typeface="DM Sans"/>
                <a:cs typeface="DM Sans"/>
                <a:sym typeface="DM Sans"/>
              </a:rPr>
              <a:t>Trust in others</a:t>
            </a:r>
            <a:endParaRPr b="0" i="0" sz="2400" u="none" cap="none" strike="noStrike">
              <a:solidFill>
                <a:schemeClr val="lt1"/>
              </a:solidFill>
              <a:latin typeface="DM Sans"/>
              <a:ea typeface="DM Sans"/>
              <a:cs typeface="DM Sans"/>
              <a:sym typeface="DM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64" name="Shape 364"/>
        <p:cNvGrpSpPr/>
        <p:nvPr/>
      </p:nvGrpSpPr>
      <p:grpSpPr>
        <a:xfrm>
          <a:off x="0" y="0"/>
          <a:ext cx="0" cy="0"/>
          <a:chOff x="0" y="0"/>
          <a:chExt cx="0" cy="0"/>
        </a:xfrm>
      </p:grpSpPr>
      <p:sp>
        <p:nvSpPr>
          <p:cNvPr id="365" name="Google Shape;365;g2ab3bee8564_0_50"/>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66" name="Google Shape;366;g2ab3bee8564_0_50"/>
          <p:cNvSpPr txBox="1"/>
          <p:nvPr/>
        </p:nvSpPr>
        <p:spPr>
          <a:xfrm>
            <a:off x="729675" y="1056700"/>
            <a:ext cx="44310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2200"/>
              <a:buFont typeface="Arial"/>
              <a:buNone/>
            </a:pPr>
            <a:r>
              <a:rPr b="0" i="0" lang="en" sz="2400" u="none" cap="none" strike="noStrike">
                <a:solidFill>
                  <a:schemeClr val="lt1"/>
                </a:solidFill>
                <a:latin typeface="Arial"/>
                <a:ea typeface="Arial"/>
                <a:cs typeface="Arial"/>
                <a:sym typeface="Arial"/>
              </a:rPr>
              <a:t>“This is how I feel sometimes - like I have no skin and no way to keep from being hurt and vulnerable. It hurts to be open because it’s too painful and scary.”</a:t>
            </a:r>
            <a:endParaRPr b="0" i="0" sz="2400" u="none" cap="none" strike="noStrike">
              <a:solidFill>
                <a:schemeClr val="lt1"/>
              </a:solidFill>
              <a:latin typeface="Arial"/>
              <a:ea typeface="Arial"/>
              <a:cs typeface="Arial"/>
              <a:sym typeface="Arial"/>
            </a:endParaRPr>
          </a:p>
        </p:txBody>
      </p:sp>
      <p:pic>
        <p:nvPicPr>
          <p:cNvPr id="367" name="Google Shape;367;g2ab3bee8564_0_50"/>
          <p:cNvPicPr preferRelativeResize="0"/>
          <p:nvPr/>
        </p:nvPicPr>
        <p:blipFill rotWithShape="1">
          <a:blip r:embed="rId3">
            <a:alphaModFix/>
          </a:blip>
          <a:srcRect b="0" l="0" r="0" t="0"/>
          <a:stretch/>
        </p:blipFill>
        <p:spPr>
          <a:xfrm>
            <a:off x="5594050" y="599500"/>
            <a:ext cx="2733675" cy="2447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71" name="Shape 371"/>
        <p:cNvGrpSpPr/>
        <p:nvPr/>
      </p:nvGrpSpPr>
      <p:grpSpPr>
        <a:xfrm>
          <a:off x="0" y="0"/>
          <a:ext cx="0" cy="0"/>
          <a:chOff x="0" y="0"/>
          <a:chExt cx="0" cy="0"/>
        </a:xfrm>
      </p:grpSpPr>
      <p:sp>
        <p:nvSpPr>
          <p:cNvPr id="372" name="Google Shape;372;g2ab3bee8564_0_58"/>
          <p:cNvSpPr txBox="1"/>
          <p:nvPr/>
        </p:nvSpPr>
        <p:spPr>
          <a:xfrm>
            <a:off x="460350" y="3749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a:t>
            </a:r>
            <a:endParaRPr b="0" i="0" sz="3400" u="none" cap="none" strike="noStrike">
              <a:solidFill>
                <a:schemeClr val="dk1"/>
              </a:solidFill>
              <a:latin typeface="DM Sans"/>
              <a:ea typeface="DM Sans"/>
              <a:cs typeface="DM Sans"/>
              <a:sym typeface="DM Sans"/>
            </a:endParaRPr>
          </a:p>
        </p:txBody>
      </p:sp>
      <p:sp>
        <p:nvSpPr>
          <p:cNvPr id="373" name="Google Shape;373;g2ab3bee8564_0_58"/>
          <p:cNvSpPr txBox="1"/>
          <p:nvPr/>
        </p:nvSpPr>
        <p:spPr>
          <a:xfrm>
            <a:off x="536550" y="1200600"/>
            <a:ext cx="77379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2600"/>
              </a:spcBef>
              <a:spcAft>
                <a:spcPts val="0"/>
              </a:spcAft>
              <a:buClr>
                <a:srgbClr val="000000"/>
              </a:buClr>
              <a:buSzPts val="2200"/>
              <a:buFont typeface="Arial"/>
              <a:buNone/>
            </a:pPr>
            <a:r>
              <a:rPr b="0" i="0" lang="en" sz="2300" u="none" cap="none" strike="noStrike">
                <a:solidFill>
                  <a:srgbClr val="000000"/>
                </a:solidFill>
                <a:latin typeface="Arial"/>
                <a:ea typeface="Arial"/>
                <a:cs typeface="Arial"/>
                <a:sym typeface="Arial"/>
              </a:rPr>
              <a:t>1. In your mind's eye picture a very special place where you and your Vulnerable Child can spend some time together. </a:t>
            </a:r>
            <a:endParaRPr b="0" i="0" sz="23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300" u="none" cap="none" strike="noStrike">
                <a:solidFill>
                  <a:srgbClr val="000000"/>
                </a:solidFill>
                <a:latin typeface="Arial"/>
                <a:ea typeface="Arial"/>
                <a:cs typeface="Arial"/>
                <a:sym typeface="Arial"/>
              </a:rPr>
              <a:t>Be sure it is a place where your Inner Child feels safe and comfortable. Take time and visualize any details of the setting. Close your eyes so that you can really "see" this place.</a:t>
            </a:r>
            <a:endParaRPr b="0" i="0" sz="23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377" name="Shape 377"/>
        <p:cNvGrpSpPr/>
        <p:nvPr/>
      </p:nvGrpSpPr>
      <p:grpSpPr>
        <a:xfrm>
          <a:off x="0" y="0"/>
          <a:ext cx="0" cy="0"/>
          <a:chOff x="0" y="0"/>
          <a:chExt cx="0" cy="0"/>
        </a:xfrm>
      </p:grpSpPr>
      <p:sp>
        <p:nvSpPr>
          <p:cNvPr id="378" name="Google Shape;378;p28"/>
          <p:cNvSpPr txBox="1"/>
          <p:nvPr/>
        </p:nvSpPr>
        <p:spPr>
          <a:xfrm>
            <a:off x="457975" y="960700"/>
            <a:ext cx="36645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2600"/>
              </a:spcAft>
              <a:buClr>
                <a:srgbClr val="000000"/>
              </a:buClr>
              <a:buSzPts val="2300"/>
              <a:buFont typeface="Arial"/>
              <a:buNone/>
            </a:pPr>
            <a:r>
              <a:rPr b="0" i="0" lang="en" sz="2500" u="none" cap="none" strike="noStrike">
                <a:solidFill>
                  <a:schemeClr val="lt1"/>
                </a:solidFill>
                <a:latin typeface="Arial"/>
                <a:ea typeface="Arial"/>
                <a:cs typeface="Arial"/>
                <a:sym typeface="Arial"/>
              </a:rPr>
              <a:t>2. With your non-dominant hand, draw a picture of your Vulnerable Child.</a:t>
            </a:r>
            <a:endParaRPr b="0" i="0" sz="2500" u="none" cap="none" strike="noStrike">
              <a:solidFill>
                <a:schemeClr val="lt1"/>
              </a:solidFill>
              <a:latin typeface="Arial"/>
              <a:ea typeface="Arial"/>
              <a:cs typeface="Arial"/>
              <a:sym typeface="Arial"/>
            </a:endParaRPr>
          </a:p>
        </p:txBody>
      </p:sp>
      <p:pic>
        <p:nvPicPr>
          <p:cNvPr id="379" name="Google Shape;379;p28"/>
          <p:cNvPicPr preferRelativeResize="0"/>
          <p:nvPr/>
        </p:nvPicPr>
        <p:blipFill rotWithShape="1">
          <a:blip r:embed="rId3">
            <a:alphaModFix/>
          </a:blip>
          <a:srcRect b="0" l="0" r="0" t="0"/>
          <a:stretch/>
        </p:blipFill>
        <p:spPr>
          <a:xfrm>
            <a:off x="4427950" y="777150"/>
            <a:ext cx="3999700" cy="3109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83" name="Shape 383"/>
        <p:cNvGrpSpPr/>
        <p:nvPr/>
      </p:nvGrpSpPr>
      <p:grpSpPr>
        <a:xfrm>
          <a:off x="0" y="0"/>
          <a:ext cx="0" cy="0"/>
          <a:chOff x="0" y="0"/>
          <a:chExt cx="0" cy="0"/>
        </a:xfrm>
      </p:grpSpPr>
      <p:sp>
        <p:nvSpPr>
          <p:cNvPr id="384" name="Google Shape;384;g2ab3bee8564_0_63"/>
          <p:cNvSpPr txBox="1"/>
          <p:nvPr/>
        </p:nvSpPr>
        <p:spPr>
          <a:xfrm>
            <a:off x="614025" y="578025"/>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100" u="none" cap="none" strike="noStrike">
                <a:solidFill>
                  <a:srgbClr val="000000"/>
                </a:solidFill>
                <a:latin typeface="Arial"/>
                <a:ea typeface="Arial"/>
                <a:cs typeface="Arial"/>
                <a:sym typeface="Arial"/>
              </a:rPr>
              <a:t>3. After your picture is complete, </a:t>
            </a:r>
            <a:r>
              <a:rPr b="0" lang="en" sz="2100" u="none" cap="none" strike="noStrike">
                <a:solidFill>
                  <a:srgbClr val="000000"/>
                </a:solidFill>
                <a:latin typeface="Arial"/>
                <a:ea typeface="Arial"/>
                <a:cs typeface="Arial"/>
                <a:sym typeface="Arial"/>
              </a:rPr>
              <a:t>ask your Inner Child</a:t>
            </a:r>
            <a:r>
              <a:rPr b="0" i="1" lang="en" sz="2100" u="none" cap="none" strike="noStrike">
                <a:solidFill>
                  <a:srgbClr val="000000"/>
                </a:solidFill>
                <a:latin typeface="Arial"/>
                <a:ea typeface="Arial"/>
                <a:cs typeface="Arial"/>
                <a:sym typeface="Arial"/>
              </a:rPr>
              <a:t> </a:t>
            </a:r>
            <a:r>
              <a:rPr b="0" i="0" lang="en" sz="2100" u="none" cap="none" strike="noStrike">
                <a:solidFill>
                  <a:srgbClr val="000000"/>
                </a:solidFill>
                <a:latin typeface="Arial"/>
                <a:ea typeface="Arial"/>
                <a:cs typeface="Arial"/>
                <a:sym typeface="Arial"/>
              </a:rPr>
              <a:t>if it is okay to talk for a while. Then write out your conversation using both hands as you did and ask the Child how it feels. </a:t>
            </a:r>
            <a:br>
              <a:rPr b="0" i="0" lang="en" sz="2100" u="none" cap="none" strike="noStrike">
                <a:solidFill>
                  <a:srgbClr val="000000"/>
                </a:solidFill>
                <a:latin typeface="Arial"/>
                <a:ea typeface="Arial"/>
                <a:cs typeface="Arial"/>
                <a:sym typeface="Arial"/>
              </a:rPr>
            </a:br>
            <a:br>
              <a:rPr b="0" i="0" lang="en" sz="2100" u="none" cap="none" strike="noStrike">
                <a:solidFill>
                  <a:srgbClr val="000000"/>
                </a:solidFill>
                <a:latin typeface="Arial"/>
                <a:ea typeface="Arial"/>
                <a:cs typeface="Arial"/>
                <a:sym typeface="Arial"/>
              </a:rPr>
            </a:br>
            <a:r>
              <a:rPr b="0" i="0" lang="en" sz="2100" u="none" cap="none" strike="noStrike">
                <a:solidFill>
                  <a:srgbClr val="000000"/>
                </a:solidFill>
                <a:latin typeface="Arial"/>
                <a:ea typeface="Arial"/>
                <a:cs typeface="Arial"/>
                <a:sym typeface="Arial"/>
              </a:rPr>
              <a:t>Find out if there are any people or situations that make your Vulnerable Child feel scared, sad, hurt, lonely, etc. Ask the Child what it needs from you, and what you can do to help it feel better.</a:t>
            </a:r>
            <a:br>
              <a:rPr b="0" i="0" lang="en" sz="2100" u="none" cap="none" strike="noStrike">
                <a:solidFill>
                  <a:srgbClr val="000000"/>
                </a:solidFill>
                <a:latin typeface="Arial"/>
                <a:ea typeface="Arial"/>
                <a:cs typeface="Arial"/>
                <a:sym typeface="Arial"/>
              </a:rPr>
            </a:br>
            <a:endParaRPr b="0" i="0" sz="2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lang="en" sz="2100"/>
              <a:t>4. </a:t>
            </a:r>
            <a:r>
              <a:rPr lang="en" sz="2100"/>
              <a:t>Discuss</a:t>
            </a:r>
            <a:r>
              <a:rPr lang="en" sz="2100"/>
              <a:t> </a:t>
            </a:r>
            <a:r>
              <a:rPr lang="en" sz="2100"/>
              <a:t>with your partner </a:t>
            </a:r>
            <a:endParaRPr sz="21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88" name="Shape 388"/>
        <p:cNvGrpSpPr/>
        <p:nvPr/>
      </p:nvGrpSpPr>
      <p:grpSpPr>
        <a:xfrm>
          <a:off x="0" y="0"/>
          <a:ext cx="0" cy="0"/>
          <a:chOff x="0" y="0"/>
          <a:chExt cx="0" cy="0"/>
        </a:xfrm>
      </p:grpSpPr>
      <p:sp>
        <p:nvSpPr>
          <p:cNvPr id="389" name="Google Shape;389;g2ab3bee8564_0_69"/>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390" name="Google Shape;390;g2ab3bee8564_0_69"/>
          <p:cNvSpPr txBox="1"/>
          <p:nvPr/>
        </p:nvSpPr>
        <p:spPr>
          <a:xfrm>
            <a:off x="2487900" y="514475"/>
            <a:ext cx="44310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Right/Left </a:t>
            </a:r>
            <a:r>
              <a:rPr lang="en" sz="3000">
                <a:solidFill>
                  <a:schemeClr val="lt1"/>
                </a:solidFill>
              </a:rPr>
              <a:t>H</a:t>
            </a:r>
            <a:r>
              <a:rPr b="0" i="0" lang="en" sz="3000" u="none" cap="none" strike="noStrike">
                <a:solidFill>
                  <a:schemeClr val="lt1"/>
                </a:solidFill>
                <a:latin typeface="Arial"/>
                <a:ea typeface="Arial"/>
                <a:cs typeface="Arial"/>
                <a:sym typeface="Arial"/>
              </a:rPr>
              <a:t>and dialogue </a:t>
            </a:r>
            <a:endParaRPr b="0" i="0" sz="3000" u="none" cap="none" strike="noStrike">
              <a:solidFill>
                <a:schemeClr val="lt1"/>
              </a:solidFill>
              <a:latin typeface="Arial"/>
              <a:ea typeface="Arial"/>
              <a:cs typeface="Arial"/>
              <a:sym typeface="Arial"/>
            </a:endParaRPr>
          </a:p>
        </p:txBody>
      </p:sp>
      <p:pic>
        <p:nvPicPr>
          <p:cNvPr id="391" name="Google Shape;391;g2ab3bee8564_0_69"/>
          <p:cNvPicPr preferRelativeResize="0"/>
          <p:nvPr/>
        </p:nvPicPr>
        <p:blipFill rotWithShape="1">
          <a:blip r:embed="rId3">
            <a:alphaModFix/>
          </a:blip>
          <a:srcRect b="0" l="0" r="0" t="0"/>
          <a:stretch/>
        </p:blipFill>
        <p:spPr>
          <a:xfrm>
            <a:off x="5299700" y="1734000"/>
            <a:ext cx="2733675" cy="2447925"/>
          </a:xfrm>
          <a:prstGeom prst="rect">
            <a:avLst/>
          </a:prstGeom>
          <a:noFill/>
          <a:ln>
            <a:noFill/>
          </a:ln>
        </p:spPr>
      </p:pic>
      <p:pic>
        <p:nvPicPr>
          <p:cNvPr id="392" name="Google Shape;392;g2ab3bee8564_0_69"/>
          <p:cNvPicPr preferRelativeResize="0"/>
          <p:nvPr/>
        </p:nvPicPr>
        <p:blipFill rotWithShape="1">
          <a:blip r:embed="rId4">
            <a:alphaModFix/>
          </a:blip>
          <a:srcRect b="0" l="0" r="0" t="0"/>
          <a:stretch/>
        </p:blipFill>
        <p:spPr>
          <a:xfrm>
            <a:off x="1050975" y="1714950"/>
            <a:ext cx="2781300" cy="24860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396" name="Shape 396"/>
        <p:cNvGrpSpPr/>
        <p:nvPr/>
      </p:nvGrpSpPr>
      <p:grpSpPr>
        <a:xfrm>
          <a:off x="0" y="0"/>
          <a:ext cx="0" cy="0"/>
          <a:chOff x="0" y="0"/>
          <a:chExt cx="0" cy="0"/>
        </a:xfrm>
      </p:grpSpPr>
      <p:sp>
        <p:nvSpPr>
          <p:cNvPr id="397" name="Google Shape;397;g2ab3bee8564_0_78"/>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398" name="Google Shape;398;g2ab3bee8564_0_78"/>
          <p:cNvPicPr preferRelativeResize="0"/>
          <p:nvPr/>
        </p:nvPicPr>
        <p:blipFill rotWithShape="1">
          <a:blip r:embed="rId3">
            <a:alphaModFix/>
          </a:blip>
          <a:srcRect b="32667" l="41422" r="43624" t="47816"/>
          <a:stretch/>
        </p:blipFill>
        <p:spPr>
          <a:xfrm>
            <a:off x="1801289" y="375025"/>
            <a:ext cx="5541425" cy="40658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02" name="Shape 402"/>
        <p:cNvGrpSpPr/>
        <p:nvPr/>
      </p:nvGrpSpPr>
      <p:grpSpPr>
        <a:xfrm>
          <a:off x="0" y="0"/>
          <a:ext cx="0" cy="0"/>
          <a:chOff x="0" y="0"/>
          <a:chExt cx="0" cy="0"/>
        </a:xfrm>
      </p:grpSpPr>
      <p:sp>
        <p:nvSpPr>
          <p:cNvPr id="403" name="Google Shape;403;g2ab3bee8564_0_91"/>
          <p:cNvSpPr txBox="1"/>
          <p:nvPr/>
        </p:nvSpPr>
        <p:spPr>
          <a:xfrm>
            <a:off x="1779800" y="9703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04" name="Google Shape;404;g2ab3bee8564_0_91"/>
          <p:cNvSpPr txBox="1"/>
          <p:nvPr/>
        </p:nvSpPr>
        <p:spPr>
          <a:xfrm>
            <a:off x="2430475" y="467975"/>
            <a:ext cx="44310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What emotions emerge?</a:t>
            </a:r>
            <a:endParaRPr b="0" i="0" sz="3000" u="none" cap="none" strike="noStrike">
              <a:solidFill>
                <a:schemeClr val="lt1"/>
              </a:solidFill>
              <a:latin typeface="Arial"/>
              <a:ea typeface="Arial"/>
              <a:cs typeface="Arial"/>
              <a:sym typeface="Arial"/>
            </a:endParaRPr>
          </a:p>
        </p:txBody>
      </p:sp>
      <p:sp>
        <p:nvSpPr>
          <p:cNvPr id="405" name="Google Shape;405;g2ab3bee8564_0_91"/>
          <p:cNvSpPr txBox="1"/>
          <p:nvPr/>
        </p:nvSpPr>
        <p:spPr>
          <a:xfrm>
            <a:off x="858250" y="1521400"/>
            <a:ext cx="3264300" cy="2556300"/>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Fear</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Sadness</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Disappointment</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Grief</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Loneliness</a:t>
            </a:r>
            <a:endParaRPr b="0" i="0" sz="2500" u="none" cap="none" strike="noStrike">
              <a:solidFill>
                <a:schemeClr val="lt1"/>
              </a:solidFill>
              <a:latin typeface="Arial"/>
              <a:ea typeface="Arial"/>
              <a:cs typeface="Arial"/>
              <a:sym typeface="Arial"/>
            </a:endParaRPr>
          </a:p>
          <a:p>
            <a:pPr indent="-387350" lvl="0" marL="457200" rtl="0" algn="l">
              <a:spcBef>
                <a:spcPts val="0"/>
              </a:spcBef>
              <a:spcAft>
                <a:spcPts val="0"/>
              </a:spcAft>
              <a:buClr>
                <a:schemeClr val="lt1"/>
              </a:buClr>
              <a:buSzPts val="2500"/>
              <a:buChar char="●"/>
            </a:pPr>
            <a:r>
              <a:rPr lang="en" sz="2500">
                <a:solidFill>
                  <a:schemeClr val="lt1"/>
                </a:solidFill>
              </a:rPr>
              <a:t>Hurt (emotional or physical)</a:t>
            </a:r>
            <a:endParaRPr sz="2500">
              <a:solidFill>
                <a:schemeClr val="lt1"/>
              </a:solidFill>
            </a:endParaRPr>
          </a:p>
          <a:p>
            <a:pPr indent="0" lvl="0" marL="0" marR="0" rtl="0" algn="l">
              <a:lnSpc>
                <a:spcPct val="100000"/>
              </a:lnSpc>
              <a:spcBef>
                <a:spcPts val="0"/>
              </a:spcBef>
              <a:spcAft>
                <a:spcPts val="0"/>
              </a:spcAft>
              <a:buClr>
                <a:srgbClr val="000000"/>
              </a:buClr>
              <a:buSzPts val="1900"/>
              <a:buFont typeface="Arial"/>
              <a:buNone/>
            </a:pPr>
            <a:r>
              <a:t/>
            </a:r>
            <a:endParaRPr b="0" i="0" sz="2300" u="none" cap="none" strike="noStrike">
              <a:solidFill>
                <a:schemeClr val="lt1"/>
              </a:solidFill>
              <a:latin typeface="Arial"/>
              <a:ea typeface="Arial"/>
              <a:cs typeface="Arial"/>
              <a:sym typeface="Arial"/>
            </a:endParaRPr>
          </a:p>
        </p:txBody>
      </p:sp>
      <p:sp>
        <p:nvSpPr>
          <p:cNvPr id="406" name="Google Shape;406;g2ab3bee8564_0_91"/>
          <p:cNvSpPr txBox="1"/>
          <p:nvPr/>
        </p:nvSpPr>
        <p:spPr>
          <a:xfrm>
            <a:off x="4713775" y="1149575"/>
            <a:ext cx="3966000" cy="17043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Abandonment</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Sickness</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Abuse</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Overwhelm Exhaustion</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Despondency Hopelessness</a:t>
            </a:r>
            <a:endParaRPr sz="2500">
              <a:solidFill>
                <a:schemeClr val="lt1"/>
              </a:solidFill>
            </a:endParaRPr>
          </a:p>
          <a:p>
            <a:pPr indent="0" lvl="0" marL="0" rtl="0" algn="l">
              <a:spcBef>
                <a:spcPts val="0"/>
              </a:spcBef>
              <a:spcAft>
                <a:spcPts val="0"/>
              </a:spcAft>
              <a:buNone/>
            </a:pPr>
            <a:r>
              <a:t/>
            </a:r>
            <a:endParaRPr sz="2800">
              <a:solidFill>
                <a:schemeClr val="lt1"/>
              </a:solidFill>
            </a:endParaRPr>
          </a:p>
          <a:p>
            <a:pPr indent="0" lvl="0" marL="0" rtl="0" algn="l">
              <a:spcBef>
                <a:spcPts val="0"/>
              </a:spcBef>
              <a:spcAft>
                <a:spcPts val="0"/>
              </a:spcAft>
              <a:buNone/>
            </a:pPr>
            <a:r>
              <a:t/>
            </a:r>
            <a:endParaRPr sz="2900">
              <a:solidFill>
                <a:schemeClr val="dk1"/>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10" name="Shape 410"/>
        <p:cNvGrpSpPr/>
        <p:nvPr/>
      </p:nvGrpSpPr>
      <p:grpSpPr>
        <a:xfrm>
          <a:off x="0" y="0"/>
          <a:ext cx="0" cy="0"/>
          <a:chOff x="0" y="0"/>
          <a:chExt cx="0" cy="0"/>
        </a:xfrm>
      </p:grpSpPr>
      <p:sp>
        <p:nvSpPr>
          <p:cNvPr id="411" name="Google Shape;411;g2ab3bee8564_0_86"/>
          <p:cNvSpPr txBox="1"/>
          <p:nvPr/>
        </p:nvSpPr>
        <p:spPr>
          <a:xfrm>
            <a:off x="1736700" y="638400"/>
            <a:ext cx="60111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DM Sans"/>
                <a:ea typeface="DM Sans"/>
                <a:cs typeface="DM Sans"/>
                <a:sym typeface="DM Sans"/>
              </a:rPr>
              <a:t>Dialogue with the emotional parts </a:t>
            </a:r>
            <a:endParaRPr b="0" i="0" sz="2400" u="none" cap="none" strike="noStrike">
              <a:solidFill>
                <a:schemeClr val="lt1"/>
              </a:solidFill>
              <a:latin typeface="DM Sans"/>
              <a:ea typeface="DM Sans"/>
              <a:cs typeface="DM Sans"/>
              <a:sym typeface="DM Sans"/>
            </a:endParaRPr>
          </a:p>
        </p:txBody>
      </p:sp>
      <p:pic>
        <p:nvPicPr>
          <p:cNvPr id="412" name="Google Shape;412;g2ab3bee8564_0_86"/>
          <p:cNvPicPr preferRelativeResize="0"/>
          <p:nvPr/>
        </p:nvPicPr>
        <p:blipFill rotWithShape="1">
          <a:blip r:embed="rId3">
            <a:alphaModFix/>
          </a:blip>
          <a:srcRect b="0" l="0" r="0" t="0"/>
          <a:stretch/>
        </p:blipFill>
        <p:spPr>
          <a:xfrm>
            <a:off x="5299700" y="1734000"/>
            <a:ext cx="2733675" cy="2447925"/>
          </a:xfrm>
          <a:prstGeom prst="rect">
            <a:avLst/>
          </a:prstGeom>
          <a:noFill/>
          <a:ln>
            <a:noFill/>
          </a:ln>
        </p:spPr>
      </p:pic>
      <p:pic>
        <p:nvPicPr>
          <p:cNvPr id="413" name="Google Shape;413;g2ab3bee8564_0_86"/>
          <p:cNvPicPr preferRelativeResize="0"/>
          <p:nvPr/>
        </p:nvPicPr>
        <p:blipFill rotWithShape="1">
          <a:blip r:embed="rId4">
            <a:alphaModFix/>
          </a:blip>
          <a:srcRect b="0" l="0" r="0" t="0"/>
          <a:stretch/>
        </p:blipFill>
        <p:spPr>
          <a:xfrm>
            <a:off x="1050975" y="1714950"/>
            <a:ext cx="2781300" cy="2486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17" name="Shape 417"/>
        <p:cNvGrpSpPr/>
        <p:nvPr/>
      </p:nvGrpSpPr>
      <p:grpSpPr>
        <a:xfrm>
          <a:off x="0" y="0"/>
          <a:ext cx="0" cy="0"/>
          <a:chOff x="0" y="0"/>
          <a:chExt cx="0" cy="0"/>
        </a:xfrm>
      </p:grpSpPr>
      <p:sp>
        <p:nvSpPr>
          <p:cNvPr id="418" name="Google Shape;418;g2ab3bee8564_0_100"/>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Child, can you tell me your name or something about yourself?</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Can't you see by looking at me? I'm not like Big Penny. My hair is a wreck. My clothes are </a:t>
            </a:r>
            <a:r>
              <a:rPr lang="en" sz="2200">
                <a:solidFill>
                  <a:schemeClr val="lt1"/>
                </a:solidFill>
              </a:rPr>
              <a:t>a mess</a:t>
            </a:r>
            <a:r>
              <a:rPr b="0" i="0" lang="en" sz="2200" u="none" cap="none" strike="noStrike">
                <a:solidFill>
                  <a:schemeClr val="lt1"/>
                </a:solidFill>
                <a:latin typeface="Arial"/>
                <a:ea typeface="Arial"/>
                <a:cs typeface="Arial"/>
                <a:sym typeface="Arial"/>
              </a:rPr>
              <a:t>. I'm an orphan. I never had a mom or dad. I look like l don't have much hope, shellshocked. I'm not connected to the heart. I'm isolated and unconnected. My posture is stiff and my first image was one hiding behind a heart too afraid to let you see all of me. Definitely I have the ragamuffin look.</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22" name="Shape 422"/>
        <p:cNvGrpSpPr/>
        <p:nvPr/>
      </p:nvGrpSpPr>
      <p:grpSpPr>
        <a:xfrm>
          <a:off x="0" y="0"/>
          <a:ext cx="0" cy="0"/>
          <a:chOff x="0" y="0"/>
          <a:chExt cx="0" cy="0"/>
        </a:xfrm>
      </p:grpSpPr>
      <p:sp>
        <p:nvSpPr>
          <p:cNvPr id="423" name="Google Shape;423;g2ab3bee8564_0_104"/>
          <p:cNvSpPr txBox="1"/>
          <p:nvPr/>
        </p:nvSpPr>
        <p:spPr>
          <a:xfrm>
            <a:off x="931100" y="533725"/>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do you like?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Quilts, places where I can get cozy, be down and be comfortable.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Get rid of that hideous pose. I'm tired too. I need some goof-off days. Not shopping. I like to meditate.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How will I recognize you when you are around?</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27" name="Shape 427"/>
        <p:cNvGrpSpPr/>
        <p:nvPr/>
      </p:nvGrpSpPr>
      <p:grpSpPr>
        <a:xfrm>
          <a:off x="0" y="0"/>
          <a:ext cx="0" cy="0"/>
          <a:chOff x="0" y="0"/>
          <a:chExt cx="0" cy="0"/>
        </a:xfrm>
      </p:grpSpPr>
      <p:sp>
        <p:nvSpPr>
          <p:cNvPr id="428" name="Google Shape;428;g2ab3bee8564_0_108"/>
          <p:cNvSpPr txBox="1"/>
          <p:nvPr/>
        </p:nvSpPr>
        <p:spPr>
          <a:xfrm>
            <a:off x="946600" y="735125"/>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demand or want your full attention. No distractions. That is why acupressure is a good thing for you because you stay focused. When you jump all around you are disheveled like this picture. When your head is clear and you're prepared for me is when I'm around.</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do you dislike?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32" name="Shape 432"/>
        <p:cNvGrpSpPr/>
        <p:nvPr/>
      </p:nvGrpSpPr>
      <p:grpSpPr>
        <a:xfrm>
          <a:off x="0" y="0"/>
          <a:ext cx="0" cy="0"/>
          <a:chOff x="0" y="0"/>
          <a:chExt cx="0" cy="0"/>
        </a:xfrm>
      </p:grpSpPr>
      <p:sp>
        <p:nvSpPr>
          <p:cNvPr id="433" name="Google Shape;433;g2ab3bee8564_0_112"/>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The steam shovel is my enemy. When people criticize me and I go</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keeps you hiding behind that heart? Why don't you come out?</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Remember Maslow? Because if I get squelched I stay. There just isn't enough safety. Then there is the mother doormat energy that does the same thing too.</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437" name="Shape 437"/>
        <p:cNvGrpSpPr/>
        <p:nvPr/>
      </p:nvGrpSpPr>
      <p:grpSpPr>
        <a:xfrm>
          <a:off x="0" y="0"/>
          <a:ext cx="0" cy="0"/>
          <a:chOff x="0" y="0"/>
          <a:chExt cx="0" cy="0"/>
        </a:xfrm>
      </p:grpSpPr>
      <p:sp>
        <p:nvSpPr>
          <p:cNvPr id="438" name="Google Shape;438;g2ab3bee8564_0_116"/>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are you like? Who are you and what is your name?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See, you get angry at me. Pump all those questions at me and expect an answer you </a:t>
            </a:r>
            <a:r>
              <a:rPr lang="en" sz="2200">
                <a:solidFill>
                  <a:schemeClr val="lt1"/>
                </a:solidFill>
              </a:rPr>
              <a:t>bad </a:t>
            </a:r>
            <a:r>
              <a:rPr b="0" i="0" lang="en" sz="2200" u="none" cap="none" strike="noStrike">
                <a:solidFill>
                  <a:schemeClr val="lt1"/>
                </a:solidFill>
                <a:latin typeface="Arial"/>
                <a:ea typeface="Arial"/>
                <a:cs typeface="Arial"/>
                <a:sym typeface="Arial"/>
              </a:rPr>
              <a:t>head. Try again - have a little respect.</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So maybe I've expected too much of you?</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Not only expected but run steam roller over me. Don't you see?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42" name="Shape 442"/>
        <p:cNvGrpSpPr/>
        <p:nvPr/>
      </p:nvGrpSpPr>
      <p:grpSpPr>
        <a:xfrm>
          <a:off x="0" y="0"/>
          <a:ext cx="0" cy="0"/>
          <a:chOff x="0" y="0"/>
          <a:chExt cx="0" cy="0"/>
        </a:xfrm>
      </p:grpSpPr>
      <p:sp>
        <p:nvSpPr>
          <p:cNvPr id="443" name="Google Shape;443;g2ab3bee8564_0_124"/>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lang="en" sz="2200">
                <a:solidFill>
                  <a:schemeClr val="lt1"/>
                </a:solidFill>
              </a:rPr>
              <a:t>Adult: Yes I see. Let’s go back to what’s your name </a:t>
            </a:r>
            <a:endParaRPr sz="2200">
              <a:solidFill>
                <a:schemeClr val="lt1"/>
              </a:solidFill>
            </a:endParaRPr>
          </a:p>
          <a:p>
            <a:pPr indent="0" lvl="0" marL="0" marR="0" rtl="0" algn="l">
              <a:lnSpc>
                <a:spcPct val="115000"/>
              </a:lnSpc>
              <a:spcBef>
                <a:spcPts val="0"/>
              </a:spcBef>
              <a:spcAft>
                <a:spcPts val="0"/>
              </a:spcAft>
              <a:buClr>
                <a:srgbClr val="000000"/>
              </a:buClr>
              <a:buSzPts val="2200"/>
              <a:buFont typeface="Arial"/>
              <a:buNone/>
            </a:pPr>
            <a:r>
              <a:t/>
            </a:r>
            <a:endParaRPr sz="2200">
              <a:solidFill>
                <a:schemeClr val="lt1"/>
              </a:solidFill>
            </a:endParaRPr>
          </a:p>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Why is that important?</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How will I know you're around?</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Softness and gracefulness and graciousness a sense of not being hurried. No time stuff. No agendas. No goals.</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47" name="Shape 447"/>
        <p:cNvGrpSpPr/>
        <p:nvPr/>
      </p:nvGrpSpPr>
      <p:grpSpPr>
        <a:xfrm>
          <a:off x="0" y="0"/>
          <a:ext cx="0" cy="0"/>
          <a:chOff x="0" y="0"/>
          <a:chExt cx="0" cy="0"/>
        </a:xfrm>
      </p:grpSpPr>
      <p:sp>
        <p:nvSpPr>
          <p:cNvPr id="448" name="Google Shape;448;g2ab3bee8564_0_128"/>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Who or what are you?</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am you</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are you feeling?</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am sad</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Who or what are you?</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am you</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452" name="Shape 452"/>
        <p:cNvGrpSpPr/>
        <p:nvPr/>
      </p:nvGrpSpPr>
      <p:grpSpPr>
        <a:xfrm>
          <a:off x="0" y="0"/>
          <a:ext cx="0" cy="0"/>
          <a:chOff x="0" y="0"/>
          <a:chExt cx="0" cy="0"/>
        </a:xfrm>
      </p:grpSpPr>
      <p:sp>
        <p:nvSpPr>
          <p:cNvPr id="453" name="Google Shape;453;g2ab3bee8564_0_132"/>
          <p:cNvSpPr txBox="1"/>
          <p:nvPr/>
        </p:nvSpPr>
        <p:spPr>
          <a:xfrm>
            <a:off x="962075" y="5622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part of me?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Your sadness</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to you need right now?</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need to be sad</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Why do you need to be sad right now?</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57" name="Shape 457"/>
        <p:cNvGrpSpPr/>
        <p:nvPr/>
      </p:nvGrpSpPr>
      <p:grpSpPr>
        <a:xfrm>
          <a:off x="0" y="0"/>
          <a:ext cx="0" cy="0"/>
          <a:chOff x="0" y="0"/>
          <a:chExt cx="0" cy="0"/>
        </a:xfrm>
      </p:grpSpPr>
      <p:sp>
        <p:nvSpPr>
          <p:cNvPr id="458" name="Google Shape;458;g2ab3bee8564_0_136"/>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Because nothing has ever gone my way</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Nothing?</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That's right-nothing</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do you want?</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want to be rich, live in a nice house, drive a new car and live happily ever after</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62" name="Shape 462"/>
        <p:cNvGrpSpPr/>
        <p:nvPr/>
      </p:nvGrpSpPr>
      <p:grpSpPr>
        <a:xfrm>
          <a:off x="0" y="0"/>
          <a:ext cx="0" cy="0"/>
          <a:chOff x="0" y="0"/>
          <a:chExt cx="0" cy="0"/>
        </a:xfrm>
      </p:grpSpPr>
      <p:sp>
        <p:nvSpPr>
          <p:cNvPr id="463" name="Google Shape;463;g2ab3bee8564_0_140"/>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does happily ever after look like?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It looks fun, and play and no worries and stuff like that.</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That sounds great to me—How do we get it?</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don't know-</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67" name="Shape 467"/>
        <p:cNvGrpSpPr/>
        <p:nvPr/>
      </p:nvGrpSpPr>
      <p:grpSpPr>
        <a:xfrm>
          <a:off x="0" y="0"/>
          <a:ext cx="0" cy="0"/>
          <a:chOff x="0" y="0"/>
          <a:chExt cx="0" cy="0"/>
        </a:xfrm>
      </p:grpSpPr>
      <p:sp>
        <p:nvSpPr>
          <p:cNvPr id="468" name="Google Shape;468;g2ab3bee8564_0_144"/>
          <p:cNvSpPr txBox="1"/>
          <p:nvPr/>
        </p:nvSpPr>
        <p:spPr>
          <a:xfrm>
            <a:off x="962075" y="409800"/>
            <a:ext cx="7110900" cy="61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You are a pretty creative guy—How about some ideas.</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I don't know—l'm afraid</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What are you afraid of</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Everything —l'm just a kid—what do I know.</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Adult: How old are you?</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Child: 4</a:t>
            </a:r>
            <a:endParaRPr b="0" i="0" sz="22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