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y="5143500" cx="9144000"/>
  <p:notesSz cx="6858000" cy="9144000"/>
  <p:embeddedFontLst>
    <p:embeddedFont>
      <p:font typeface="DM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9" roundtripDataSignature="AMtx7mgqhJlzio0+OC8esZ2f8B7XTSbNO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font" Target="fonts/DMSans-bold.fntdata"/><Relationship Id="rId45" Type="http://schemas.openxmlformats.org/officeDocument/2006/relationships/font" Target="fonts/DMSans-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DMSans-boldItalic.fntdata"/><Relationship Id="rId47" Type="http://schemas.openxmlformats.org/officeDocument/2006/relationships/font" Target="fonts/DMSans-italic.fntdata"/><Relationship Id="rId49"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fd210f6d3d12cc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g3fd210f6d3d12cc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marR="0" rtl="0" algn="l">
              <a:lnSpc>
                <a:spcPct val="107000"/>
              </a:lnSpc>
              <a:spcBef>
                <a:spcPts val="0"/>
              </a:spcBef>
              <a:spcAft>
                <a:spcPts val="800"/>
              </a:spcAft>
              <a:buSzPts val="1400"/>
              <a:buNone/>
            </a:pPr>
            <a:r>
              <a:rPr lang="en" sz="1800">
                <a:latin typeface="Calibri"/>
                <a:ea typeface="Calibri"/>
                <a:cs typeface="Calibri"/>
                <a:sym typeface="Calibri"/>
              </a:rPr>
              <a:t>https://www.youtube.com/watch?v=AZwMC66-sBM</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022529cd6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g1022529cd6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7000"/>
              </a:lnSpc>
              <a:spcBef>
                <a:spcPts val="0"/>
              </a:spcBef>
              <a:spcAft>
                <a:spcPts val="0"/>
              </a:spcAft>
              <a:buSzPts val="1400"/>
              <a:buNone/>
            </a:pPr>
            <a:r>
              <a:rPr lang="en" sz="1800">
                <a:latin typeface="Calibri"/>
                <a:ea typeface="Calibri"/>
                <a:cs typeface="Calibri"/>
                <a:sym typeface="Calibri"/>
              </a:rPr>
              <a:t>https://www.youtube.com/watch?v=4Zsp4iRAGtc</a:t>
            </a:r>
            <a:endParaRPr/>
          </a:p>
          <a:p>
            <a:pPr indent="88900" lvl="0" marL="0" marR="0" rtl="0" algn="l">
              <a:lnSpc>
                <a:spcPct val="107000"/>
              </a:lnSpc>
              <a:spcBef>
                <a:spcPts val="800"/>
              </a:spcBef>
              <a:spcAft>
                <a:spcPts val="800"/>
              </a:spcAft>
              <a:buSzPts val="1400"/>
              <a:buNone/>
            </a:pPr>
            <a:r>
              <a:t/>
            </a:r>
            <a:endParaRPr sz="1800">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https://www.youtube.com/watch?v=1ZpZvxhk8Ew&amp;t=65s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fc1a2b6de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gfc1a2b6de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 name="Google Shape;25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1fee7b7e5b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g1fee7b7e5b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10365433ff0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g10365433ff0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b65a40d2eb_2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gb65a40d2eb_2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1045338cdc7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7" name="Google Shape;307;g1045338cdc7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1045338cdc7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7" name="Google Shape;327;g1045338cdc7_0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7" name="Google Shape;34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de48e9d96b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gde48e9d96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3" name="Google Shape;36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1" name="Google Shape;37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9" name="Google Shape;37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10365433ff0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g10365433ff0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10365433ff0_0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g10365433ff0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104407c1746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5" name="Google Shape;415;g104407c174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104407c1746_0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5" name="Google Shape;425;g104407c1746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10:29</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10489df94f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g10489df94f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10365433ff0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6" name="Google Shape;446;g10365433ff0_0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5" name="Google Shape;455;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3" name="Google Shape;463;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b65a40d2eb_2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1" name="Google Shape;471;gb65a40d2eb_2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9" name="Google Shape;479;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p52"/>
          <p:cNvSpPr/>
          <p:nvPr/>
        </p:nvSpPr>
        <p:spPr>
          <a:xfrm>
            <a:off x="0" y="1583350"/>
            <a:ext cx="74043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52"/>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p52"/>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3" name="Google Shape;13;p52"/>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53"/>
          <p:cNvSpPr/>
          <p:nvPr/>
        </p:nvSpPr>
        <p:spPr>
          <a:xfrm>
            <a:off x="-7000" y="-25"/>
            <a:ext cx="9150900" cy="5143500"/>
          </a:xfrm>
          <a:prstGeom prst="frame">
            <a:avLst>
              <a:gd fmla="val 2453" name="adj1"/>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53"/>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5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8" name="Shape 18"/>
        <p:cNvGrpSpPr/>
        <p:nvPr/>
      </p:nvGrpSpPr>
      <p:grpSpPr>
        <a:xfrm>
          <a:off x="0" y="0"/>
          <a:ext cx="0" cy="0"/>
          <a:chOff x="0" y="0"/>
          <a:chExt cx="0" cy="0"/>
        </a:xfrm>
      </p:grpSpPr>
      <p:sp>
        <p:nvSpPr>
          <p:cNvPr id="19" name="Google Shape;19;p55"/>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5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5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2" name="Google Shape;22;p55"/>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23" name="Google Shape;23;p5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4" name="Shape 24"/>
        <p:cNvGrpSpPr/>
        <p:nvPr/>
      </p:nvGrpSpPr>
      <p:grpSpPr>
        <a:xfrm>
          <a:off x="0" y="0"/>
          <a:ext cx="0" cy="0"/>
          <a:chOff x="0" y="0"/>
          <a:chExt cx="0" cy="0"/>
        </a:xfrm>
      </p:grpSpPr>
      <p:sp>
        <p:nvSpPr>
          <p:cNvPr id="25" name="Google Shape;25;p54"/>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54"/>
          <p:cNvSpPr/>
          <p:nvPr/>
        </p:nvSpPr>
        <p:spPr>
          <a:xfrm>
            <a:off x="6095875" y="-3600"/>
            <a:ext cx="3048000" cy="5150700"/>
          </a:xfrm>
          <a:prstGeom prst="rect">
            <a:avLst/>
          </a:prstGeom>
          <a:gradFill>
            <a:gsLst>
              <a:gs pos="0">
                <a:srgbClr val="05B3F1">
                  <a:alpha val="20392"/>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54"/>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5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9" name="Google Shape;29;p5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0" name="Google Shape;30;p54"/>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31" name="Shape 31"/>
        <p:cNvGrpSpPr/>
        <p:nvPr/>
      </p:nvGrpSpPr>
      <p:grpSpPr>
        <a:xfrm>
          <a:off x="0" y="0"/>
          <a:ext cx="0" cy="0"/>
          <a:chOff x="0" y="0"/>
          <a:chExt cx="0" cy="0"/>
        </a:xfrm>
      </p:grpSpPr>
      <p:sp>
        <p:nvSpPr>
          <p:cNvPr id="32" name="Google Shape;32;p56"/>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56"/>
          <p:cNvSpPr/>
          <p:nvPr/>
        </p:nvSpPr>
        <p:spPr>
          <a:xfrm>
            <a:off x="0" y="2946600"/>
            <a:ext cx="60960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56"/>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35" name="Shape 35"/>
        <p:cNvGrpSpPr/>
        <p:nvPr/>
      </p:nvGrpSpPr>
      <p:grpSpPr>
        <a:xfrm>
          <a:off x="0" y="0"/>
          <a:ext cx="0" cy="0"/>
          <a:chOff x="0" y="0"/>
          <a:chExt cx="0" cy="0"/>
        </a:xfrm>
      </p:grpSpPr>
      <p:sp>
        <p:nvSpPr>
          <p:cNvPr id="36" name="Google Shape;36;p57"/>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57"/>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8" name="Google Shape;38;p57"/>
          <p:cNvSpPr/>
          <p:nvPr/>
        </p:nvSpPr>
        <p:spPr>
          <a:xfrm>
            <a:off x="469875" y="469800"/>
            <a:ext cx="8204100" cy="42039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57"/>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40" name="Google Shape;40;p57"/>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1" name="Shape 41"/>
        <p:cNvGrpSpPr/>
        <p:nvPr/>
      </p:nvGrpSpPr>
      <p:grpSpPr>
        <a:xfrm>
          <a:off x="0" y="0"/>
          <a:ext cx="0" cy="0"/>
          <a:chOff x="0" y="0"/>
          <a:chExt cx="0" cy="0"/>
        </a:xfrm>
      </p:grpSpPr>
      <p:sp>
        <p:nvSpPr>
          <p:cNvPr id="42" name="Google Shape;42;p58"/>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5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5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5" name="Google Shape;45;p58"/>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46" name="Google Shape;46;p58"/>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47" name="Google Shape;47;p5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8" name="Shape 48"/>
        <p:cNvGrpSpPr/>
        <p:nvPr/>
      </p:nvGrpSpPr>
      <p:grpSpPr>
        <a:xfrm>
          <a:off x="0" y="0"/>
          <a:ext cx="0" cy="0"/>
          <a:chOff x="0" y="0"/>
          <a:chExt cx="0" cy="0"/>
        </a:xfrm>
      </p:grpSpPr>
      <p:sp>
        <p:nvSpPr>
          <p:cNvPr id="49" name="Google Shape;49;p59"/>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5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5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2" name="Google Shape;52;p59"/>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53" name="Google Shape;53;p59"/>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54" name="Google Shape;54;p59"/>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55" name="Google Shape;55;p5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60"/>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6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6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0" name="Google Shape;60;p6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1" name="Shape 61"/>
        <p:cNvGrpSpPr/>
        <p:nvPr/>
      </p:nvGrpSpPr>
      <p:grpSpPr>
        <a:xfrm>
          <a:off x="0" y="0"/>
          <a:ext cx="0" cy="0"/>
          <a:chOff x="0" y="0"/>
          <a:chExt cx="0" cy="0"/>
        </a:xfrm>
      </p:grpSpPr>
      <p:sp>
        <p:nvSpPr>
          <p:cNvPr id="62" name="Google Shape;62;p6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61"/>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64" name="Google Shape;64;p6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65" name="Google Shape;65;p61"/>
          <p:cNvSpPr/>
          <p:nvPr/>
        </p:nvSpPr>
        <p:spPr>
          <a:xfrm>
            <a:off x="-7000" y="44352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66" name="Shape 66"/>
        <p:cNvGrpSpPr/>
        <p:nvPr/>
      </p:nvGrpSpPr>
      <p:grpSpPr>
        <a:xfrm>
          <a:off x="0" y="0"/>
          <a:ext cx="0" cy="0"/>
          <a:chOff x="0" y="0"/>
          <a:chExt cx="0" cy="0"/>
        </a:xfrm>
      </p:grpSpPr>
      <p:sp>
        <p:nvSpPr>
          <p:cNvPr id="67" name="Google Shape;67;p62"/>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62"/>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62"/>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62"/>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62"/>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72" name="Google Shape;72;p62"/>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73" name="Google Shape;73;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74" name="Shape 74"/>
        <p:cNvGrpSpPr/>
        <p:nvPr/>
      </p:nvGrpSpPr>
      <p:grpSpPr>
        <a:xfrm>
          <a:off x="0" y="0"/>
          <a:ext cx="0" cy="0"/>
          <a:chOff x="0" y="0"/>
          <a:chExt cx="0" cy="0"/>
        </a:xfrm>
      </p:grpSpPr>
      <p:cxnSp>
        <p:nvCxnSpPr>
          <p:cNvPr id="75" name="Google Shape;75;p63"/>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76" name="Google Shape;76;p63"/>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77" name="Google Shape;77;p6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64"/>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6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64"/>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64"/>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6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6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65"/>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65"/>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65"/>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65"/>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65"/>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66"/>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66"/>
          <p:cNvSpPr txBox="1"/>
          <p:nvPr>
            <p:ph idx="1" type="body"/>
          </p:nvPr>
        </p:nvSpPr>
        <p:spPr>
          <a:xfrm>
            <a:off x="457200" y="1200150"/>
            <a:ext cx="8229600" cy="3394471"/>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66"/>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66"/>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66"/>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5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5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51"/>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Ox7Uj2pw-80" TargetMode="Externa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youtube.com/watch?v=AZwMC66-sBM" TargetMode="Externa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youtube.com/watch?v=4Zsp4iRAGtc" TargetMode="Externa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www.youtube.com/watch?v=1ZpZvxhk8Ew" TargetMode="External"/><Relationship Id="rId4" Type="http://schemas.openxmlformats.org/officeDocument/2006/relationships/image" Target="../media/image2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7.pn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www.youtube.com/watch?v=mmgOxMsBaJI" TargetMode="External"/><Relationship Id="rId4" Type="http://schemas.openxmlformats.org/officeDocument/2006/relationships/image" Target="../media/image2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3.jpg"/><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24.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3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3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3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102" name="Google Shape;102;p1"/>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103" name="Google Shape;103;p1"/>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104" name="Google Shape;104;p1"/>
          <p:cNvSpPr txBox="1"/>
          <p:nvPr/>
        </p:nvSpPr>
        <p:spPr>
          <a:xfrm>
            <a:off x="148371" y="2956483"/>
            <a:ext cx="604526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accent1"/>
                </a:solidFill>
                <a:latin typeface="DM Sans"/>
                <a:ea typeface="DM Sans"/>
                <a:cs typeface="DM Sans"/>
                <a:sym typeface="DM Sans"/>
              </a:rPr>
              <a:t>Mind/Body &amp; Soul</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Trauma-Healing </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dk1"/>
                </a:solidFill>
                <a:latin typeface="DM Sans"/>
                <a:ea typeface="DM Sans"/>
                <a:cs typeface="DM Sans"/>
                <a:sym typeface="DM Sans"/>
              </a:rPr>
              <a:t>Week </a:t>
            </a:r>
            <a:r>
              <a:rPr b="1" lang="en" sz="2700">
                <a:solidFill>
                  <a:schemeClr val="dk1"/>
                </a:solidFill>
                <a:latin typeface="DM Sans"/>
                <a:ea typeface="DM Sans"/>
                <a:cs typeface="DM Sans"/>
                <a:sym typeface="DM Sans"/>
              </a:rPr>
              <a:t>4</a:t>
            </a:r>
            <a:endParaRPr b="0" i="0" sz="1400" u="none" cap="none" strike="noStrike">
              <a:solidFill>
                <a:srgbClr val="000000"/>
              </a:solidFill>
              <a:latin typeface="Arial"/>
              <a:ea typeface="Arial"/>
              <a:cs typeface="Arial"/>
              <a:sym typeface="Arial"/>
            </a:endParaRPr>
          </a:p>
        </p:txBody>
      </p:sp>
      <p:pic>
        <p:nvPicPr>
          <p:cNvPr id="105" name="Google Shape;105;p1"/>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
          <p:cNvSpPr txBox="1"/>
          <p:nvPr>
            <p:ph type="ctrTitle"/>
          </p:nvPr>
        </p:nvSpPr>
        <p:spPr>
          <a:xfrm>
            <a:off x="1735200" y="21842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Somatic Experiencing</a:t>
            </a:r>
            <a:endParaRPr sz="3400"/>
          </a:p>
        </p:txBody>
      </p:sp>
      <p:sp>
        <p:nvSpPr>
          <p:cNvPr id="111" name="Google Shape;111;p2"/>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lang="en" sz="9600">
                <a:solidFill>
                  <a:schemeClr val="accent1"/>
                </a:solidFill>
                <a:latin typeface="DM Sans"/>
                <a:ea typeface="DM Sans"/>
                <a:cs typeface="DM Sans"/>
                <a:sym typeface="DM Sans"/>
              </a:rPr>
              <a:t>4</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FAFE"/>
            </a:gs>
            <a:gs pos="74000">
              <a:srgbClr val="89DEFC"/>
            </a:gs>
            <a:gs pos="83000">
              <a:srgbClr val="89DEFC"/>
            </a:gs>
            <a:gs pos="100000">
              <a:srgbClr val="B0E9FD"/>
            </a:gs>
          </a:gsLst>
          <a:lin ang="5400000" scaled="0"/>
        </a:gradFill>
      </p:bgPr>
    </p:bg>
    <p:spTree>
      <p:nvGrpSpPr>
        <p:cNvPr id="115" name="Shape 115"/>
        <p:cNvGrpSpPr/>
        <p:nvPr/>
      </p:nvGrpSpPr>
      <p:grpSpPr>
        <a:xfrm>
          <a:off x="0" y="0"/>
          <a:ext cx="0" cy="0"/>
          <a:chOff x="0" y="0"/>
          <a:chExt cx="0" cy="0"/>
        </a:xfrm>
      </p:grpSpPr>
      <p:sp>
        <p:nvSpPr>
          <p:cNvPr id="116" name="Google Shape;116;p3"/>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17" name="Google Shape;117;p3"/>
          <p:cNvGrpSpPr/>
          <p:nvPr/>
        </p:nvGrpSpPr>
        <p:grpSpPr>
          <a:xfrm>
            <a:off x="7241629" y="3191345"/>
            <a:ext cx="301203" cy="301203"/>
            <a:chOff x="3293633" y="3741845"/>
            <a:chExt cx="457200" cy="457200"/>
          </a:xfrm>
        </p:grpSpPr>
        <p:sp>
          <p:nvSpPr>
            <p:cNvPr id="118" name="Google Shape;118;p3"/>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9" name="Google Shape;119;p3"/>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0" name="Google Shape;120;p3"/>
          <p:cNvSpPr txBox="1"/>
          <p:nvPr/>
        </p:nvSpPr>
        <p:spPr>
          <a:xfrm>
            <a:off x="650080" y="469851"/>
            <a:ext cx="2850357"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rgbClr val="158FFF"/>
                </a:solidFill>
                <a:latin typeface="Arial"/>
                <a:ea typeface="Arial"/>
                <a:cs typeface="Arial"/>
                <a:sym typeface="Arial"/>
              </a:rPr>
              <a:t>Week 3</a:t>
            </a:r>
            <a:endParaRPr b="0" i="0" sz="1400" u="none" cap="none" strike="noStrike">
              <a:solidFill>
                <a:srgbClr val="000000"/>
              </a:solidFill>
              <a:latin typeface="Arial"/>
              <a:ea typeface="Arial"/>
              <a:cs typeface="Arial"/>
              <a:sym typeface="Arial"/>
            </a:endParaRPr>
          </a:p>
        </p:txBody>
      </p:sp>
      <p:sp>
        <p:nvSpPr>
          <p:cNvPr id="121" name="Google Shape;121;p3"/>
          <p:cNvSpPr txBox="1"/>
          <p:nvPr/>
        </p:nvSpPr>
        <p:spPr>
          <a:xfrm>
            <a:off x="650087" y="1539207"/>
            <a:ext cx="6436500" cy="30315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What is Somatic Experiencing?</a:t>
            </a:r>
            <a:endParaRPr b="0" i="0" sz="17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Expansion/Contraction</a:t>
            </a:r>
            <a:endParaRPr b="0" i="0" sz="17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Helping Clients Feel Safe</a:t>
            </a:r>
            <a:endParaRPr b="0" i="0" sz="17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12 Exercises to Healing Trauma</a:t>
            </a:r>
            <a:endParaRPr b="0" i="0" sz="17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Vagus Nerve/ Voo Sound Exercise</a:t>
            </a:r>
            <a:endParaRPr b="0" i="0" sz="1700" u="none" cap="none" strike="noStrike">
              <a:solidFill>
                <a:srgbClr val="000000"/>
              </a:solidFill>
              <a:latin typeface="Arial"/>
              <a:ea typeface="Arial"/>
              <a:cs typeface="Arial"/>
              <a:sym typeface="Arial"/>
            </a:endParaRPr>
          </a:p>
          <a:p>
            <a:pPr indent="-228600" lvl="0" marL="342900" marR="0" rtl="0" algn="l">
              <a:lnSpc>
                <a:spcPct val="150000"/>
              </a:lnSpc>
              <a:spcBef>
                <a:spcPts val="0"/>
              </a:spcBef>
              <a:spcAft>
                <a:spcPts val="0"/>
              </a:spcAft>
              <a:buClr>
                <a:srgbClr val="000000"/>
              </a:buClr>
              <a:buSzPts val="1800"/>
              <a:buFont typeface="Arial"/>
              <a:buNone/>
            </a:pPr>
            <a:r>
              <a:t/>
            </a:r>
            <a:endParaRPr b="0"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2" name="Google Shape;122;p3"/>
          <p:cNvPicPr preferRelativeResize="0"/>
          <p:nvPr/>
        </p:nvPicPr>
        <p:blipFill rotWithShape="1">
          <a:blip r:embed="rId3">
            <a:alphaModFix/>
          </a:blip>
          <a:srcRect b="0" l="0" r="0" t="0"/>
          <a:stretch/>
        </p:blipFill>
        <p:spPr>
          <a:xfrm>
            <a:off x="5909300" y="1107738"/>
            <a:ext cx="2247900" cy="2028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grpSp>
        <p:nvGrpSpPr>
          <p:cNvPr id="127" name="Google Shape;127;p4"/>
          <p:cNvGrpSpPr/>
          <p:nvPr/>
        </p:nvGrpSpPr>
        <p:grpSpPr>
          <a:xfrm>
            <a:off x="5619073" y="417731"/>
            <a:ext cx="2120985" cy="4361089"/>
            <a:chOff x="5160100" y="1609475"/>
            <a:chExt cx="975300" cy="2005375"/>
          </a:xfrm>
        </p:grpSpPr>
        <p:sp>
          <p:nvSpPr>
            <p:cNvPr id="128" name="Google Shape;128;p4"/>
            <p:cNvSpPr/>
            <p:nvPr/>
          </p:nvSpPr>
          <p:spPr>
            <a:xfrm>
              <a:off x="5160100" y="1609475"/>
              <a:ext cx="975300" cy="2005375"/>
            </a:xfrm>
            <a:custGeom>
              <a:rect b="b" l="l" r="r" t="t"/>
              <a:pathLst>
                <a:path extrusionOk="0" h="80215" w="39012">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4"/>
            <p:cNvSpPr/>
            <p:nvPr/>
          </p:nvSpPr>
          <p:spPr>
            <a:xfrm>
              <a:off x="5160100" y="1609475"/>
              <a:ext cx="975300" cy="2005375"/>
            </a:xfrm>
            <a:custGeom>
              <a:rect b="b" l="l" r="r" t="t"/>
              <a:pathLst>
                <a:path extrusionOk="0" h="80215" w="39012">
                  <a:moveTo>
                    <a:pt x="20115" y="366"/>
                  </a:moveTo>
                  <a:lnTo>
                    <a:pt x="20725" y="488"/>
                  </a:lnTo>
                  <a:lnTo>
                    <a:pt x="21274" y="731"/>
                  </a:lnTo>
                  <a:lnTo>
                    <a:pt x="21822" y="1036"/>
                  </a:lnTo>
                  <a:lnTo>
                    <a:pt x="22127" y="1219"/>
                  </a:lnTo>
                  <a:lnTo>
                    <a:pt x="22371" y="1524"/>
                  </a:lnTo>
                  <a:lnTo>
                    <a:pt x="22554" y="1768"/>
                  </a:lnTo>
                  <a:lnTo>
                    <a:pt x="22736" y="2072"/>
                  </a:lnTo>
                  <a:lnTo>
                    <a:pt x="23041" y="2743"/>
                  </a:lnTo>
                  <a:lnTo>
                    <a:pt x="23163" y="3413"/>
                  </a:lnTo>
                  <a:lnTo>
                    <a:pt x="23285" y="4206"/>
                  </a:lnTo>
                  <a:lnTo>
                    <a:pt x="23346" y="4998"/>
                  </a:lnTo>
                  <a:lnTo>
                    <a:pt x="23285" y="5791"/>
                  </a:lnTo>
                  <a:lnTo>
                    <a:pt x="23163" y="6583"/>
                  </a:lnTo>
                  <a:lnTo>
                    <a:pt x="22858" y="7924"/>
                  </a:lnTo>
                  <a:lnTo>
                    <a:pt x="22615" y="8533"/>
                  </a:lnTo>
                  <a:lnTo>
                    <a:pt x="22371" y="9204"/>
                  </a:lnTo>
                  <a:lnTo>
                    <a:pt x="22310" y="9326"/>
                  </a:lnTo>
                  <a:lnTo>
                    <a:pt x="22188" y="9509"/>
                  </a:lnTo>
                  <a:lnTo>
                    <a:pt x="21883" y="9752"/>
                  </a:lnTo>
                  <a:lnTo>
                    <a:pt x="21152" y="10179"/>
                  </a:lnTo>
                  <a:lnTo>
                    <a:pt x="20420" y="10606"/>
                  </a:lnTo>
                  <a:lnTo>
                    <a:pt x="19994" y="10789"/>
                  </a:lnTo>
                  <a:lnTo>
                    <a:pt x="19567" y="10850"/>
                  </a:lnTo>
                  <a:lnTo>
                    <a:pt x="19201" y="10850"/>
                  </a:lnTo>
                  <a:lnTo>
                    <a:pt x="18774" y="10667"/>
                  </a:lnTo>
                  <a:lnTo>
                    <a:pt x="17982" y="10240"/>
                  </a:lnTo>
                  <a:lnTo>
                    <a:pt x="17251" y="9813"/>
                  </a:lnTo>
                  <a:lnTo>
                    <a:pt x="16946" y="9570"/>
                  </a:lnTo>
                  <a:lnTo>
                    <a:pt x="16763" y="9387"/>
                  </a:lnTo>
                  <a:lnTo>
                    <a:pt x="16702" y="9265"/>
                  </a:lnTo>
                  <a:lnTo>
                    <a:pt x="16519" y="8777"/>
                  </a:lnTo>
                  <a:lnTo>
                    <a:pt x="16336" y="8351"/>
                  </a:lnTo>
                  <a:lnTo>
                    <a:pt x="16093" y="7497"/>
                  </a:lnTo>
                  <a:lnTo>
                    <a:pt x="15910" y="6705"/>
                  </a:lnTo>
                  <a:lnTo>
                    <a:pt x="15788" y="5912"/>
                  </a:lnTo>
                  <a:lnTo>
                    <a:pt x="15727" y="5120"/>
                  </a:lnTo>
                  <a:lnTo>
                    <a:pt x="15727" y="4328"/>
                  </a:lnTo>
                  <a:lnTo>
                    <a:pt x="15849" y="3474"/>
                  </a:lnTo>
                  <a:lnTo>
                    <a:pt x="15971" y="2804"/>
                  </a:lnTo>
                  <a:lnTo>
                    <a:pt x="16275" y="2194"/>
                  </a:lnTo>
                  <a:lnTo>
                    <a:pt x="16641" y="1585"/>
                  </a:lnTo>
                  <a:lnTo>
                    <a:pt x="16824" y="1341"/>
                  </a:lnTo>
                  <a:lnTo>
                    <a:pt x="17129" y="1097"/>
                  </a:lnTo>
                  <a:lnTo>
                    <a:pt x="17677" y="731"/>
                  </a:lnTo>
                  <a:lnTo>
                    <a:pt x="18226" y="549"/>
                  </a:lnTo>
                  <a:lnTo>
                    <a:pt x="18896" y="427"/>
                  </a:lnTo>
                  <a:lnTo>
                    <a:pt x="19506" y="366"/>
                  </a:lnTo>
                  <a:close/>
                  <a:moveTo>
                    <a:pt x="27491" y="19566"/>
                  </a:moveTo>
                  <a:lnTo>
                    <a:pt x="27491" y="19566"/>
                  </a:lnTo>
                  <a:lnTo>
                    <a:pt x="27491" y="19566"/>
                  </a:lnTo>
                  <a:close/>
                  <a:moveTo>
                    <a:pt x="19323" y="32732"/>
                  </a:moveTo>
                  <a:lnTo>
                    <a:pt x="19201" y="32854"/>
                  </a:lnTo>
                  <a:lnTo>
                    <a:pt x="19140" y="33037"/>
                  </a:lnTo>
                  <a:lnTo>
                    <a:pt x="19140" y="33219"/>
                  </a:lnTo>
                  <a:lnTo>
                    <a:pt x="19201" y="33341"/>
                  </a:lnTo>
                  <a:lnTo>
                    <a:pt x="19262" y="33463"/>
                  </a:lnTo>
                  <a:lnTo>
                    <a:pt x="19567" y="33463"/>
                  </a:lnTo>
                  <a:lnTo>
                    <a:pt x="19628" y="33341"/>
                  </a:lnTo>
                  <a:lnTo>
                    <a:pt x="19689" y="33280"/>
                  </a:lnTo>
                  <a:lnTo>
                    <a:pt x="19628" y="33097"/>
                  </a:lnTo>
                  <a:lnTo>
                    <a:pt x="19567" y="33280"/>
                  </a:lnTo>
                  <a:lnTo>
                    <a:pt x="19445" y="33280"/>
                  </a:lnTo>
                  <a:lnTo>
                    <a:pt x="19384" y="33097"/>
                  </a:lnTo>
                  <a:lnTo>
                    <a:pt x="19384" y="32915"/>
                  </a:lnTo>
                  <a:lnTo>
                    <a:pt x="19384" y="32854"/>
                  </a:lnTo>
                  <a:lnTo>
                    <a:pt x="19506" y="32793"/>
                  </a:lnTo>
                  <a:lnTo>
                    <a:pt x="19384" y="32732"/>
                  </a:lnTo>
                  <a:close/>
                  <a:moveTo>
                    <a:pt x="5060" y="39437"/>
                  </a:moveTo>
                  <a:lnTo>
                    <a:pt x="4877" y="39619"/>
                  </a:lnTo>
                  <a:lnTo>
                    <a:pt x="4572" y="40046"/>
                  </a:lnTo>
                  <a:lnTo>
                    <a:pt x="4146" y="40412"/>
                  </a:lnTo>
                  <a:lnTo>
                    <a:pt x="3597" y="40717"/>
                  </a:lnTo>
                  <a:lnTo>
                    <a:pt x="3109" y="40960"/>
                  </a:lnTo>
                  <a:lnTo>
                    <a:pt x="3414" y="40960"/>
                  </a:lnTo>
                  <a:lnTo>
                    <a:pt x="3780" y="40899"/>
                  </a:lnTo>
                  <a:lnTo>
                    <a:pt x="4085" y="40778"/>
                  </a:lnTo>
                  <a:lnTo>
                    <a:pt x="4329" y="40534"/>
                  </a:lnTo>
                  <a:lnTo>
                    <a:pt x="4572" y="40290"/>
                  </a:lnTo>
                  <a:lnTo>
                    <a:pt x="4816" y="40046"/>
                  </a:lnTo>
                  <a:lnTo>
                    <a:pt x="4938" y="39741"/>
                  </a:lnTo>
                  <a:lnTo>
                    <a:pt x="5060" y="39437"/>
                  </a:lnTo>
                  <a:close/>
                  <a:moveTo>
                    <a:pt x="34013" y="39437"/>
                  </a:moveTo>
                  <a:lnTo>
                    <a:pt x="34074" y="39741"/>
                  </a:lnTo>
                  <a:lnTo>
                    <a:pt x="34257" y="40046"/>
                  </a:lnTo>
                  <a:lnTo>
                    <a:pt x="34440" y="40290"/>
                  </a:lnTo>
                  <a:lnTo>
                    <a:pt x="34683" y="40534"/>
                  </a:lnTo>
                  <a:lnTo>
                    <a:pt x="34988" y="40778"/>
                  </a:lnTo>
                  <a:lnTo>
                    <a:pt x="35293" y="40899"/>
                  </a:lnTo>
                  <a:lnTo>
                    <a:pt x="35598" y="40960"/>
                  </a:lnTo>
                  <a:lnTo>
                    <a:pt x="35963" y="40960"/>
                  </a:lnTo>
                  <a:lnTo>
                    <a:pt x="35598" y="40839"/>
                  </a:lnTo>
                  <a:lnTo>
                    <a:pt x="35232" y="40656"/>
                  </a:lnTo>
                  <a:lnTo>
                    <a:pt x="35171" y="40595"/>
                  </a:lnTo>
                  <a:lnTo>
                    <a:pt x="34805" y="40351"/>
                  </a:lnTo>
                  <a:lnTo>
                    <a:pt x="34500" y="40046"/>
                  </a:lnTo>
                  <a:lnTo>
                    <a:pt x="34013" y="39437"/>
                  </a:lnTo>
                  <a:close/>
                  <a:moveTo>
                    <a:pt x="20908" y="57905"/>
                  </a:moveTo>
                  <a:lnTo>
                    <a:pt x="20908" y="57905"/>
                  </a:lnTo>
                  <a:lnTo>
                    <a:pt x="20908" y="57905"/>
                  </a:lnTo>
                  <a:close/>
                  <a:moveTo>
                    <a:pt x="15361" y="56138"/>
                  </a:moveTo>
                  <a:lnTo>
                    <a:pt x="15239" y="56442"/>
                  </a:lnTo>
                  <a:lnTo>
                    <a:pt x="15117" y="56747"/>
                  </a:lnTo>
                  <a:lnTo>
                    <a:pt x="15117" y="57052"/>
                  </a:lnTo>
                  <a:lnTo>
                    <a:pt x="15178" y="57418"/>
                  </a:lnTo>
                  <a:lnTo>
                    <a:pt x="15239" y="57722"/>
                  </a:lnTo>
                  <a:lnTo>
                    <a:pt x="15422" y="57966"/>
                  </a:lnTo>
                  <a:lnTo>
                    <a:pt x="15605" y="58210"/>
                  </a:lnTo>
                  <a:lnTo>
                    <a:pt x="15910" y="58454"/>
                  </a:lnTo>
                  <a:lnTo>
                    <a:pt x="16153" y="58576"/>
                  </a:lnTo>
                  <a:lnTo>
                    <a:pt x="16519" y="58698"/>
                  </a:lnTo>
                  <a:lnTo>
                    <a:pt x="16824" y="58698"/>
                  </a:lnTo>
                  <a:lnTo>
                    <a:pt x="17129" y="58637"/>
                  </a:lnTo>
                  <a:lnTo>
                    <a:pt x="17434" y="58576"/>
                  </a:lnTo>
                  <a:lnTo>
                    <a:pt x="17738" y="58393"/>
                  </a:lnTo>
                  <a:lnTo>
                    <a:pt x="17982" y="58210"/>
                  </a:lnTo>
                  <a:lnTo>
                    <a:pt x="18165" y="57905"/>
                  </a:lnTo>
                  <a:lnTo>
                    <a:pt x="17860" y="58149"/>
                  </a:lnTo>
                  <a:lnTo>
                    <a:pt x="17555" y="58332"/>
                  </a:lnTo>
                  <a:lnTo>
                    <a:pt x="17312" y="58454"/>
                  </a:lnTo>
                  <a:lnTo>
                    <a:pt x="17068" y="58515"/>
                  </a:lnTo>
                  <a:lnTo>
                    <a:pt x="16763" y="58515"/>
                  </a:lnTo>
                  <a:lnTo>
                    <a:pt x="16519" y="58454"/>
                  </a:lnTo>
                  <a:lnTo>
                    <a:pt x="16275" y="58393"/>
                  </a:lnTo>
                  <a:lnTo>
                    <a:pt x="16032" y="58271"/>
                  </a:lnTo>
                  <a:lnTo>
                    <a:pt x="15849" y="58088"/>
                  </a:lnTo>
                  <a:lnTo>
                    <a:pt x="15666" y="57905"/>
                  </a:lnTo>
                  <a:lnTo>
                    <a:pt x="15422" y="57540"/>
                  </a:lnTo>
                  <a:lnTo>
                    <a:pt x="15300" y="57052"/>
                  </a:lnTo>
                  <a:lnTo>
                    <a:pt x="15300" y="56625"/>
                  </a:lnTo>
                  <a:lnTo>
                    <a:pt x="15361" y="56138"/>
                  </a:lnTo>
                  <a:close/>
                  <a:moveTo>
                    <a:pt x="23651" y="56138"/>
                  </a:moveTo>
                  <a:lnTo>
                    <a:pt x="23712" y="56442"/>
                  </a:lnTo>
                  <a:lnTo>
                    <a:pt x="23773" y="56747"/>
                  </a:lnTo>
                  <a:lnTo>
                    <a:pt x="23773" y="57052"/>
                  </a:lnTo>
                  <a:lnTo>
                    <a:pt x="23712" y="57357"/>
                  </a:lnTo>
                  <a:lnTo>
                    <a:pt x="23590" y="57601"/>
                  </a:lnTo>
                  <a:lnTo>
                    <a:pt x="23407" y="57905"/>
                  </a:lnTo>
                  <a:lnTo>
                    <a:pt x="23224" y="58088"/>
                  </a:lnTo>
                  <a:lnTo>
                    <a:pt x="22919" y="58271"/>
                  </a:lnTo>
                  <a:lnTo>
                    <a:pt x="22676" y="58393"/>
                  </a:lnTo>
                  <a:lnTo>
                    <a:pt x="22432" y="58454"/>
                  </a:lnTo>
                  <a:lnTo>
                    <a:pt x="22127" y="58515"/>
                  </a:lnTo>
                  <a:lnTo>
                    <a:pt x="21883" y="58454"/>
                  </a:lnTo>
                  <a:lnTo>
                    <a:pt x="21578" y="58393"/>
                  </a:lnTo>
                  <a:lnTo>
                    <a:pt x="21335" y="58271"/>
                  </a:lnTo>
                  <a:lnTo>
                    <a:pt x="21091" y="58088"/>
                  </a:lnTo>
                  <a:lnTo>
                    <a:pt x="20908" y="57905"/>
                  </a:lnTo>
                  <a:lnTo>
                    <a:pt x="21091" y="58210"/>
                  </a:lnTo>
                  <a:lnTo>
                    <a:pt x="21335" y="58393"/>
                  </a:lnTo>
                  <a:lnTo>
                    <a:pt x="21578" y="58576"/>
                  </a:lnTo>
                  <a:lnTo>
                    <a:pt x="21883" y="58637"/>
                  </a:lnTo>
                  <a:lnTo>
                    <a:pt x="22249" y="58698"/>
                  </a:lnTo>
                  <a:lnTo>
                    <a:pt x="22554" y="58698"/>
                  </a:lnTo>
                  <a:lnTo>
                    <a:pt x="22858" y="58576"/>
                  </a:lnTo>
                  <a:lnTo>
                    <a:pt x="23163" y="58454"/>
                  </a:lnTo>
                  <a:lnTo>
                    <a:pt x="23407" y="58210"/>
                  </a:lnTo>
                  <a:lnTo>
                    <a:pt x="23590" y="57966"/>
                  </a:lnTo>
                  <a:lnTo>
                    <a:pt x="23773" y="57722"/>
                  </a:lnTo>
                  <a:lnTo>
                    <a:pt x="23895" y="57357"/>
                  </a:lnTo>
                  <a:lnTo>
                    <a:pt x="23895" y="57052"/>
                  </a:lnTo>
                  <a:lnTo>
                    <a:pt x="23895" y="56747"/>
                  </a:lnTo>
                  <a:lnTo>
                    <a:pt x="23834" y="56442"/>
                  </a:lnTo>
                  <a:lnTo>
                    <a:pt x="23651" y="56138"/>
                  </a:lnTo>
                  <a:close/>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21883" y="10118"/>
                  </a:moveTo>
                  <a:lnTo>
                    <a:pt x="22066" y="12191"/>
                  </a:lnTo>
                  <a:lnTo>
                    <a:pt x="22066" y="12313"/>
                  </a:lnTo>
                  <a:lnTo>
                    <a:pt x="22127" y="12434"/>
                  </a:lnTo>
                  <a:lnTo>
                    <a:pt x="22371" y="12617"/>
                  </a:lnTo>
                  <a:lnTo>
                    <a:pt x="22676" y="12739"/>
                  </a:lnTo>
                  <a:lnTo>
                    <a:pt x="23224" y="13105"/>
                  </a:lnTo>
                  <a:lnTo>
                    <a:pt x="24321" y="13836"/>
                  </a:lnTo>
                  <a:lnTo>
                    <a:pt x="22493" y="14141"/>
                  </a:lnTo>
                  <a:lnTo>
                    <a:pt x="22493" y="14141"/>
                  </a:lnTo>
                  <a:lnTo>
                    <a:pt x="24138" y="14080"/>
                  </a:lnTo>
                  <a:lnTo>
                    <a:pt x="25784" y="14080"/>
                  </a:lnTo>
                  <a:lnTo>
                    <a:pt x="26637" y="14141"/>
                  </a:lnTo>
                  <a:lnTo>
                    <a:pt x="27491" y="14324"/>
                  </a:lnTo>
                  <a:lnTo>
                    <a:pt x="27918" y="14446"/>
                  </a:lnTo>
                  <a:lnTo>
                    <a:pt x="28344" y="14629"/>
                  </a:lnTo>
                  <a:lnTo>
                    <a:pt x="28710" y="14812"/>
                  </a:lnTo>
                  <a:lnTo>
                    <a:pt x="29076" y="15055"/>
                  </a:lnTo>
                  <a:lnTo>
                    <a:pt x="29319" y="15421"/>
                  </a:lnTo>
                  <a:lnTo>
                    <a:pt x="29624" y="15787"/>
                  </a:lnTo>
                  <a:lnTo>
                    <a:pt x="30051" y="16518"/>
                  </a:lnTo>
                  <a:lnTo>
                    <a:pt x="30417" y="17311"/>
                  </a:lnTo>
                  <a:lnTo>
                    <a:pt x="30539" y="17676"/>
                  </a:lnTo>
                  <a:lnTo>
                    <a:pt x="30599" y="18103"/>
                  </a:lnTo>
                  <a:lnTo>
                    <a:pt x="30660" y="19017"/>
                  </a:lnTo>
                  <a:lnTo>
                    <a:pt x="30660" y="19932"/>
                  </a:lnTo>
                  <a:lnTo>
                    <a:pt x="30599" y="20846"/>
                  </a:lnTo>
                  <a:lnTo>
                    <a:pt x="30599" y="21151"/>
                  </a:lnTo>
                  <a:lnTo>
                    <a:pt x="30660" y="21455"/>
                  </a:lnTo>
                  <a:lnTo>
                    <a:pt x="31026" y="23345"/>
                  </a:lnTo>
                  <a:lnTo>
                    <a:pt x="31270" y="25235"/>
                  </a:lnTo>
                  <a:lnTo>
                    <a:pt x="31331" y="26149"/>
                  </a:lnTo>
                  <a:lnTo>
                    <a:pt x="31331" y="27063"/>
                  </a:lnTo>
                  <a:lnTo>
                    <a:pt x="31392" y="27429"/>
                  </a:lnTo>
                  <a:lnTo>
                    <a:pt x="31514" y="27795"/>
                  </a:lnTo>
                  <a:lnTo>
                    <a:pt x="31697" y="28160"/>
                  </a:lnTo>
                  <a:lnTo>
                    <a:pt x="31879" y="28465"/>
                  </a:lnTo>
                  <a:lnTo>
                    <a:pt x="32123" y="28770"/>
                  </a:lnTo>
                  <a:lnTo>
                    <a:pt x="32306" y="29136"/>
                  </a:lnTo>
                  <a:lnTo>
                    <a:pt x="32611" y="29928"/>
                  </a:lnTo>
                  <a:lnTo>
                    <a:pt x="32916" y="30781"/>
                  </a:lnTo>
                  <a:lnTo>
                    <a:pt x="33220" y="31696"/>
                  </a:lnTo>
                  <a:lnTo>
                    <a:pt x="33342" y="32366"/>
                  </a:lnTo>
                  <a:lnTo>
                    <a:pt x="33525" y="33097"/>
                  </a:lnTo>
                  <a:lnTo>
                    <a:pt x="33708" y="34499"/>
                  </a:lnTo>
                  <a:lnTo>
                    <a:pt x="33830" y="35536"/>
                  </a:lnTo>
                  <a:lnTo>
                    <a:pt x="34074" y="36511"/>
                  </a:lnTo>
                  <a:lnTo>
                    <a:pt x="34379" y="37547"/>
                  </a:lnTo>
                  <a:lnTo>
                    <a:pt x="34805" y="38461"/>
                  </a:lnTo>
                  <a:lnTo>
                    <a:pt x="34440" y="38522"/>
                  </a:lnTo>
                  <a:lnTo>
                    <a:pt x="34257" y="38644"/>
                  </a:lnTo>
                  <a:lnTo>
                    <a:pt x="34196" y="38705"/>
                  </a:lnTo>
                  <a:lnTo>
                    <a:pt x="34135" y="38827"/>
                  </a:lnTo>
                  <a:lnTo>
                    <a:pt x="34257" y="38888"/>
                  </a:lnTo>
                  <a:lnTo>
                    <a:pt x="34500" y="38827"/>
                  </a:lnTo>
                  <a:lnTo>
                    <a:pt x="34927" y="38705"/>
                  </a:lnTo>
                  <a:lnTo>
                    <a:pt x="35354" y="38705"/>
                  </a:lnTo>
                  <a:lnTo>
                    <a:pt x="35720" y="38766"/>
                  </a:lnTo>
                  <a:lnTo>
                    <a:pt x="36085" y="39010"/>
                  </a:lnTo>
                  <a:lnTo>
                    <a:pt x="36512" y="39376"/>
                  </a:lnTo>
                  <a:lnTo>
                    <a:pt x="36878" y="39802"/>
                  </a:lnTo>
                  <a:lnTo>
                    <a:pt x="37609" y="40717"/>
                  </a:lnTo>
                  <a:lnTo>
                    <a:pt x="37975" y="41143"/>
                  </a:lnTo>
                  <a:lnTo>
                    <a:pt x="38402" y="41509"/>
                  </a:lnTo>
                  <a:lnTo>
                    <a:pt x="38706" y="41753"/>
                  </a:lnTo>
                  <a:lnTo>
                    <a:pt x="38767" y="41814"/>
                  </a:lnTo>
                  <a:lnTo>
                    <a:pt x="38767" y="41875"/>
                  </a:lnTo>
                  <a:lnTo>
                    <a:pt x="38767" y="41936"/>
                  </a:lnTo>
                  <a:lnTo>
                    <a:pt x="38645" y="41997"/>
                  </a:lnTo>
                  <a:lnTo>
                    <a:pt x="38280" y="41997"/>
                  </a:lnTo>
                  <a:lnTo>
                    <a:pt x="37914" y="41875"/>
                  </a:lnTo>
                  <a:lnTo>
                    <a:pt x="37609" y="41753"/>
                  </a:lnTo>
                  <a:lnTo>
                    <a:pt x="37426" y="41570"/>
                  </a:lnTo>
                  <a:lnTo>
                    <a:pt x="37000" y="41204"/>
                  </a:lnTo>
                  <a:lnTo>
                    <a:pt x="36878" y="41082"/>
                  </a:lnTo>
                  <a:lnTo>
                    <a:pt x="36634" y="41021"/>
                  </a:lnTo>
                  <a:lnTo>
                    <a:pt x="36451" y="40960"/>
                  </a:lnTo>
                  <a:lnTo>
                    <a:pt x="36390" y="41021"/>
                  </a:lnTo>
                  <a:lnTo>
                    <a:pt x="36390" y="41143"/>
                  </a:lnTo>
                  <a:lnTo>
                    <a:pt x="36390" y="41326"/>
                  </a:lnTo>
                  <a:lnTo>
                    <a:pt x="36451" y="41570"/>
                  </a:lnTo>
                  <a:lnTo>
                    <a:pt x="36695" y="42119"/>
                  </a:lnTo>
                  <a:lnTo>
                    <a:pt x="37000" y="42667"/>
                  </a:lnTo>
                  <a:lnTo>
                    <a:pt x="37609" y="43764"/>
                  </a:lnTo>
                  <a:lnTo>
                    <a:pt x="37792" y="44069"/>
                  </a:lnTo>
                  <a:lnTo>
                    <a:pt x="37914" y="44191"/>
                  </a:lnTo>
                  <a:lnTo>
                    <a:pt x="37914" y="44374"/>
                  </a:lnTo>
                  <a:lnTo>
                    <a:pt x="37914" y="44496"/>
                  </a:lnTo>
                  <a:lnTo>
                    <a:pt x="37853" y="44557"/>
                  </a:lnTo>
                  <a:lnTo>
                    <a:pt x="37792" y="44557"/>
                  </a:lnTo>
                  <a:lnTo>
                    <a:pt x="37670" y="44496"/>
                  </a:lnTo>
                  <a:lnTo>
                    <a:pt x="37487" y="44374"/>
                  </a:lnTo>
                  <a:lnTo>
                    <a:pt x="37365" y="44252"/>
                  </a:lnTo>
                  <a:lnTo>
                    <a:pt x="36817" y="43399"/>
                  </a:lnTo>
                  <a:lnTo>
                    <a:pt x="36512" y="42972"/>
                  </a:lnTo>
                  <a:lnTo>
                    <a:pt x="36207" y="42606"/>
                  </a:lnTo>
                  <a:lnTo>
                    <a:pt x="36024" y="42545"/>
                  </a:lnTo>
                  <a:lnTo>
                    <a:pt x="35902" y="42484"/>
                  </a:lnTo>
                  <a:lnTo>
                    <a:pt x="35781" y="42606"/>
                  </a:lnTo>
                  <a:lnTo>
                    <a:pt x="35720" y="42789"/>
                  </a:lnTo>
                  <a:lnTo>
                    <a:pt x="35781" y="43094"/>
                  </a:lnTo>
                  <a:lnTo>
                    <a:pt x="35841" y="43399"/>
                  </a:lnTo>
                  <a:lnTo>
                    <a:pt x="36268" y="44496"/>
                  </a:lnTo>
                  <a:lnTo>
                    <a:pt x="36390" y="44861"/>
                  </a:lnTo>
                  <a:lnTo>
                    <a:pt x="36512" y="45288"/>
                  </a:lnTo>
                  <a:lnTo>
                    <a:pt x="36512" y="45471"/>
                  </a:lnTo>
                  <a:lnTo>
                    <a:pt x="36451" y="45593"/>
                  </a:lnTo>
                  <a:lnTo>
                    <a:pt x="36390" y="45654"/>
                  </a:lnTo>
                  <a:lnTo>
                    <a:pt x="36329" y="45715"/>
                  </a:lnTo>
                  <a:lnTo>
                    <a:pt x="36268" y="45654"/>
                  </a:lnTo>
                  <a:lnTo>
                    <a:pt x="36207" y="45593"/>
                  </a:lnTo>
                  <a:lnTo>
                    <a:pt x="36085" y="45410"/>
                  </a:lnTo>
                  <a:lnTo>
                    <a:pt x="35963" y="45166"/>
                  </a:lnTo>
                  <a:lnTo>
                    <a:pt x="35781" y="44739"/>
                  </a:lnTo>
                  <a:lnTo>
                    <a:pt x="35354" y="43642"/>
                  </a:lnTo>
                  <a:lnTo>
                    <a:pt x="35232" y="43216"/>
                  </a:lnTo>
                  <a:lnTo>
                    <a:pt x="35110" y="42972"/>
                  </a:lnTo>
                  <a:lnTo>
                    <a:pt x="35049" y="42911"/>
                  </a:lnTo>
                  <a:lnTo>
                    <a:pt x="34866" y="42911"/>
                  </a:lnTo>
                  <a:lnTo>
                    <a:pt x="34805" y="42972"/>
                  </a:lnTo>
                  <a:lnTo>
                    <a:pt x="34744" y="43216"/>
                  </a:lnTo>
                  <a:lnTo>
                    <a:pt x="34744" y="43642"/>
                  </a:lnTo>
                  <a:lnTo>
                    <a:pt x="34805" y="44739"/>
                  </a:lnTo>
                  <a:lnTo>
                    <a:pt x="34866" y="45166"/>
                  </a:lnTo>
                  <a:lnTo>
                    <a:pt x="34805" y="45410"/>
                  </a:lnTo>
                  <a:lnTo>
                    <a:pt x="34744" y="45593"/>
                  </a:lnTo>
                  <a:lnTo>
                    <a:pt x="34622" y="45654"/>
                  </a:lnTo>
                  <a:lnTo>
                    <a:pt x="34561" y="45593"/>
                  </a:lnTo>
                  <a:lnTo>
                    <a:pt x="34440" y="45349"/>
                  </a:lnTo>
                  <a:lnTo>
                    <a:pt x="34379" y="44800"/>
                  </a:lnTo>
                  <a:lnTo>
                    <a:pt x="34318" y="44130"/>
                  </a:lnTo>
                  <a:lnTo>
                    <a:pt x="34318" y="43825"/>
                  </a:lnTo>
                  <a:lnTo>
                    <a:pt x="34196" y="43338"/>
                  </a:lnTo>
                  <a:lnTo>
                    <a:pt x="34135" y="43094"/>
                  </a:lnTo>
                  <a:lnTo>
                    <a:pt x="34074" y="42911"/>
                  </a:lnTo>
                  <a:lnTo>
                    <a:pt x="33891" y="42850"/>
                  </a:lnTo>
                  <a:lnTo>
                    <a:pt x="33769" y="42911"/>
                  </a:lnTo>
                  <a:lnTo>
                    <a:pt x="33647" y="42972"/>
                  </a:lnTo>
                  <a:lnTo>
                    <a:pt x="33647" y="43094"/>
                  </a:lnTo>
                  <a:lnTo>
                    <a:pt x="33586" y="43338"/>
                  </a:lnTo>
                  <a:lnTo>
                    <a:pt x="33647" y="43825"/>
                  </a:lnTo>
                  <a:lnTo>
                    <a:pt x="33647" y="44252"/>
                  </a:lnTo>
                  <a:lnTo>
                    <a:pt x="33647" y="44618"/>
                  </a:lnTo>
                  <a:lnTo>
                    <a:pt x="33647" y="44800"/>
                  </a:lnTo>
                  <a:lnTo>
                    <a:pt x="33586" y="44983"/>
                  </a:lnTo>
                  <a:lnTo>
                    <a:pt x="33525" y="45044"/>
                  </a:lnTo>
                  <a:lnTo>
                    <a:pt x="33464" y="44983"/>
                  </a:lnTo>
                  <a:lnTo>
                    <a:pt x="33403" y="44922"/>
                  </a:lnTo>
                  <a:lnTo>
                    <a:pt x="33281" y="44679"/>
                  </a:lnTo>
                  <a:lnTo>
                    <a:pt x="33281" y="44435"/>
                  </a:lnTo>
                  <a:lnTo>
                    <a:pt x="33220" y="43886"/>
                  </a:lnTo>
                  <a:lnTo>
                    <a:pt x="33099" y="42667"/>
                  </a:lnTo>
                  <a:lnTo>
                    <a:pt x="33099" y="42423"/>
                  </a:lnTo>
                  <a:lnTo>
                    <a:pt x="33038" y="42240"/>
                  </a:lnTo>
                  <a:lnTo>
                    <a:pt x="32794" y="41509"/>
                  </a:lnTo>
                  <a:lnTo>
                    <a:pt x="32550" y="40717"/>
                  </a:lnTo>
                  <a:lnTo>
                    <a:pt x="32489" y="40412"/>
                  </a:lnTo>
                  <a:lnTo>
                    <a:pt x="32489" y="40046"/>
                  </a:lnTo>
                  <a:lnTo>
                    <a:pt x="32489" y="39863"/>
                  </a:lnTo>
                  <a:lnTo>
                    <a:pt x="32550" y="39741"/>
                  </a:lnTo>
                  <a:lnTo>
                    <a:pt x="32672" y="39619"/>
                  </a:lnTo>
                  <a:lnTo>
                    <a:pt x="32794" y="39498"/>
                  </a:lnTo>
                  <a:lnTo>
                    <a:pt x="32916" y="39437"/>
                  </a:lnTo>
                  <a:lnTo>
                    <a:pt x="32916" y="39376"/>
                  </a:lnTo>
                  <a:lnTo>
                    <a:pt x="32916" y="39315"/>
                  </a:lnTo>
                  <a:lnTo>
                    <a:pt x="32794" y="39254"/>
                  </a:lnTo>
                  <a:lnTo>
                    <a:pt x="32672" y="39254"/>
                  </a:lnTo>
                  <a:lnTo>
                    <a:pt x="32489" y="39376"/>
                  </a:lnTo>
                  <a:lnTo>
                    <a:pt x="32123" y="38400"/>
                  </a:lnTo>
                  <a:lnTo>
                    <a:pt x="31697" y="37364"/>
                  </a:lnTo>
                  <a:lnTo>
                    <a:pt x="30721" y="35414"/>
                  </a:lnTo>
                  <a:lnTo>
                    <a:pt x="29807" y="33463"/>
                  </a:lnTo>
                  <a:lnTo>
                    <a:pt x="29380" y="32488"/>
                  </a:lnTo>
                  <a:lnTo>
                    <a:pt x="29015" y="31452"/>
                  </a:lnTo>
                  <a:lnTo>
                    <a:pt x="28710" y="30355"/>
                  </a:lnTo>
                  <a:lnTo>
                    <a:pt x="28466" y="29257"/>
                  </a:lnTo>
                  <a:lnTo>
                    <a:pt x="28161" y="28160"/>
                  </a:lnTo>
                  <a:lnTo>
                    <a:pt x="27796" y="27063"/>
                  </a:lnTo>
                  <a:lnTo>
                    <a:pt x="27064" y="25356"/>
                  </a:lnTo>
                  <a:lnTo>
                    <a:pt x="27064" y="25174"/>
                  </a:lnTo>
                  <a:lnTo>
                    <a:pt x="27064" y="24991"/>
                  </a:lnTo>
                  <a:lnTo>
                    <a:pt x="27125" y="24747"/>
                  </a:lnTo>
                  <a:lnTo>
                    <a:pt x="27247" y="24625"/>
                  </a:lnTo>
                  <a:lnTo>
                    <a:pt x="27369" y="24503"/>
                  </a:lnTo>
                  <a:lnTo>
                    <a:pt x="27552" y="24259"/>
                  </a:lnTo>
                  <a:lnTo>
                    <a:pt x="27674" y="23955"/>
                  </a:lnTo>
                  <a:lnTo>
                    <a:pt x="27796" y="23345"/>
                  </a:lnTo>
                  <a:lnTo>
                    <a:pt x="27857" y="22735"/>
                  </a:lnTo>
                  <a:lnTo>
                    <a:pt x="27857" y="22126"/>
                  </a:lnTo>
                  <a:lnTo>
                    <a:pt x="27735" y="21455"/>
                  </a:lnTo>
                  <a:lnTo>
                    <a:pt x="27613" y="20846"/>
                  </a:lnTo>
                  <a:lnTo>
                    <a:pt x="27491" y="20541"/>
                  </a:lnTo>
                  <a:lnTo>
                    <a:pt x="27430" y="20236"/>
                  </a:lnTo>
                  <a:lnTo>
                    <a:pt x="27491" y="19566"/>
                  </a:lnTo>
                  <a:lnTo>
                    <a:pt x="27369" y="20175"/>
                  </a:lnTo>
                  <a:lnTo>
                    <a:pt x="27369" y="20358"/>
                  </a:lnTo>
                  <a:lnTo>
                    <a:pt x="27430" y="20602"/>
                  </a:lnTo>
                  <a:lnTo>
                    <a:pt x="27491" y="21212"/>
                  </a:lnTo>
                  <a:lnTo>
                    <a:pt x="27552" y="21821"/>
                  </a:lnTo>
                  <a:lnTo>
                    <a:pt x="27613" y="22370"/>
                  </a:lnTo>
                  <a:lnTo>
                    <a:pt x="27552" y="22979"/>
                  </a:lnTo>
                  <a:lnTo>
                    <a:pt x="27430" y="23589"/>
                  </a:lnTo>
                  <a:lnTo>
                    <a:pt x="27369" y="23833"/>
                  </a:lnTo>
                  <a:lnTo>
                    <a:pt x="27186" y="24076"/>
                  </a:lnTo>
                  <a:lnTo>
                    <a:pt x="27064" y="24320"/>
                  </a:lnTo>
                  <a:lnTo>
                    <a:pt x="26820" y="24503"/>
                  </a:lnTo>
                  <a:lnTo>
                    <a:pt x="26637" y="24686"/>
                  </a:lnTo>
                  <a:lnTo>
                    <a:pt x="26394" y="24808"/>
                  </a:lnTo>
                  <a:lnTo>
                    <a:pt x="25845" y="24991"/>
                  </a:lnTo>
                  <a:lnTo>
                    <a:pt x="25297" y="25052"/>
                  </a:lnTo>
                  <a:lnTo>
                    <a:pt x="24016" y="25235"/>
                  </a:lnTo>
                  <a:lnTo>
                    <a:pt x="23468" y="25295"/>
                  </a:lnTo>
                  <a:lnTo>
                    <a:pt x="22797" y="25295"/>
                  </a:lnTo>
                  <a:lnTo>
                    <a:pt x="22676" y="25235"/>
                  </a:lnTo>
                  <a:lnTo>
                    <a:pt x="22493" y="25174"/>
                  </a:lnTo>
                  <a:lnTo>
                    <a:pt x="22249" y="24991"/>
                  </a:lnTo>
                  <a:lnTo>
                    <a:pt x="21639" y="24625"/>
                  </a:lnTo>
                  <a:lnTo>
                    <a:pt x="20359" y="23894"/>
                  </a:lnTo>
                  <a:lnTo>
                    <a:pt x="21883" y="24991"/>
                  </a:lnTo>
                  <a:lnTo>
                    <a:pt x="22249" y="25295"/>
                  </a:lnTo>
                  <a:lnTo>
                    <a:pt x="22432" y="25417"/>
                  </a:lnTo>
                  <a:lnTo>
                    <a:pt x="22676" y="25539"/>
                  </a:lnTo>
                  <a:lnTo>
                    <a:pt x="22797" y="25600"/>
                  </a:lnTo>
                  <a:lnTo>
                    <a:pt x="23346" y="25600"/>
                  </a:lnTo>
                  <a:lnTo>
                    <a:pt x="24260" y="25539"/>
                  </a:lnTo>
                  <a:lnTo>
                    <a:pt x="25175" y="25417"/>
                  </a:lnTo>
                  <a:lnTo>
                    <a:pt x="26028" y="25295"/>
                  </a:lnTo>
                  <a:lnTo>
                    <a:pt x="26455" y="25174"/>
                  </a:lnTo>
                  <a:lnTo>
                    <a:pt x="26820" y="24991"/>
                  </a:lnTo>
                  <a:lnTo>
                    <a:pt x="26698" y="25539"/>
                  </a:lnTo>
                  <a:lnTo>
                    <a:pt x="25845" y="28099"/>
                  </a:lnTo>
                  <a:lnTo>
                    <a:pt x="25784" y="28282"/>
                  </a:lnTo>
                  <a:lnTo>
                    <a:pt x="25723" y="28709"/>
                  </a:lnTo>
                  <a:lnTo>
                    <a:pt x="25784" y="30416"/>
                  </a:lnTo>
                  <a:lnTo>
                    <a:pt x="25784" y="32610"/>
                  </a:lnTo>
                  <a:lnTo>
                    <a:pt x="25784" y="32976"/>
                  </a:lnTo>
                  <a:lnTo>
                    <a:pt x="25723" y="33280"/>
                  </a:lnTo>
                  <a:lnTo>
                    <a:pt x="25723" y="33585"/>
                  </a:lnTo>
                  <a:lnTo>
                    <a:pt x="25723" y="33890"/>
                  </a:lnTo>
                  <a:lnTo>
                    <a:pt x="25845" y="34195"/>
                  </a:lnTo>
                  <a:lnTo>
                    <a:pt x="26028" y="35109"/>
                  </a:lnTo>
                  <a:lnTo>
                    <a:pt x="26333" y="36877"/>
                  </a:lnTo>
                  <a:lnTo>
                    <a:pt x="26455" y="37730"/>
                  </a:lnTo>
                  <a:lnTo>
                    <a:pt x="26516" y="38644"/>
                  </a:lnTo>
                  <a:lnTo>
                    <a:pt x="26516" y="40412"/>
                  </a:lnTo>
                  <a:lnTo>
                    <a:pt x="26455" y="42240"/>
                  </a:lnTo>
                  <a:lnTo>
                    <a:pt x="26394" y="44008"/>
                  </a:lnTo>
                  <a:lnTo>
                    <a:pt x="26272" y="45776"/>
                  </a:lnTo>
                  <a:lnTo>
                    <a:pt x="26028" y="47543"/>
                  </a:lnTo>
                  <a:lnTo>
                    <a:pt x="25784" y="49311"/>
                  </a:lnTo>
                  <a:lnTo>
                    <a:pt x="25479" y="51079"/>
                  </a:lnTo>
                  <a:lnTo>
                    <a:pt x="25053" y="52846"/>
                  </a:lnTo>
                  <a:lnTo>
                    <a:pt x="24565" y="54553"/>
                  </a:lnTo>
                  <a:lnTo>
                    <a:pt x="24382" y="55406"/>
                  </a:lnTo>
                  <a:lnTo>
                    <a:pt x="24260" y="56260"/>
                  </a:lnTo>
                  <a:lnTo>
                    <a:pt x="24260" y="57235"/>
                  </a:lnTo>
                  <a:lnTo>
                    <a:pt x="24321" y="58210"/>
                  </a:lnTo>
                  <a:lnTo>
                    <a:pt x="24504" y="59063"/>
                  </a:lnTo>
                  <a:lnTo>
                    <a:pt x="24687" y="59917"/>
                  </a:lnTo>
                  <a:lnTo>
                    <a:pt x="24931" y="60770"/>
                  </a:lnTo>
                  <a:lnTo>
                    <a:pt x="25053" y="61684"/>
                  </a:lnTo>
                  <a:lnTo>
                    <a:pt x="25114" y="62538"/>
                  </a:lnTo>
                  <a:lnTo>
                    <a:pt x="25114" y="63391"/>
                  </a:lnTo>
                  <a:lnTo>
                    <a:pt x="24992" y="64244"/>
                  </a:lnTo>
                  <a:lnTo>
                    <a:pt x="24870" y="65098"/>
                  </a:lnTo>
                  <a:lnTo>
                    <a:pt x="24565" y="66317"/>
                  </a:lnTo>
                  <a:lnTo>
                    <a:pt x="24260" y="67475"/>
                  </a:lnTo>
                  <a:lnTo>
                    <a:pt x="23529" y="69791"/>
                  </a:lnTo>
                  <a:lnTo>
                    <a:pt x="22493" y="73326"/>
                  </a:lnTo>
                  <a:lnTo>
                    <a:pt x="22127" y="74789"/>
                  </a:lnTo>
                  <a:lnTo>
                    <a:pt x="22066" y="75216"/>
                  </a:lnTo>
                  <a:lnTo>
                    <a:pt x="22005" y="75460"/>
                  </a:lnTo>
                  <a:lnTo>
                    <a:pt x="22066" y="75704"/>
                  </a:lnTo>
                  <a:lnTo>
                    <a:pt x="22127" y="75947"/>
                  </a:lnTo>
                  <a:lnTo>
                    <a:pt x="22249" y="76252"/>
                  </a:lnTo>
                  <a:lnTo>
                    <a:pt x="22493" y="76740"/>
                  </a:lnTo>
                  <a:lnTo>
                    <a:pt x="22858" y="77410"/>
                  </a:lnTo>
                  <a:lnTo>
                    <a:pt x="23346" y="78081"/>
                  </a:lnTo>
                  <a:lnTo>
                    <a:pt x="23590" y="78386"/>
                  </a:lnTo>
                  <a:lnTo>
                    <a:pt x="23834" y="78568"/>
                  </a:lnTo>
                  <a:lnTo>
                    <a:pt x="24260" y="78873"/>
                  </a:lnTo>
                  <a:lnTo>
                    <a:pt x="24321" y="78995"/>
                  </a:lnTo>
                  <a:lnTo>
                    <a:pt x="24321" y="79056"/>
                  </a:lnTo>
                  <a:lnTo>
                    <a:pt x="24260" y="79117"/>
                  </a:lnTo>
                  <a:lnTo>
                    <a:pt x="24199" y="79178"/>
                  </a:lnTo>
                  <a:lnTo>
                    <a:pt x="23956" y="79239"/>
                  </a:lnTo>
                  <a:lnTo>
                    <a:pt x="23773" y="79300"/>
                  </a:lnTo>
                  <a:lnTo>
                    <a:pt x="22919" y="79483"/>
                  </a:lnTo>
                  <a:lnTo>
                    <a:pt x="22493" y="79544"/>
                  </a:lnTo>
                  <a:lnTo>
                    <a:pt x="22066" y="79605"/>
                  </a:lnTo>
                  <a:lnTo>
                    <a:pt x="21700" y="79544"/>
                  </a:lnTo>
                  <a:lnTo>
                    <a:pt x="21578" y="79422"/>
                  </a:lnTo>
                  <a:lnTo>
                    <a:pt x="21578" y="79300"/>
                  </a:lnTo>
                  <a:lnTo>
                    <a:pt x="21517" y="78995"/>
                  </a:lnTo>
                  <a:lnTo>
                    <a:pt x="21456" y="78873"/>
                  </a:lnTo>
                  <a:lnTo>
                    <a:pt x="21335" y="78751"/>
                  </a:lnTo>
                  <a:lnTo>
                    <a:pt x="21213" y="78751"/>
                  </a:lnTo>
                  <a:lnTo>
                    <a:pt x="21213" y="78873"/>
                  </a:lnTo>
                  <a:lnTo>
                    <a:pt x="21274" y="79117"/>
                  </a:lnTo>
                  <a:lnTo>
                    <a:pt x="21335" y="79422"/>
                  </a:lnTo>
                  <a:lnTo>
                    <a:pt x="21335" y="79605"/>
                  </a:lnTo>
                  <a:lnTo>
                    <a:pt x="21335" y="79727"/>
                  </a:lnTo>
                  <a:lnTo>
                    <a:pt x="21213" y="79848"/>
                  </a:lnTo>
                  <a:lnTo>
                    <a:pt x="21030" y="79909"/>
                  </a:lnTo>
                  <a:lnTo>
                    <a:pt x="20725" y="79970"/>
                  </a:lnTo>
                  <a:lnTo>
                    <a:pt x="20359" y="79970"/>
                  </a:lnTo>
                  <a:lnTo>
                    <a:pt x="20176" y="79909"/>
                  </a:lnTo>
                  <a:lnTo>
                    <a:pt x="19994" y="79848"/>
                  </a:lnTo>
                  <a:lnTo>
                    <a:pt x="19872" y="79666"/>
                  </a:lnTo>
                  <a:lnTo>
                    <a:pt x="19750" y="79422"/>
                  </a:lnTo>
                  <a:lnTo>
                    <a:pt x="19628" y="78995"/>
                  </a:lnTo>
                  <a:lnTo>
                    <a:pt x="19628" y="78507"/>
                  </a:lnTo>
                  <a:lnTo>
                    <a:pt x="19628" y="78020"/>
                  </a:lnTo>
                  <a:lnTo>
                    <a:pt x="19628" y="75582"/>
                  </a:lnTo>
                  <a:lnTo>
                    <a:pt x="19750" y="74119"/>
                  </a:lnTo>
                  <a:lnTo>
                    <a:pt x="19872" y="72656"/>
                  </a:lnTo>
                  <a:lnTo>
                    <a:pt x="19994" y="71193"/>
                  </a:lnTo>
                  <a:lnTo>
                    <a:pt x="20115" y="69669"/>
                  </a:lnTo>
                  <a:lnTo>
                    <a:pt x="20115" y="68816"/>
                  </a:lnTo>
                  <a:lnTo>
                    <a:pt x="20055" y="67963"/>
                  </a:lnTo>
                  <a:lnTo>
                    <a:pt x="19994" y="66195"/>
                  </a:lnTo>
                  <a:lnTo>
                    <a:pt x="19933" y="64915"/>
                  </a:lnTo>
                  <a:lnTo>
                    <a:pt x="19994" y="63696"/>
                  </a:lnTo>
                  <a:lnTo>
                    <a:pt x="20055" y="62172"/>
                  </a:lnTo>
                  <a:lnTo>
                    <a:pt x="20176" y="60587"/>
                  </a:lnTo>
                  <a:lnTo>
                    <a:pt x="20237" y="59734"/>
                  </a:lnTo>
                  <a:lnTo>
                    <a:pt x="20298" y="58820"/>
                  </a:lnTo>
                  <a:lnTo>
                    <a:pt x="20298" y="58515"/>
                  </a:lnTo>
                  <a:lnTo>
                    <a:pt x="20237" y="58271"/>
                  </a:lnTo>
                  <a:lnTo>
                    <a:pt x="20115" y="57905"/>
                  </a:lnTo>
                  <a:lnTo>
                    <a:pt x="19994" y="57540"/>
                  </a:lnTo>
                  <a:lnTo>
                    <a:pt x="19872" y="57113"/>
                  </a:lnTo>
                  <a:lnTo>
                    <a:pt x="19872" y="56625"/>
                  </a:lnTo>
                  <a:lnTo>
                    <a:pt x="19994" y="55772"/>
                  </a:lnTo>
                  <a:lnTo>
                    <a:pt x="19994" y="55345"/>
                  </a:lnTo>
                  <a:lnTo>
                    <a:pt x="19994" y="54919"/>
                  </a:lnTo>
                  <a:lnTo>
                    <a:pt x="19933" y="54065"/>
                  </a:lnTo>
                  <a:lnTo>
                    <a:pt x="19750" y="52359"/>
                  </a:lnTo>
                  <a:lnTo>
                    <a:pt x="19689" y="50652"/>
                  </a:lnTo>
                  <a:lnTo>
                    <a:pt x="19689" y="48275"/>
                  </a:lnTo>
                  <a:lnTo>
                    <a:pt x="19689" y="45898"/>
                  </a:lnTo>
                  <a:lnTo>
                    <a:pt x="19628" y="44130"/>
                  </a:lnTo>
                  <a:lnTo>
                    <a:pt x="19628" y="43338"/>
                  </a:lnTo>
                  <a:lnTo>
                    <a:pt x="19628" y="43155"/>
                  </a:lnTo>
                  <a:lnTo>
                    <a:pt x="19628" y="42911"/>
                  </a:lnTo>
                  <a:lnTo>
                    <a:pt x="19872" y="42911"/>
                  </a:lnTo>
                  <a:lnTo>
                    <a:pt x="20237" y="42789"/>
                  </a:lnTo>
                  <a:lnTo>
                    <a:pt x="20542" y="42667"/>
                  </a:lnTo>
                  <a:lnTo>
                    <a:pt x="20786" y="42423"/>
                  </a:lnTo>
                  <a:lnTo>
                    <a:pt x="20969" y="42119"/>
                  </a:lnTo>
                  <a:lnTo>
                    <a:pt x="21030" y="41814"/>
                  </a:lnTo>
                  <a:lnTo>
                    <a:pt x="21030" y="41509"/>
                  </a:lnTo>
                  <a:lnTo>
                    <a:pt x="20847" y="41936"/>
                  </a:lnTo>
                  <a:lnTo>
                    <a:pt x="20725" y="42119"/>
                  </a:lnTo>
                  <a:lnTo>
                    <a:pt x="20542" y="42301"/>
                  </a:lnTo>
                  <a:lnTo>
                    <a:pt x="20359" y="42423"/>
                  </a:lnTo>
                  <a:lnTo>
                    <a:pt x="20115" y="42484"/>
                  </a:lnTo>
                  <a:lnTo>
                    <a:pt x="19567" y="42545"/>
                  </a:lnTo>
                  <a:lnTo>
                    <a:pt x="19018" y="42484"/>
                  </a:lnTo>
                  <a:lnTo>
                    <a:pt x="18774" y="42423"/>
                  </a:lnTo>
                  <a:lnTo>
                    <a:pt x="18592" y="42301"/>
                  </a:lnTo>
                  <a:lnTo>
                    <a:pt x="18409" y="42119"/>
                  </a:lnTo>
                  <a:lnTo>
                    <a:pt x="18287" y="41936"/>
                  </a:lnTo>
                  <a:lnTo>
                    <a:pt x="18104" y="41509"/>
                  </a:lnTo>
                  <a:lnTo>
                    <a:pt x="18104" y="41753"/>
                  </a:lnTo>
                  <a:lnTo>
                    <a:pt x="18104" y="41997"/>
                  </a:lnTo>
                  <a:lnTo>
                    <a:pt x="18226" y="42240"/>
                  </a:lnTo>
                  <a:lnTo>
                    <a:pt x="18348" y="42484"/>
                  </a:lnTo>
                  <a:lnTo>
                    <a:pt x="18592" y="42667"/>
                  </a:lnTo>
                  <a:lnTo>
                    <a:pt x="18896" y="42789"/>
                  </a:lnTo>
                  <a:lnTo>
                    <a:pt x="19201" y="42850"/>
                  </a:lnTo>
                  <a:lnTo>
                    <a:pt x="19323" y="42911"/>
                  </a:lnTo>
                  <a:lnTo>
                    <a:pt x="19445" y="42911"/>
                  </a:lnTo>
                  <a:lnTo>
                    <a:pt x="19445" y="43033"/>
                  </a:lnTo>
                  <a:lnTo>
                    <a:pt x="19445" y="43094"/>
                  </a:lnTo>
                  <a:lnTo>
                    <a:pt x="19384" y="43642"/>
                  </a:lnTo>
                  <a:lnTo>
                    <a:pt x="19384" y="46324"/>
                  </a:lnTo>
                  <a:lnTo>
                    <a:pt x="19384" y="48458"/>
                  </a:lnTo>
                  <a:lnTo>
                    <a:pt x="19384" y="50652"/>
                  </a:lnTo>
                  <a:lnTo>
                    <a:pt x="19323" y="51993"/>
                  </a:lnTo>
                  <a:lnTo>
                    <a:pt x="19201" y="53395"/>
                  </a:lnTo>
                  <a:lnTo>
                    <a:pt x="19079" y="54858"/>
                  </a:lnTo>
                  <a:lnTo>
                    <a:pt x="19079" y="55528"/>
                  </a:lnTo>
                  <a:lnTo>
                    <a:pt x="19079" y="56260"/>
                  </a:lnTo>
                  <a:lnTo>
                    <a:pt x="19140" y="56930"/>
                  </a:lnTo>
                  <a:lnTo>
                    <a:pt x="19018" y="57662"/>
                  </a:lnTo>
                  <a:lnTo>
                    <a:pt x="18835" y="58149"/>
                  </a:lnTo>
                  <a:lnTo>
                    <a:pt x="18774" y="58393"/>
                  </a:lnTo>
                  <a:lnTo>
                    <a:pt x="18714" y="58637"/>
                  </a:lnTo>
                  <a:lnTo>
                    <a:pt x="18714" y="59368"/>
                  </a:lnTo>
                  <a:lnTo>
                    <a:pt x="18835" y="60100"/>
                  </a:lnTo>
                  <a:lnTo>
                    <a:pt x="18896" y="60831"/>
                  </a:lnTo>
                  <a:lnTo>
                    <a:pt x="18957" y="61563"/>
                  </a:lnTo>
                  <a:lnTo>
                    <a:pt x="19018" y="63818"/>
                  </a:lnTo>
                  <a:lnTo>
                    <a:pt x="19079" y="64854"/>
                  </a:lnTo>
                  <a:lnTo>
                    <a:pt x="19079" y="65829"/>
                  </a:lnTo>
                  <a:lnTo>
                    <a:pt x="19018" y="67292"/>
                  </a:lnTo>
                  <a:lnTo>
                    <a:pt x="18896" y="68755"/>
                  </a:lnTo>
                  <a:lnTo>
                    <a:pt x="18957" y="70218"/>
                  </a:lnTo>
                  <a:lnTo>
                    <a:pt x="19079" y="71681"/>
                  </a:lnTo>
                  <a:lnTo>
                    <a:pt x="19262" y="73144"/>
                  </a:lnTo>
                  <a:lnTo>
                    <a:pt x="19384" y="74606"/>
                  </a:lnTo>
                  <a:lnTo>
                    <a:pt x="19384" y="75886"/>
                  </a:lnTo>
                  <a:lnTo>
                    <a:pt x="19384" y="77959"/>
                  </a:lnTo>
                  <a:lnTo>
                    <a:pt x="19384" y="78873"/>
                  </a:lnTo>
                  <a:lnTo>
                    <a:pt x="19384" y="79178"/>
                  </a:lnTo>
                  <a:lnTo>
                    <a:pt x="19323" y="79422"/>
                  </a:lnTo>
                  <a:lnTo>
                    <a:pt x="19140" y="79727"/>
                  </a:lnTo>
                  <a:lnTo>
                    <a:pt x="18957" y="79909"/>
                  </a:lnTo>
                  <a:lnTo>
                    <a:pt x="18653" y="79970"/>
                  </a:lnTo>
                  <a:lnTo>
                    <a:pt x="18348" y="79970"/>
                  </a:lnTo>
                  <a:lnTo>
                    <a:pt x="18043" y="79909"/>
                  </a:lnTo>
                  <a:lnTo>
                    <a:pt x="17799" y="79787"/>
                  </a:lnTo>
                  <a:lnTo>
                    <a:pt x="17738" y="79666"/>
                  </a:lnTo>
                  <a:lnTo>
                    <a:pt x="17677" y="79605"/>
                  </a:lnTo>
                  <a:lnTo>
                    <a:pt x="17738" y="79361"/>
                  </a:lnTo>
                  <a:lnTo>
                    <a:pt x="17799" y="79056"/>
                  </a:lnTo>
                  <a:lnTo>
                    <a:pt x="17860" y="78934"/>
                  </a:lnTo>
                  <a:lnTo>
                    <a:pt x="17921" y="78873"/>
                  </a:lnTo>
                  <a:lnTo>
                    <a:pt x="17860" y="78812"/>
                  </a:lnTo>
                  <a:lnTo>
                    <a:pt x="17799" y="78751"/>
                  </a:lnTo>
                  <a:lnTo>
                    <a:pt x="17677" y="78751"/>
                  </a:lnTo>
                  <a:lnTo>
                    <a:pt x="17616" y="78812"/>
                  </a:lnTo>
                  <a:lnTo>
                    <a:pt x="17555" y="78995"/>
                  </a:lnTo>
                  <a:lnTo>
                    <a:pt x="17555" y="79178"/>
                  </a:lnTo>
                  <a:lnTo>
                    <a:pt x="17494" y="79300"/>
                  </a:lnTo>
                  <a:lnTo>
                    <a:pt x="17434" y="79483"/>
                  </a:lnTo>
                  <a:lnTo>
                    <a:pt x="17312" y="79544"/>
                  </a:lnTo>
                  <a:lnTo>
                    <a:pt x="17129" y="79605"/>
                  </a:lnTo>
                  <a:lnTo>
                    <a:pt x="16824" y="79605"/>
                  </a:lnTo>
                  <a:lnTo>
                    <a:pt x="16458" y="79544"/>
                  </a:lnTo>
                  <a:lnTo>
                    <a:pt x="16032" y="79483"/>
                  </a:lnTo>
                  <a:lnTo>
                    <a:pt x="15361" y="79361"/>
                  </a:lnTo>
                  <a:lnTo>
                    <a:pt x="14995" y="79239"/>
                  </a:lnTo>
                  <a:lnTo>
                    <a:pt x="14813" y="79178"/>
                  </a:lnTo>
                  <a:lnTo>
                    <a:pt x="14752" y="79117"/>
                  </a:lnTo>
                  <a:lnTo>
                    <a:pt x="14691" y="79056"/>
                  </a:lnTo>
                  <a:lnTo>
                    <a:pt x="14691" y="78934"/>
                  </a:lnTo>
                  <a:lnTo>
                    <a:pt x="14813" y="78873"/>
                  </a:lnTo>
                  <a:lnTo>
                    <a:pt x="14995" y="78751"/>
                  </a:lnTo>
                  <a:lnTo>
                    <a:pt x="15483" y="78386"/>
                  </a:lnTo>
                  <a:lnTo>
                    <a:pt x="15910" y="77898"/>
                  </a:lnTo>
                  <a:lnTo>
                    <a:pt x="16214" y="77349"/>
                  </a:lnTo>
                  <a:lnTo>
                    <a:pt x="16519" y="76801"/>
                  </a:lnTo>
                  <a:lnTo>
                    <a:pt x="16824" y="76252"/>
                  </a:lnTo>
                  <a:lnTo>
                    <a:pt x="17007" y="75765"/>
                  </a:lnTo>
                  <a:lnTo>
                    <a:pt x="17007" y="75399"/>
                  </a:lnTo>
                  <a:lnTo>
                    <a:pt x="16946" y="75033"/>
                  </a:lnTo>
                  <a:lnTo>
                    <a:pt x="16763" y="74058"/>
                  </a:lnTo>
                  <a:lnTo>
                    <a:pt x="16519" y="73144"/>
                  </a:lnTo>
                  <a:lnTo>
                    <a:pt x="15910" y="71315"/>
                  </a:lnTo>
                  <a:lnTo>
                    <a:pt x="15239" y="68938"/>
                  </a:lnTo>
                  <a:lnTo>
                    <a:pt x="14813" y="67536"/>
                  </a:lnTo>
                  <a:lnTo>
                    <a:pt x="14386" y="66073"/>
                  </a:lnTo>
                  <a:lnTo>
                    <a:pt x="14081" y="64610"/>
                  </a:lnTo>
                  <a:lnTo>
                    <a:pt x="13959" y="63879"/>
                  </a:lnTo>
                  <a:lnTo>
                    <a:pt x="13898" y="63147"/>
                  </a:lnTo>
                  <a:lnTo>
                    <a:pt x="13959" y="62355"/>
                  </a:lnTo>
                  <a:lnTo>
                    <a:pt x="14020" y="61623"/>
                  </a:lnTo>
                  <a:lnTo>
                    <a:pt x="14142" y="60831"/>
                  </a:lnTo>
                  <a:lnTo>
                    <a:pt x="14325" y="60100"/>
                  </a:lnTo>
                  <a:lnTo>
                    <a:pt x="14630" y="58698"/>
                  </a:lnTo>
                  <a:lnTo>
                    <a:pt x="14752" y="57966"/>
                  </a:lnTo>
                  <a:lnTo>
                    <a:pt x="14813" y="57235"/>
                  </a:lnTo>
                  <a:lnTo>
                    <a:pt x="14752" y="56686"/>
                  </a:lnTo>
                  <a:lnTo>
                    <a:pt x="14752" y="56077"/>
                  </a:lnTo>
                  <a:lnTo>
                    <a:pt x="14508" y="54919"/>
                  </a:lnTo>
                  <a:lnTo>
                    <a:pt x="14264" y="53761"/>
                  </a:lnTo>
                  <a:lnTo>
                    <a:pt x="13959" y="52602"/>
                  </a:lnTo>
                  <a:lnTo>
                    <a:pt x="13593" y="51079"/>
                  </a:lnTo>
                  <a:lnTo>
                    <a:pt x="13289" y="49555"/>
                  </a:lnTo>
                  <a:lnTo>
                    <a:pt x="13045" y="48031"/>
                  </a:lnTo>
                  <a:lnTo>
                    <a:pt x="12862" y="46446"/>
                  </a:lnTo>
                  <a:lnTo>
                    <a:pt x="12618" y="43399"/>
                  </a:lnTo>
                  <a:lnTo>
                    <a:pt x="12557" y="40290"/>
                  </a:lnTo>
                  <a:lnTo>
                    <a:pt x="12557" y="38766"/>
                  </a:lnTo>
                  <a:lnTo>
                    <a:pt x="12557" y="38035"/>
                  </a:lnTo>
                  <a:lnTo>
                    <a:pt x="12679" y="37242"/>
                  </a:lnTo>
                  <a:lnTo>
                    <a:pt x="12862" y="35658"/>
                  </a:lnTo>
                  <a:lnTo>
                    <a:pt x="13167" y="34134"/>
                  </a:lnTo>
                  <a:lnTo>
                    <a:pt x="13228" y="33890"/>
                  </a:lnTo>
                  <a:lnTo>
                    <a:pt x="13228" y="33585"/>
                  </a:lnTo>
                  <a:lnTo>
                    <a:pt x="13167" y="33280"/>
                  </a:lnTo>
                  <a:lnTo>
                    <a:pt x="13045" y="32976"/>
                  </a:lnTo>
                  <a:lnTo>
                    <a:pt x="13045" y="29379"/>
                  </a:lnTo>
                  <a:lnTo>
                    <a:pt x="13045" y="28587"/>
                  </a:lnTo>
                  <a:lnTo>
                    <a:pt x="12984" y="28343"/>
                  </a:lnTo>
                  <a:lnTo>
                    <a:pt x="12923" y="28038"/>
                  </a:lnTo>
                  <a:lnTo>
                    <a:pt x="12801" y="27673"/>
                  </a:lnTo>
                  <a:lnTo>
                    <a:pt x="12496" y="26576"/>
                  </a:lnTo>
                  <a:lnTo>
                    <a:pt x="12192" y="25600"/>
                  </a:lnTo>
                  <a:lnTo>
                    <a:pt x="12192" y="25235"/>
                  </a:lnTo>
                  <a:lnTo>
                    <a:pt x="12131" y="24930"/>
                  </a:lnTo>
                  <a:lnTo>
                    <a:pt x="12496" y="25113"/>
                  </a:lnTo>
                  <a:lnTo>
                    <a:pt x="12923" y="25235"/>
                  </a:lnTo>
                  <a:lnTo>
                    <a:pt x="13776" y="25417"/>
                  </a:lnTo>
                  <a:lnTo>
                    <a:pt x="14691" y="25539"/>
                  </a:lnTo>
                  <a:lnTo>
                    <a:pt x="15666" y="25600"/>
                  </a:lnTo>
                  <a:lnTo>
                    <a:pt x="16214" y="25600"/>
                  </a:lnTo>
                  <a:lnTo>
                    <a:pt x="16397" y="25539"/>
                  </a:lnTo>
                  <a:lnTo>
                    <a:pt x="16519" y="25478"/>
                  </a:lnTo>
                  <a:lnTo>
                    <a:pt x="16702" y="25356"/>
                  </a:lnTo>
                  <a:lnTo>
                    <a:pt x="17068" y="25052"/>
                  </a:lnTo>
                  <a:lnTo>
                    <a:pt x="18653" y="23894"/>
                  </a:lnTo>
                  <a:lnTo>
                    <a:pt x="18653" y="23894"/>
                  </a:lnTo>
                  <a:lnTo>
                    <a:pt x="16519" y="25113"/>
                  </a:lnTo>
                  <a:lnTo>
                    <a:pt x="16397" y="25235"/>
                  </a:lnTo>
                  <a:lnTo>
                    <a:pt x="16275" y="25295"/>
                  </a:lnTo>
                  <a:lnTo>
                    <a:pt x="15971" y="25295"/>
                  </a:lnTo>
                  <a:lnTo>
                    <a:pt x="15361" y="25235"/>
                  </a:lnTo>
                  <a:lnTo>
                    <a:pt x="14081" y="25113"/>
                  </a:lnTo>
                  <a:lnTo>
                    <a:pt x="13532" y="25052"/>
                  </a:lnTo>
                  <a:lnTo>
                    <a:pt x="12923" y="24930"/>
                  </a:lnTo>
                  <a:lnTo>
                    <a:pt x="12435" y="24686"/>
                  </a:lnTo>
                  <a:lnTo>
                    <a:pt x="12192" y="24503"/>
                  </a:lnTo>
                  <a:lnTo>
                    <a:pt x="11948" y="24320"/>
                  </a:lnTo>
                  <a:lnTo>
                    <a:pt x="11826" y="24076"/>
                  </a:lnTo>
                  <a:lnTo>
                    <a:pt x="11704" y="23833"/>
                  </a:lnTo>
                  <a:lnTo>
                    <a:pt x="11521" y="23284"/>
                  </a:lnTo>
                  <a:lnTo>
                    <a:pt x="11460" y="22735"/>
                  </a:lnTo>
                  <a:lnTo>
                    <a:pt x="11460" y="22126"/>
                  </a:lnTo>
                  <a:lnTo>
                    <a:pt x="11521" y="21455"/>
                  </a:lnTo>
                  <a:lnTo>
                    <a:pt x="11582" y="20785"/>
                  </a:lnTo>
                  <a:lnTo>
                    <a:pt x="11643" y="20541"/>
                  </a:lnTo>
                  <a:lnTo>
                    <a:pt x="11704" y="20297"/>
                  </a:lnTo>
                  <a:lnTo>
                    <a:pt x="11521" y="19566"/>
                  </a:lnTo>
                  <a:lnTo>
                    <a:pt x="11582" y="20114"/>
                  </a:lnTo>
                  <a:lnTo>
                    <a:pt x="11582" y="20419"/>
                  </a:lnTo>
                  <a:lnTo>
                    <a:pt x="11460" y="20724"/>
                  </a:lnTo>
                  <a:lnTo>
                    <a:pt x="11338" y="21212"/>
                  </a:lnTo>
                  <a:lnTo>
                    <a:pt x="11216" y="21760"/>
                  </a:lnTo>
                  <a:lnTo>
                    <a:pt x="11216" y="22309"/>
                  </a:lnTo>
                  <a:lnTo>
                    <a:pt x="11216" y="22918"/>
                  </a:lnTo>
                  <a:lnTo>
                    <a:pt x="11277" y="23467"/>
                  </a:lnTo>
                  <a:lnTo>
                    <a:pt x="11399" y="24015"/>
                  </a:lnTo>
                  <a:lnTo>
                    <a:pt x="11643" y="24442"/>
                  </a:lnTo>
                  <a:lnTo>
                    <a:pt x="11765" y="24564"/>
                  </a:lnTo>
                  <a:lnTo>
                    <a:pt x="11826" y="24747"/>
                  </a:lnTo>
                  <a:lnTo>
                    <a:pt x="11887" y="24991"/>
                  </a:lnTo>
                  <a:lnTo>
                    <a:pt x="11887" y="25235"/>
                  </a:lnTo>
                  <a:lnTo>
                    <a:pt x="11887" y="25478"/>
                  </a:lnTo>
                  <a:lnTo>
                    <a:pt x="11765" y="25722"/>
                  </a:lnTo>
                  <a:lnTo>
                    <a:pt x="11460" y="26515"/>
                  </a:lnTo>
                  <a:lnTo>
                    <a:pt x="11033" y="27612"/>
                  </a:lnTo>
                  <a:lnTo>
                    <a:pt x="10729" y="28648"/>
                  </a:lnTo>
                  <a:lnTo>
                    <a:pt x="10485" y="29745"/>
                  </a:lnTo>
                  <a:lnTo>
                    <a:pt x="10241" y="30842"/>
                  </a:lnTo>
                  <a:lnTo>
                    <a:pt x="9875" y="31939"/>
                  </a:lnTo>
                  <a:lnTo>
                    <a:pt x="9449" y="33037"/>
                  </a:lnTo>
                  <a:lnTo>
                    <a:pt x="8961" y="34134"/>
                  </a:lnTo>
                  <a:lnTo>
                    <a:pt x="8412" y="35170"/>
                  </a:lnTo>
                  <a:lnTo>
                    <a:pt x="7437" y="37242"/>
                  </a:lnTo>
                  <a:lnTo>
                    <a:pt x="6950" y="38278"/>
                  </a:lnTo>
                  <a:lnTo>
                    <a:pt x="6523" y="39376"/>
                  </a:lnTo>
                  <a:lnTo>
                    <a:pt x="6340" y="39254"/>
                  </a:lnTo>
                  <a:lnTo>
                    <a:pt x="6157" y="39254"/>
                  </a:lnTo>
                  <a:lnTo>
                    <a:pt x="6157" y="39315"/>
                  </a:lnTo>
                  <a:lnTo>
                    <a:pt x="6096" y="39376"/>
                  </a:lnTo>
                  <a:lnTo>
                    <a:pt x="6157" y="39437"/>
                  </a:lnTo>
                  <a:lnTo>
                    <a:pt x="6157" y="39498"/>
                  </a:lnTo>
                  <a:lnTo>
                    <a:pt x="6279" y="39498"/>
                  </a:lnTo>
                  <a:lnTo>
                    <a:pt x="6462" y="39619"/>
                  </a:lnTo>
                  <a:lnTo>
                    <a:pt x="6523" y="39802"/>
                  </a:lnTo>
                  <a:lnTo>
                    <a:pt x="6584" y="39985"/>
                  </a:lnTo>
                  <a:lnTo>
                    <a:pt x="6584" y="40229"/>
                  </a:lnTo>
                  <a:lnTo>
                    <a:pt x="6523" y="40717"/>
                  </a:lnTo>
                  <a:lnTo>
                    <a:pt x="6401" y="41204"/>
                  </a:lnTo>
                  <a:lnTo>
                    <a:pt x="6035" y="42119"/>
                  </a:lnTo>
                  <a:lnTo>
                    <a:pt x="5974" y="42301"/>
                  </a:lnTo>
                  <a:lnTo>
                    <a:pt x="5913" y="42545"/>
                  </a:lnTo>
                  <a:lnTo>
                    <a:pt x="5791" y="43886"/>
                  </a:lnTo>
                  <a:lnTo>
                    <a:pt x="5791" y="44496"/>
                  </a:lnTo>
                  <a:lnTo>
                    <a:pt x="5730" y="44800"/>
                  </a:lnTo>
                  <a:lnTo>
                    <a:pt x="5669" y="44922"/>
                  </a:lnTo>
                  <a:lnTo>
                    <a:pt x="5609" y="45044"/>
                  </a:lnTo>
                  <a:lnTo>
                    <a:pt x="5487" y="45044"/>
                  </a:lnTo>
                  <a:lnTo>
                    <a:pt x="5426" y="44983"/>
                  </a:lnTo>
                  <a:lnTo>
                    <a:pt x="5365" y="44800"/>
                  </a:lnTo>
                  <a:lnTo>
                    <a:pt x="5365" y="44374"/>
                  </a:lnTo>
                  <a:lnTo>
                    <a:pt x="5426" y="43764"/>
                  </a:lnTo>
                  <a:lnTo>
                    <a:pt x="5426" y="43459"/>
                  </a:lnTo>
                  <a:lnTo>
                    <a:pt x="5426" y="43216"/>
                  </a:lnTo>
                  <a:lnTo>
                    <a:pt x="5365" y="43033"/>
                  </a:lnTo>
                  <a:lnTo>
                    <a:pt x="5243" y="42911"/>
                  </a:lnTo>
                  <a:lnTo>
                    <a:pt x="5121" y="42850"/>
                  </a:lnTo>
                  <a:lnTo>
                    <a:pt x="4938" y="42972"/>
                  </a:lnTo>
                  <a:lnTo>
                    <a:pt x="4816" y="43216"/>
                  </a:lnTo>
                  <a:lnTo>
                    <a:pt x="4755" y="43459"/>
                  </a:lnTo>
                  <a:lnTo>
                    <a:pt x="4694" y="43947"/>
                  </a:lnTo>
                  <a:lnTo>
                    <a:pt x="4633" y="44800"/>
                  </a:lnTo>
                  <a:lnTo>
                    <a:pt x="4572" y="45349"/>
                  </a:lnTo>
                  <a:lnTo>
                    <a:pt x="4450" y="45593"/>
                  </a:lnTo>
                  <a:lnTo>
                    <a:pt x="4389" y="45654"/>
                  </a:lnTo>
                  <a:lnTo>
                    <a:pt x="4268" y="45532"/>
                  </a:lnTo>
                  <a:lnTo>
                    <a:pt x="4207" y="45349"/>
                  </a:lnTo>
                  <a:lnTo>
                    <a:pt x="4207" y="45105"/>
                  </a:lnTo>
                  <a:lnTo>
                    <a:pt x="4268" y="44374"/>
                  </a:lnTo>
                  <a:lnTo>
                    <a:pt x="4268" y="43825"/>
                  </a:lnTo>
                  <a:lnTo>
                    <a:pt x="4329" y="43277"/>
                  </a:lnTo>
                  <a:lnTo>
                    <a:pt x="4268" y="43094"/>
                  </a:lnTo>
                  <a:lnTo>
                    <a:pt x="4207" y="42972"/>
                  </a:lnTo>
                  <a:lnTo>
                    <a:pt x="4146" y="42911"/>
                  </a:lnTo>
                  <a:lnTo>
                    <a:pt x="4085" y="42911"/>
                  </a:lnTo>
                  <a:lnTo>
                    <a:pt x="3963" y="42972"/>
                  </a:lnTo>
                  <a:lnTo>
                    <a:pt x="3841" y="43155"/>
                  </a:lnTo>
                  <a:lnTo>
                    <a:pt x="3658" y="43642"/>
                  </a:lnTo>
                  <a:lnTo>
                    <a:pt x="3231" y="44861"/>
                  </a:lnTo>
                  <a:lnTo>
                    <a:pt x="2988" y="45349"/>
                  </a:lnTo>
                  <a:lnTo>
                    <a:pt x="2866" y="45593"/>
                  </a:lnTo>
                  <a:lnTo>
                    <a:pt x="2744" y="45654"/>
                  </a:lnTo>
                  <a:lnTo>
                    <a:pt x="2683" y="45715"/>
                  </a:lnTo>
                  <a:lnTo>
                    <a:pt x="2622" y="45654"/>
                  </a:lnTo>
                  <a:lnTo>
                    <a:pt x="2561" y="45593"/>
                  </a:lnTo>
                  <a:lnTo>
                    <a:pt x="2561" y="45410"/>
                  </a:lnTo>
                  <a:lnTo>
                    <a:pt x="2561" y="45105"/>
                  </a:lnTo>
                  <a:lnTo>
                    <a:pt x="2683" y="44739"/>
                  </a:lnTo>
                  <a:lnTo>
                    <a:pt x="2927" y="44069"/>
                  </a:lnTo>
                  <a:lnTo>
                    <a:pt x="3048" y="43703"/>
                  </a:lnTo>
                  <a:lnTo>
                    <a:pt x="3292" y="43094"/>
                  </a:lnTo>
                  <a:lnTo>
                    <a:pt x="3292" y="42728"/>
                  </a:lnTo>
                  <a:lnTo>
                    <a:pt x="3292" y="42606"/>
                  </a:lnTo>
                  <a:lnTo>
                    <a:pt x="3170" y="42484"/>
                  </a:lnTo>
                  <a:lnTo>
                    <a:pt x="3109" y="42484"/>
                  </a:lnTo>
                  <a:lnTo>
                    <a:pt x="2988" y="42545"/>
                  </a:lnTo>
                  <a:lnTo>
                    <a:pt x="2805" y="42728"/>
                  </a:lnTo>
                  <a:lnTo>
                    <a:pt x="2378" y="43216"/>
                  </a:lnTo>
                  <a:lnTo>
                    <a:pt x="2012" y="43703"/>
                  </a:lnTo>
                  <a:lnTo>
                    <a:pt x="1708" y="44191"/>
                  </a:lnTo>
                  <a:lnTo>
                    <a:pt x="1525" y="44435"/>
                  </a:lnTo>
                  <a:lnTo>
                    <a:pt x="1403" y="44496"/>
                  </a:lnTo>
                  <a:lnTo>
                    <a:pt x="1281" y="44557"/>
                  </a:lnTo>
                  <a:lnTo>
                    <a:pt x="1159" y="44557"/>
                  </a:lnTo>
                  <a:lnTo>
                    <a:pt x="1098" y="44496"/>
                  </a:lnTo>
                  <a:lnTo>
                    <a:pt x="1098" y="44374"/>
                  </a:lnTo>
                  <a:lnTo>
                    <a:pt x="1159" y="44252"/>
                  </a:lnTo>
                  <a:lnTo>
                    <a:pt x="1281" y="43947"/>
                  </a:lnTo>
                  <a:lnTo>
                    <a:pt x="1403" y="43825"/>
                  </a:lnTo>
                  <a:lnTo>
                    <a:pt x="1951" y="42789"/>
                  </a:lnTo>
                  <a:lnTo>
                    <a:pt x="2317" y="42119"/>
                  </a:lnTo>
                  <a:lnTo>
                    <a:pt x="2500" y="41753"/>
                  </a:lnTo>
                  <a:lnTo>
                    <a:pt x="2622" y="41387"/>
                  </a:lnTo>
                  <a:lnTo>
                    <a:pt x="2683" y="41204"/>
                  </a:lnTo>
                  <a:lnTo>
                    <a:pt x="2622" y="41082"/>
                  </a:lnTo>
                  <a:lnTo>
                    <a:pt x="2561" y="41021"/>
                  </a:lnTo>
                  <a:lnTo>
                    <a:pt x="2378" y="40960"/>
                  </a:lnTo>
                  <a:lnTo>
                    <a:pt x="2134" y="41082"/>
                  </a:lnTo>
                  <a:lnTo>
                    <a:pt x="1890" y="41326"/>
                  </a:lnTo>
                  <a:lnTo>
                    <a:pt x="1647" y="41570"/>
                  </a:lnTo>
                  <a:lnTo>
                    <a:pt x="1403" y="41753"/>
                  </a:lnTo>
                  <a:lnTo>
                    <a:pt x="976" y="41936"/>
                  </a:lnTo>
                  <a:lnTo>
                    <a:pt x="732" y="41997"/>
                  </a:lnTo>
                  <a:lnTo>
                    <a:pt x="488" y="41997"/>
                  </a:lnTo>
                  <a:lnTo>
                    <a:pt x="306" y="41936"/>
                  </a:lnTo>
                  <a:lnTo>
                    <a:pt x="245" y="41875"/>
                  </a:lnTo>
                  <a:lnTo>
                    <a:pt x="306" y="41814"/>
                  </a:lnTo>
                  <a:lnTo>
                    <a:pt x="367" y="41692"/>
                  </a:lnTo>
                  <a:lnTo>
                    <a:pt x="793" y="41326"/>
                  </a:lnTo>
                  <a:lnTo>
                    <a:pt x="1342" y="40778"/>
                  </a:lnTo>
                  <a:lnTo>
                    <a:pt x="1829" y="40168"/>
                  </a:lnTo>
                  <a:lnTo>
                    <a:pt x="2317" y="39619"/>
                  </a:lnTo>
                  <a:lnTo>
                    <a:pt x="2866" y="39071"/>
                  </a:lnTo>
                  <a:lnTo>
                    <a:pt x="3170" y="38888"/>
                  </a:lnTo>
                  <a:lnTo>
                    <a:pt x="3414" y="38705"/>
                  </a:lnTo>
                  <a:lnTo>
                    <a:pt x="4085" y="38705"/>
                  </a:lnTo>
                  <a:lnTo>
                    <a:pt x="4511" y="38827"/>
                  </a:lnTo>
                  <a:lnTo>
                    <a:pt x="4633" y="38827"/>
                  </a:lnTo>
                  <a:lnTo>
                    <a:pt x="4755" y="38888"/>
                  </a:lnTo>
                  <a:lnTo>
                    <a:pt x="4877" y="38888"/>
                  </a:lnTo>
                  <a:lnTo>
                    <a:pt x="4877" y="38827"/>
                  </a:lnTo>
                  <a:lnTo>
                    <a:pt x="4816" y="38705"/>
                  </a:lnTo>
                  <a:lnTo>
                    <a:pt x="4755" y="38644"/>
                  </a:lnTo>
                  <a:lnTo>
                    <a:pt x="4511" y="38522"/>
                  </a:lnTo>
                  <a:lnTo>
                    <a:pt x="4207" y="38461"/>
                  </a:lnTo>
                  <a:lnTo>
                    <a:pt x="4633" y="37608"/>
                  </a:lnTo>
                  <a:lnTo>
                    <a:pt x="4877" y="36755"/>
                  </a:lnTo>
                  <a:lnTo>
                    <a:pt x="5121" y="35840"/>
                  </a:lnTo>
                  <a:lnTo>
                    <a:pt x="5304" y="34987"/>
                  </a:lnTo>
                  <a:lnTo>
                    <a:pt x="5426" y="33768"/>
                  </a:lnTo>
                  <a:lnTo>
                    <a:pt x="5609" y="32549"/>
                  </a:lnTo>
                  <a:lnTo>
                    <a:pt x="5852" y="31635"/>
                  </a:lnTo>
                  <a:lnTo>
                    <a:pt x="6096" y="30781"/>
                  </a:lnTo>
                  <a:lnTo>
                    <a:pt x="6462" y="29928"/>
                  </a:lnTo>
                  <a:lnTo>
                    <a:pt x="6828" y="29075"/>
                  </a:lnTo>
                  <a:lnTo>
                    <a:pt x="6950" y="28709"/>
                  </a:lnTo>
                  <a:lnTo>
                    <a:pt x="7132" y="28465"/>
                  </a:lnTo>
                  <a:lnTo>
                    <a:pt x="7376" y="28099"/>
                  </a:lnTo>
                  <a:lnTo>
                    <a:pt x="7559" y="27673"/>
                  </a:lnTo>
                  <a:lnTo>
                    <a:pt x="7681" y="27368"/>
                  </a:lnTo>
                  <a:lnTo>
                    <a:pt x="7681" y="27063"/>
                  </a:lnTo>
                  <a:lnTo>
                    <a:pt x="7742" y="26149"/>
                  </a:lnTo>
                  <a:lnTo>
                    <a:pt x="7803" y="25235"/>
                  </a:lnTo>
                  <a:lnTo>
                    <a:pt x="7925" y="24259"/>
                  </a:lnTo>
                  <a:lnTo>
                    <a:pt x="8169" y="22370"/>
                  </a:lnTo>
                  <a:lnTo>
                    <a:pt x="8351" y="21455"/>
                  </a:lnTo>
                  <a:lnTo>
                    <a:pt x="8412" y="21151"/>
                  </a:lnTo>
                  <a:lnTo>
                    <a:pt x="8412" y="20846"/>
                  </a:lnTo>
                  <a:lnTo>
                    <a:pt x="8351" y="19932"/>
                  </a:lnTo>
                  <a:lnTo>
                    <a:pt x="8351" y="19017"/>
                  </a:lnTo>
                  <a:lnTo>
                    <a:pt x="8412" y="18164"/>
                  </a:lnTo>
                  <a:lnTo>
                    <a:pt x="8534" y="17737"/>
                  </a:lnTo>
                  <a:lnTo>
                    <a:pt x="8656" y="17311"/>
                  </a:lnTo>
                  <a:lnTo>
                    <a:pt x="9022" y="16457"/>
                  </a:lnTo>
                  <a:lnTo>
                    <a:pt x="9510" y="15726"/>
                  </a:lnTo>
                  <a:lnTo>
                    <a:pt x="9753" y="15360"/>
                  </a:lnTo>
                  <a:lnTo>
                    <a:pt x="9997" y="15055"/>
                  </a:lnTo>
                  <a:lnTo>
                    <a:pt x="10302" y="14812"/>
                  </a:lnTo>
                  <a:lnTo>
                    <a:pt x="10668" y="14629"/>
                  </a:lnTo>
                  <a:lnTo>
                    <a:pt x="11094" y="14446"/>
                  </a:lnTo>
                  <a:lnTo>
                    <a:pt x="11521" y="14324"/>
                  </a:lnTo>
                  <a:lnTo>
                    <a:pt x="12374" y="14202"/>
                  </a:lnTo>
                  <a:lnTo>
                    <a:pt x="13411" y="14080"/>
                  </a:lnTo>
                  <a:lnTo>
                    <a:pt x="14447" y="14080"/>
                  </a:lnTo>
                  <a:lnTo>
                    <a:pt x="16519" y="14141"/>
                  </a:lnTo>
                  <a:lnTo>
                    <a:pt x="14691" y="13836"/>
                  </a:lnTo>
                  <a:lnTo>
                    <a:pt x="15727" y="13166"/>
                  </a:lnTo>
                  <a:lnTo>
                    <a:pt x="16336" y="12739"/>
                  </a:lnTo>
                  <a:lnTo>
                    <a:pt x="16641" y="12617"/>
                  </a:lnTo>
                  <a:lnTo>
                    <a:pt x="16885" y="12434"/>
                  </a:lnTo>
                  <a:lnTo>
                    <a:pt x="16946" y="12313"/>
                  </a:lnTo>
                  <a:lnTo>
                    <a:pt x="17007" y="12191"/>
                  </a:lnTo>
                  <a:lnTo>
                    <a:pt x="17190" y="10118"/>
                  </a:lnTo>
                  <a:lnTo>
                    <a:pt x="17738" y="10484"/>
                  </a:lnTo>
                  <a:lnTo>
                    <a:pt x="18348" y="10789"/>
                  </a:lnTo>
                  <a:lnTo>
                    <a:pt x="18896" y="11032"/>
                  </a:lnTo>
                  <a:lnTo>
                    <a:pt x="19201" y="11093"/>
                  </a:lnTo>
                  <a:lnTo>
                    <a:pt x="19506" y="11154"/>
                  </a:lnTo>
                  <a:lnTo>
                    <a:pt x="19811" y="11093"/>
                  </a:lnTo>
                  <a:lnTo>
                    <a:pt x="20115" y="11032"/>
                  </a:lnTo>
                  <a:lnTo>
                    <a:pt x="20664" y="10789"/>
                  </a:lnTo>
                  <a:lnTo>
                    <a:pt x="21274" y="10484"/>
                  </a:lnTo>
                  <a:lnTo>
                    <a:pt x="21883" y="10118"/>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0" name="Google Shape;130;p4"/>
          <p:cNvSpPr/>
          <p:nvPr/>
        </p:nvSpPr>
        <p:spPr>
          <a:xfrm flipH="1" rot="-2700000">
            <a:off x="7057481" y="3007202"/>
            <a:ext cx="669489" cy="669489"/>
          </a:xfrm>
          <a:prstGeom prst="teardrop">
            <a:avLst>
              <a:gd fmla="val 100000" name="adj"/>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4"/>
          <p:cNvSpPr txBox="1"/>
          <p:nvPr>
            <p:ph idx="4294967295" type="ctrTitle"/>
          </p:nvPr>
        </p:nvSpPr>
        <p:spPr>
          <a:xfrm>
            <a:off x="707725" y="2643138"/>
            <a:ext cx="4598400" cy="1866300"/>
          </a:xfrm>
          <a:prstGeom prst="rect">
            <a:avLst/>
          </a:prstGeom>
          <a:noFill/>
          <a:ln>
            <a:noFill/>
          </a:ln>
        </p:spPr>
        <p:txBody>
          <a:bodyPr anchorCtr="0" anchor="b" bIns="0" lIns="0" spcFirstLastPara="1" rIns="0" wrap="square" tIns="0">
            <a:noAutofit/>
          </a:bodyPr>
          <a:lstStyle/>
          <a:p>
            <a:pPr indent="-742950" lvl="0" marL="742950" marR="0" rtl="0" algn="l">
              <a:lnSpc>
                <a:spcPct val="90000"/>
              </a:lnSpc>
              <a:spcBef>
                <a:spcPts val="0"/>
              </a:spcBef>
              <a:spcAft>
                <a:spcPts val="0"/>
              </a:spcAft>
              <a:buClr>
                <a:schemeClr val="accent1"/>
              </a:buClr>
              <a:buSzPts val="4700"/>
              <a:buFont typeface="Arial"/>
              <a:buAutoNum type="arabicPeriod"/>
            </a:pPr>
            <a:r>
              <a:rPr b="1" i="0" lang="en" sz="3600" u="none" cap="none" strike="noStrike">
                <a:solidFill>
                  <a:schemeClr val="accent1"/>
                </a:solidFill>
                <a:latin typeface="DM Sans"/>
                <a:ea typeface="DM Sans"/>
                <a:cs typeface="DM Sans"/>
                <a:sym typeface="DM Sans"/>
              </a:rPr>
              <a:t>Preparatory</a:t>
            </a:r>
            <a:endParaRPr b="1" i="0" sz="3600" u="none" cap="none" strike="noStrike">
              <a:solidFill>
                <a:schemeClr val="accent1"/>
              </a:solidFill>
              <a:latin typeface="DM Sans"/>
              <a:ea typeface="DM Sans"/>
              <a:cs typeface="DM Sans"/>
              <a:sym typeface="DM Sans"/>
            </a:endParaRPr>
          </a:p>
          <a:p>
            <a:pPr indent="-742950" lvl="0" marL="742950" marR="0" rtl="0" algn="l">
              <a:lnSpc>
                <a:spcPct val="90000"/>
              </a:lnSpc>
              <a:spcBef>
                <a:spcPts val="0"/>
              </a:spcBef>
              <a:spcAft>
                <a:spcPts val="0"/>
              </a:spcAft>
              <a:buClr>
                <a:schemeClr val="accent1"/>
              </a:buClr>
              <a:buSzPts val="4700"/>
              <a:buFont typeface="Arial"/>
              <a:buAutoNum type="arabicPeriod"/>
            </a:pPr>
            <a:r>
              <a:rPr b="1" i="0" lang="en" sz="3600" u="none" cap="none" strike="noStrike">
                <a:solidFill>
                  <a:schemeClr val="accent1"/>
                </a:solidFill>
                <a:latin typeface="DM Sans"/>
                <a:ea typeface="DM Sans"/>
                <a:cs typeface="DM Sans"/>
                <a:sym typeface="DM Sans"/>
              </a:rPr>
              <a:t>Tracking Skills</a:t>
            </a:r>
            <a:endParaRPr b="1" i="0" sz="3600" u="none" cap="none" strike="noStrike">
              <a:solidFill>
                <a:schemeClr val="accent1"/>
              </a:solidFill>
              <a:latin typeface="DM Sans"/>
              <a:ea typeface="DM Sans"/>
              <a:cs typeface="DM Sans"/>
              <a:sym typeface="DM Sans"/>
            </a:endParaRPr>
          </a:p>
          <a:p>
            <a:pPr indent="-742950" lvl="0" marL="742950" marR="0" rtl="0" algn="l">
              <a:lnSpc>
                <a:spcPct val="90000"/>
              </a:lnSpc>
              <a:spcBef>
                <a:spcPts val="0"/>
              </a:spcBef>
              <a:spcAft>
                <a:spcPts val="0"/>
              </a:spcAft>
              <a:buClr>
                <a:schemeClr val="accent1"/>
              </a:buClr>
              <a:buSzPts val="4700"/>
              <a:buFont typeface="Arial"/>
              <a:buAutoNum type="arabicPeriod"/>
            </a:pPr>
            <a:r>
              <a:rPr b="1" i="0" lang="en" sz="3600" u="none" cap="none" strike="noStrike">
                <a:solidFill>
                  <a:schemeClr val="accent1"/>
                </a:solidFill>
                <a:latin typeface="DM Sans"/>
                <a:ea typeface="DM Sans"/>
                <a:cs typeface="DM Sans"/>
                <a:sym typeface="DM Sans"/>
              </a:rPr>
              <a:t>Discharging Activation </a:t>
            </a:r>
            <a:endParaRPr b="1" i="0" sz="3600" u="none" cap="none" strike="noStrike">
              <a:solidFill>
                <a:schemeClr val="accent1"/>
              </a:solidFill>
              <a:latin typeface="DM Sans"/>
              <a:ea typeface="DM Sans"/>
              <a:cs typeface="DM Sans"/>
              <a:sym typeface="DM Sans"/>
            </a:endParaRPr>
          </a:p>
          <a:p>
            <a:pPr indent="0" lvl="0" marL="0" marR="0" rtl="0" algn="l">
              <a:lnSpc>
                <a:spcPct val="9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p:txBody>
      </p:sp>
      <p:sp>
        <p:nvSpPr>
          <p:cNvPr id="132" name="Google Shape;132;p4"/>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133" name="Google Shape;133;p4"/>
          <p:cNvSpPr/>
          <p:nvPr/>
        </p:nvSpPr>
        <p:spPr>
          <a:xfrm rot="4499367">
            <a:off x="7137857" y="360028"/>
            <a:ext cx="881478" cy="864587"/>
          </a:xfrm>
          <a:prstGeom prst="wedgeEllipseCallout">
            <a:avLst>
              <a:gd fmla="val -20833" name="adj1"/>
              <a:gd fmla="val 62500" name="adj2"/>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4"/>
          <p:cNvSpPr/>
          <p:nvPr/>
        </p:nvSpPr>
        <p:spPr>
          <a:xfrm rot="2700000">
            <a:off x="5350706" y="1072527"/>
            <a:ext cx="669489" cy="669489"/>
          </a:xfrm>
          <a:prstGeom prst="teardrop">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4"/>
          <p:cNvSpPr/>
          <p:nvPr/>
        </p:nvSpPr>
        <p:spPr>
          <a:xfrm>
            <a:off x="6780750" y="1536450"/>
            <a:ext cx="176100" cy="154200"/>
          </a:xfrm>
          <a:prstGeom prst="hear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6" name="Google Shape;136;p4"/>
          <p:cNvGrpSpPr/>
          <p:nvPr/>
        </p:nvGrpSpPr>
        <p:grpSpPr>
          <a:xfrm>
            <a:off x="7427996" y="641718"/>
            <a:ext cx="301203" cy="301203"/>
            <a:chOff x="8762414" y="2939573"/>
            <a:chExt cx="457200" cy="457200"/>
          </a:xfrm>
        </p:grpSpPr>
        <p:sp>
          <p:nvSpPr>
            <p:cNvPr id="137" name="Google Shape;137;p4"/>
            <p:cNvSpPr/>
            <p:nvPr/>
          </p:nvSpPr>
          <p:spPr>
            <a:xfrm>
              <a:off x="9010064" y="3034823"/>
              <a:ext cx="209550" cy="66675"/>
            </a:xfrm>
            <a:custGeom>
              <a:rect b="b" l="l" r="r" t="t"/>
              <a:pathLst>
                <a:path extrusionOk="0" h="66675" w="209550">
                  <a:moveTo>
                    <a:pt x="200025" y="0"/>
                  </a:moveTo>
                  <a:lnTo>
                    <a:pt x="9525" y="0"/>
                  </a:lnTo>
                  <a:cubicBezTo>
                    <a:pt x="3810" y="0"/>
                    <a:pt x="0" y="3810"/>
                    <a:pt x="0" y="9525"/>
                  </a:cubicBezTo>
                  <a:lnTo>
                    <a:pt x="0" y="57150"/>
                  </a:lnTo>
                  <a:cubicBezTo>
                    <a:pt x="0" y="62865"/>
                    <a:pt x="3810" y="66675"/>
                    <a:pt x="9525" y="66675"/>
                  </a:cubicBezTo>
                  <a:lnTo>
                    <a:pt x="200025" y="66675"/>
                  </a:lnTo>
                  <a:cubicBezTo>
                    <a:pt x="205740" y="66675"/>
                    <a:pt x="209550" y="62865"/>
                    <a:pt x="209550" y="57150"/>
                  </a:cubicBezTo>
                  <a:lnTo>
                    <a:pt x="209550" y="9525"/>
                  </a:lnTo>
                  <a:cubicBezTo>
                    <a:pt x="209550" y="3810"/>
                    <a:pt x="205740" y="0"/>
                    <a:pt x="200025"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8" name="Google Shape;138;p4"/>
            <p:cNvSpPr/>
            <p:nvPr/>
          </p:nvSpPr>
          <p:spPr>
            <a:xfrm>
              <a:off x="9029114" y="3120548"/>
              <a:ext cx="171450" cy="276225"/>
            </a:xfrm>
            <a:custGeom>
              <a:rect b="b" l="l" r="r" t="t"/>
              <a:pathLst>
                <a:path extrusionOk="0" h="276225" w="171450">
                  <a:moveTo>
                    <a:pt x="0" y="266700"/>
                  </a:moveTo>
                  <a:cubicBezTo>
                    <a:pt x="0" y="272415"/>
                    <a:pt x="3810" y="276225"/>
                    <a:pt x="9525" y="276225"/>
                  </a:cubicBezTo>
                  <a:lnTo>
                    <a:pt x="161925" y="276225"/>
                  </a:lnTo>
                  <a:cubicBezTo>
                    <a:pt x="167640" y="276225"/>
                    <a:pt x="171450" y="272415"/>
                    <a:pt x="171450" y="266700"/>
                  </a:cubicBezTo>
                  <a:lnTo>
                    <a:pt x="171450" y="0"/>
                  </a:lnTo>
                  <a:lnTo>
                    <a:pt x="0" y="0"/>
                  </a:lnTo>
                  <a:lnTo>
                    <a:pt x="0" y="266700"/>
                  </a:lnTo>
                  <a:close/>
                  <a:moveTo>
                    <a:pt x="28575" y="57150"/>
                  </a:moveTo>
                  <a:cubicBezTo>
                    <a:pt x="28575" y="51435"/>
                    <a:pt x="32385" y="47625"/>
                    <a:pt x="38100" y="47625"/>
                  </a:cubicBezTo>
                  <a:lnTo>
                    <a:pt x="133350" y="47625"/>
                  </a:lnTo>
                  <a:cubicBezTo>
                    <a:pt x="139065" y="47625"/>
                    <a:pt x="142875" y="51435"/>
                    <a:pt x="142875" y="57150"/>
                  </a:cubicBezTo>
                  <a:lnTo>
                    <a:pt x="142875" y="123825"/>
                  </a:lnTo>
                  <a:cubicBezTo>
                    <a:pt x="142875" y="129540"/>
                    <a:pt x="139065" y="133350"/>
                    <a:pt x="133350" y="133350"/>
                  </a:cubicBezTo>
                  <a:lnTo>
                    <a:pt x="38100" y="133350"/>
                  </a:lnTo>
                  <a:cubicBezTo>
                    <a:pt x="32385" y="133350"/>
                    <a:pt x="28575" y="129540"/>
                    <a:pt x="28575" y="123825"/>
                  </a:cubicBezTo>
                  <a:lnTo>
                    <a:pt x="28575" y="57150"/>
                  </a:lnTo>
                  <a:close/>
                  <a:moveTo>
                    <a:pt x="38100" y="161925"/>
                  </a:moveTo>
                  <a:lnTo>
                    <a:pt x="133350" y="161925"/>
                  </a:lnTo>
                  <a:cubicBezTo>
                    <a:pt x="139065" y="161925"/>
                    <a:pt x="142875" y="165735"/>
                    <a:pt x="142875" y="171450"/>
                  </a:cubicBezTo>
                  <a:cubicBezTo>
                    <a:pt x="142875" y="177165"/>
                    <a:pt x="139065" y="180975"/>
                    <a:pt x="133350" y="180975"/>
                  </a:cubicBezTo>
                  <a:lnTo>
                    <a:pt x="38100" y="180975"/>
                  </a:lnTo>
                  <a:cubicBezTo>
                    <a:pt x="32385" y="180975"/>
                    <a:pt x="28575" y="177165"/>
                    <a:pt x="28575" y="171450"/>
                  </a:cubicBezTo>
                  <a:cubicBezTo>
                    <a:pt x="28575" y="165735"/>
                    <a:pt x="32385" y="161925"/>
                    <a:pt x="38100" y="16192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9" name="Google Shape;139;p4"/>
            <p:cNvSpPr/>
            <p:nvPr/>
          </p:nvSpPr>
          <p:spPr>
            <a:xfrm>
              <a:off x="8762414" y="2939573"/>
              <a:ext cx="200025" cy="457200"/>
            </a:xfrm>
            <a:custGeom>
              <a:rect b="b" l="l" r="r" t="t"/>
              <a:pathLst>
                <a:path extrusionOk="0" h="457200" w="200025">
                  <a:moveTo>
                    <a:pt x="185738" y="76200"/>
                  </a:moveTo>
                  <a:lnTo>
                    <a:pt x="133350" y="76200"/>
                  </a:lnTo>
                  <a:lnTo>
                    <a:pt x="133350" y="28575"/>
                  </a:lnTo>
                  <a:lnTo>
                    <a:pt x="157163" y="28575"/>
                  </a:lnTo>
                  <a:cubicBezTo>
                    <a:pt x="164783" y="28575"/>
                    <a:pt x="171450" y="21908"/>
                    <a:pt x="171450" y="14288"/>
                  </a:cubicBezTo>
                  <a:cubicBezTo>
                    <a:pt x="171450" y="6668"/>
                    <a:pt x="164783" y="0"/>
                    <a:pt x="157163" y="0"/>
                  </a:cubicBezTo>
                  <a:lnTo>
                    <a:pt x="42863" y="0"/>
                  </a:lnTo>
                  <a:cubicBezTo>
                    <a:pt x="35243" y="0"/>
                    <a:pt x="28575" y="6668"/>
                    <a:pt x="28575" y="14288"/>
                  </a:cubicBezTo>
                  <a:cubicBezTo>
                    <a:pt x="28575" y="21908"/>
                    <a:pt x="35243" y="28575"/>
                    <a:pt x="42863" y="28575"/>
                  </a:cubicBezTo>
                  <a:lnTo>
                    <a:pt x="66675" y="28575"/>
                  </a:lnTo>
                  <a:lnTo>
                    <a:pt x="66675" y="76200"/>
                  </a:lnTo>
                  <a:lnTo>
                    <a:pt x="14288" y="76200"/>
                  </a:lnTo>
                  <a:cubicBezTo>
                    <a:pt x="6668" y="76200"/>
                    <a:pt x="0" y="82868"/>
                    <a:pt x="0" y="90488"/>
                  </a:cubicBezTo>
                  <a:cubicBezTo>
                    <a:pt x="0" y="98108"/>
                    <a:pt x="6668" y="104775"/>
                    <a:pt x="14288" y="104775"/>
                  </a:cubicBezTo>
                  <a:lnTo>
                    <a:pt x="47625" y="104775"/>
                  </a:lnTo>
                  <a:lnTo>
                    <a:pt x="47625" y="323850"/>
                  </a:lnTo>
                  <a:cubicBezTo>
                    <a:pt x="47625" y="334328"/>
                    <a:pt x="56198" y="342900"/>
                    <a:pt x="66675" y="342900"/>
                  </a:cubicBezTo>
                  <a:lnTo>
                    <a:pt x="66675" y="361950"/>
                  </a:lnTo>
                  <a:cubicBezTo>
                    <a:pt x="66675" y="367665"/>
                    <a:pt x="70485" y="371475"/>
                    <a:pt x="76200" y="371475"/>
                  </a:cubicBezTo>
                  <a:lnTo>
                    <a:pt x="85725" y="371475"/>
                  </a:lnTo>
                  <a:lnTo>
                    <a:pt x="85725" y="442913"/>
                  </a:lnTo>
                  <a:cubicBezTo>
                    <a:pt x="85725" y="450533"/>
                    <a:pt x="92393" y="457200"/>
                    <a:pt x="100013" y="457200"/>
                  </a:cubicBezTo>
                  <a:cubicBezTo>
                    <a:pt x="107633" y="457200"/>
                    <a:pt x="114300" y="450533"/>
                    <a:pt x="114300" y="442913"/>
                  </a:cubicBezTo>
                  <a:lnTo>
                    <a:pt x="114300" y="371475"/>
                  </a:lnTo>
                  <a:lnTo>
                    <a:pt x="123825" y="371475"/>
                  </a:lnTo>
                  <a:cubicBezTo>
                    <a:pt x="129540" y="371475"/>
                    <a:pt x="133350" y="367665"/>
                    <a:pt x="133350" y="361950"/>
                  </a:cubicBezTo>
                  <a:lnTo>
                    <a:pt x="133350" y="342900"/>
                  </a:lnTo>
                  <a:cubicBezTo>
                    <a:pt x="143828" y="342900"/>
                    <a:pt x="152400" y="334328"/>
                    <a:pt x="152400" y="323850"/>
                  </a:cubicBezTo>
                  <a:lnTo>
                    <a:pt x="152400" y="104775"/>
                  </a:lnTo>
                  <a:lnTo>
                    <a:pt x="185738" y="104775"/>
                  </a:lnTo>
                  <a:cubicBezTo>
                    <a:pt x="193358" y="104775"/>
                    <a:pt x="200025" y="98108"/>
                    <a:pt x="200025" y="90488"/>
                  </a:cubicBezTo>
                  <a:cubicBezTo>
                    <a:pt x="200025" y="82868"/>
                    <a:pt x="193358" y="76200"/>
                    <a:pt x="185738" y="76200"/>
                  </a:cubicBezTo>
                  <a:close/>
                  <a:moveTo>
                    <a:pt x="123825" y="247650"/>
                  </a:moveTo>
                  <a:lnTo>
                    <a:pt x="76200" y="247650"/>
                  </a:lnTo>
                  <a:lnTo>
                    <a:pt x="76200" y="123825"/>
                  </a:lnTo>
                  <a:lnTo>
                    <a:pt x="123825" y="123825"/>
                  </a:lnTo>
                  <a:lnTo>
                    <a:pt x="123825" y="24765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40" name="Google Shape;140;p4"/>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41" name="Google Shape;141;p4"/>
          <p:cNvGrpSpPr/>
          <p:nvPr/>
        </p:nvGrpSpPr>
        <p:grpSpPr>
          <a:xfrm>
            <a:off x="7241629" y="3191345"/>
            <a:ext cx="301203" cy="301203"/>
            <a:chOff x="3293633" y="3741845"/>
            <a:chExt cx="457200" cy="457200"/>
          </a:xfrm>
        </p:grpSpPr>
        <p:sp>
          <p:nvSpPr>
            <p:cNvPr id="142" name="Google Shape;142;p4"/>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3" name="Google Shape;143;p4"/>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g3fd210f6d3d12cc_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Tonic Immobility</a:t>
            </a:r>
            <a:endParaRPr/>
          </a:p>
        </p:txBody>
      </p:sp>
      <p:sp>
        <p:nvSpPr>
          <p:cNvPr id="149" name="Google Shape;149;g3fd210f6d3d12cc_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pic>
        <p:nvPicPr>
          <p:cNvPr descr="This video shows several things, including the limp body (not rigid as in tonic immobility) and how the oxygen deprivation causes a slower and more difficult emergence than from tonic immobility (which can end quite suddenly and rapidly)." id="150" name="Google Shape;150;g3fd210f6d3d12cc_0" title="Impala in and slowly out of collapsed immobility">
            <a:hlinkClick r:id="rId3"/>
          </p:cNvPr>
          <p:cNvPicPr preferRelativeResize="0"/>
          <p:nvPr/>
        </p:nvPicPr>
        <p:blipFill rotWithShape="1">
          <a:blip r:embed="rId4">
            <a:alphaModFix/>
          </a:blip>
          <a:srcRect b="0" l="0" r="0" t="0"/>
          <a:stretch/>
        </p:blipFill>
        <p:spPr>
          <a:xfrm>
            <a:off x="2401175" y="11200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6"/>
          <p:cNvSpPr txBox="1"/>
          <p:nvPr>
            <p:ph type="title"/>
          </p:nvPr>
        </p:nvSpPr>
        <p:spPr>
          <a:xfrm>
            <a:off x="468375" y="364400"/>
            <a:ext cx="4838700" cy="708300"/>
          </a:xfrm>
          <a:prstGeom prst="rect">
            <a:avLst/>
          </a:prstGeom>
          <a:noFill/>
          <a:ln>
            <a:noFill/>
          </a:ln>
        </p:spPr>
        <p:txBody>
          <a:bodyPr anchorCtr="0" anchor="ctr" bIns="0" lIns="0" spcFirstLastPara="1" rIns="0" wrap="square" tIns="0">
            <a:noAutofit/>
          </a:bodyPr>
          <a:lstStyle/>
          <a:p>
            <a:pPr indent="0" lvl="0" marL="0" rtl="0" algn="l">
              <a:lnSpc>
                <a:spcPct val="135000"/>
              </a:lnSpc>
              <a:spcBef>
                <a:spcPts val="0"/>
              </a:spcBef>
              <a:spcAft>
                <a:spcPts val="1200"/>
              </a:spcAft>
              <a:buSzPts val="3000"/>
              <a:buNone/>
            </a:pPr>
            <a:r>
              <a:rPr lang="en"/>
              <a:t>Amygdala overwhelms </a:t>
            </a:r>
            <a:endParaRPr/>
          </a:p>
        </p:txBody>
      </p:sp>
      <p:sp>
        <p:nvSpPr>
          <p:cNvPr id="156" name="Google Shape;156;p6"/>
          <p:cNvSpPr txBox="1"/>
          <p:nvPr>
            <p:ph idx="1" type="body"/>
          </p:nvPr>
        </p:nvSpPr>
        <p:spPr>
          <a:xfrm>
            <a:off x="400275" y="1157850"/>
            <a:ext cx="4974900" cy="3221400"/>
          </a:xfrm>
          <a:prstGeom prst="rect">
            <a:avLst/>
          </a:prstGeom>
          <a:noFill/>
          <a:ln>
            <a:noFill/>
          </a:ln>
        </p:spPr>
        <p:txBody>
          <a:bodyPr anchorCtr="0" anchor="t" bIns="0" lIns="0" spcFirstLastPara="1" rIns="0" wrap="square" tIns="0">
            <a:noAutofit/>
          </a:bodyPr>
          <a:lstStyle/>
          <a:p>
            <a:pPr indent="-361950" lvl="0" marL="457200" rtl="0" algn="l">
              <a:lnSpc>
                <a:spcPct val="115000"/>
              </a:lnSpc>
              <a:spcBef>
                <a:spcPts val="0"/>
              </a:spcBef>
              <a:spcAft>
                <a:spcPts val="0"/>
              </a:spcAft>
              <a:buClr>
                <a:srgbClr val="000000"/>
              </a:buClr>
              <a:buSzPts val="2100"/>
              <a:buFont typeface="Arial"/>
              <a:buChar char="●"/>
            </a:pPr>
            <a:r>
              <a:rPr lang="en" sz="1900">
                <a:solidFill>
                  <a:srgbClr val="000000"/>
                </a:solidFill>
                <a:latin typeface="Arial"/>
                <a:ea typeface="Arial"/>
                <a:cs typeface="Arial"/>
                <a:sym typeface="Arial"/>
              </a:rPr>
              <a:t>Once the Amygdala becomes activated, flooding of adrenaline occurs to other parts of the brain and survival life force is utilized. This causes lasting changes in one’s instincts and sensations.</a:t>
            </a:r>
            <a:br>
              <a:rPr lang="en" sz="1900">
                <a:solidFill>
                  <a:srgbClr val="000000"/>
                </a:solidFill>
                <a:latin typeface="Arial"/>
                <a:ea typeface="Arial"/>
                <a:cs typeface="Arial"/>
                <a:sym typeface="Arial"/>
              </a:rPr>
            </a:br>
            <a:endParaRPr sz="1900">
              <a:solidFill>
                <a:srgbClr val="000000"/>
              </a:solidFill>
              <a:latin typeface="Arial"/>
              <a:ea typeface="Arial"/>
              <a:cs typeface="Arial"/>
              <a:sym typeface="Arial"/>
            </a:endParaRPr>
          </a:p>
          <a:p>
            <a:pPr indent="-361950" lvl="0" marL="457200" rtl="0" algn="l">
              <a:lnSpc>
                <a:spcPct val="115000"/>
              </a:lnSpc>
              <a:spcBef>
                <a:spcPts val="0"/>
              </a:spcBef>
              <a:spcAft>
                <a:spcPts val="0"/>
              </a:spcAft>
              <a:buClr>
                <a:srgbClr val="000000"/>
              </a:buClr>
              <a:buSzPts val="2100"/>
              <a:buFont typeface="Arial"/>
              <a:buChar char="●"/>
            </a:pPr>
            <a:r>
              <a:rPr lang="en" sz="1900">
                <a:solidFill>
                  <a:srgbClr val="000000"/>
                </a:solidFill>
                <a:latin typeface="Arial"/>
                <a:ea typeface="Arial"/>
                <a:cs typeface="Arial"/>
                <a:sym typeface="Arial"/>
              </a:rPr>
              <a:t>A person needs to learn how to expand and contract safely out of those sensations </a:t>
            </a:r>
            <a:endParaRPr sz="1900">
              <a:solidFill>
                <a:srgbClr val="000000"/>
              </a:solidFill>
              <a:latin typeface="Arial"/>
              <a:ea typeface="Arial"/>
              <a:cs typeface="Arial"/>
              <a:sym typeface="Arial"/>
            </a:endParaRPr>
          </a:p>
          <a:p>
            <a:pPr indent="0" lvl="0" marL="0" rtl="0" algn="l">
              <a:lnSpc>
                <a:spcPct val="135000"/>
              </a:lnSpc>
              <a:spcBef>
                <a:spcPts val="1200"/>
              </a:spcBef>
              <a:spcAft>
                <a:spcPts val="1200"/>
              </a:spcAft>
              <a:buSzPts val="2400"/>
              <a:buNone/>
            </a:pPr>
            <a:r>
              <a:t/>
            </a:r>
            <a:endParaRPr sz="1900">
              <a:solidFill>
                <a:srgbClr val="000000"/>
              </a:solidFill>
              <a:latin typeface="Arial"/>
              <a:ea typeface="Arial"/>
              <a:cs typeface="Arial"/>
              <a:sym typeface="Arial"/>
            </a:endParaRPr>
          </a:p>
        </p:txBody>
      </p:sp>
      <p:sp>
        <p:nvSpPr>
          <p:cNvPr id="157" name="Google Shape;157;p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grpSp>
        <p:nvGrpSpPr>
          <p:cNvPr id="158" name="Google Shape;158;p6"/>
          <p:cNvGrpSpPr/>
          <p:nvPr/>
        </p:nvGrpSpPr>
        <p:grpSpPr>
          <a:xfrm>
            <a:off x="5652731" y="1157853"/>
            <a:ext cx="3021344" cy="2827793"/>
            <a:chOff x="1301750" y="920750"/>
            <a:chExt cx="5095875" cy="5100637"/>
          </a:xfrm>
        </p:grpSpPr>
        <p:sp>
          <p:nvSpPr>
            <p:cNvPr id="159" name="Google Shape;159;p6"/>
            <p:cNvSpPr/>
            <p:nvPr/>
          </p:nvSpPr>
          <p:spPr>
            <a:xfrm>
              <a:off x="1301750" y="2546350"/>
              <a:ext cx="1801812" cy="2917825"/>
            </a:xfrm>
            <a:custGeom>
              <a:rect b="b" l="l" r="r" t="t"/>
              <a:pathLst>
                <a:path extrusionOk="0" h="655" w="405">
                  <a:moveTo>
                    <a:pt x="321" y="207"/>
                  </a:moveTo>
                  <a:cubicBezTo>
                    <a:pt x="321" y="184"/>
                    <a:pt x="324" y="161"/>
                    <a:pt x="330" y="139"/>
                  </a:cubicBezTo>
                  <a:cubicBezTo>
                    <a:pt x="207" y="0"/>
                    <a:pt x="207" y="0"/>
                    <a:pt x="207" y="0"/>
                  </a:cubicBezTo>
                  <a:cubicBezTo>
                    <a:pt x="25" y="40"/>
                    <a:pt x="25" y="40"/>
                    <a:pt x="25" y="40"/>
                  </a:cubicBezTo>
                  <a:cubicBezTo>
                    <a:pt x="9" y="94"/>
                    <a:pt x="0" y="150"/>
                    <a:pt x="0" y="207"/>
                  </a:cubicBezTo>
                  <a:cubicBezTo>
                    <a:pt x="0" y="381"/>
                    <a:pt x="80" y="546"/>
                    <a:pt x="216" y="655"/>
                  </a:cubicBezTo>
                  <a:cubicBezTo>
                    <a:pt x="234" y="471"/>
                    <a:pt x="234" y="471"/>
                    <a:pt x="234" y="471"/>
                  </a:cubicBezTo>
                  <a:cubicBezTo>
                    <a:pt x="405" y="396"/>
                    <a:pt x="405" y="396"/>
                    <a:pt x="405" y="396"/>
                  </a:cubicBezTo>
                  <a:cubicBezTo>
                    <a:pt x="352" y="348"/>
                    <a:pt x="321" y="279"/>
                    <a:pt x="321" y="207"/>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0" name="Google Shape;160;p6"/>
            <p:cNvSpPr/>
            <p:nvPr/>
          </p:nvSpPr>
          <p:spPr>
            <a:xfrm>
              <a:off x="2387600" y="4403725"/>
              <a:ext cx="2865436" cy="1617662"/>
            </a:xfrm>
            <a:custGeom>
              <a:rect b="b" l="l" r="r" t="t"/>
              <a:pathLst>
                <a:path extrusionOk="0" h="363" w="644">
                  <a:moveTo>
                    <a:pt x="644" y="268"/>
                  </a:moveTo>
                  <a:cubicBezTo>
                    <a:pt x="475" y="194"/>
                    <a:pt x="475" y="194"/>
                    <a:pt x="475" y="194"/>
                  </a:cubicBezTo>
                  <a:cubicBezTo>
                    <a:pt x="456" y="8"/>
                    <a:pt x="456" y="8"/>
                    <a:pt x="456" y="8"/>
                  </a:cubicBezTo>
                  <a:cubicBezTo>
                    <a:pt x="418" y="31"/>
                    <a:pt x="374" y="42"/>
                    <a:pt x="329" y="42"/>
                  </a:cubicBezTo>
                  <a:cubicBezTo>
                    <a:pt x="279" y="42"/>
                    <a:pt x="231" y="28"/>
                    <a:pt x="189" y="0"/>
                  </a:cubicBezTo>
                  <a:cubicBezTo>
                    <a:pt x="18" y="75"/>
                    <a:pt x="18" y="75"/>
                    <a:pt x="18" y="75"/>
                  </a:cubicBezTo>
                  <a:cubicBezTo>
                    <a:pt x="0" y="259"/>
                    <a:pt x="0" y="259"/>
                    <a:pt x="0" y="259"/>
                  </a:cubicBezTo>
                  <a:cubicBezTo>
                    <a:pt x="97" y="327"/>
                    <a:pt x="210" y="363"/>
                    <a:pt x="329" y="363"/>
                  </a:cubicBezTo>
                  <a:cubicBezTo>
                    <a:pt x="442" y="363"/>
                    <a:pt x="550" y="330"/>
                    <a:pt x="644" y="268"/>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1" name="Google Shape;161;p6"/>
            <p:cNvSpPr/>
            <p:nvPr/>
          </p:nvSpPr>
          <p:spPr>
            <a:xfrm>
              <a:off x="4546600" y="2790825"/>
              <a:ext cx="1851025" cy="2717800"/>
            </a:xfrm>
            <a:custGeom>
              <a:rect b="b" l="l" r="r" t="t"/>
              <a:pathLst>
                <a:path extrusionOk="0" h="610" w="416">
                  <a:moveTo>
                    <a:pt x="416" y="152"/>
                  </a:moveTo>
                  <a:cubicBezTo>
                    <a:pt x="416" y="101"/>
                    <a:pt x="409" y="50"/>
                    <a:pt x="396" y="0"/>
                  </a:cubicBezTo>
                  <a:cubicBezTo>
                    <a:pt x="273" y="139"/>
                    <a:pt x="273" y="139"/>
                    <a:pt x="273" y="139"/>
                  </a:cubicBezTo>
                  <a:cubicBezTo>
                    <a:pt x="90" y="98"/>
                    <a:pt x="90" y="98"/>
                    <a:pt x="90" y="98"/>
                  </a:cubicBezTo>
                  <a:cubicBezTo>
                    <a:pt x="94" y="116"/>
                    <a:pt x="96" y="134"/>
                    <a:pt x="96" y="152"/>
                  </a:cubicBezTo>
                  <a:cubicBezTo>
                    <a:pt x="96" y="229"/>
                    <a:pt x="60" y="302"/>
                    <a:pt x="0" y="350"/>
                  </a:cubicBezTo>
                  <a:cubicBezTo>
                    <a:pt x="18" y="535"/>
                    <a:pt x="18" y="535"/>
                    <a:pt x="18" y="535"/>
                  </a:cubicBezTo>
                  <a:cubicBezTo>
                    <a:pt x="188" y="610"/>
                    <a:pt x="188" y="610"/>
                    <a:pt x="188" y="610"/>
                  </a:cubicBezTo>
                  <a:cubicBezTo>
                    <a:pt x="331" y="502"/>
                    <a:pt x="416" y="331"/>
                    <a:pt x="416" y="152"/>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2" name="Google Shape;162;p6"/>
            <p:cNvSpPr/>
            <p:nvPr/>
          </p:nvSpPr>
          <p:spPr>
            <a:xfrm>
              <a:off x="3962400" y="925512"/>
              <a:ext cx="2297112" cy="2333625"/>
            </a:xfrm>
            <a:custGeom>
              <a:rect b="b" l="l" r="r" t="t"/>
              <a:pathLst>
                <a:path extrusionOk="0" h="524" w="516">
                  <a:moveTo>
                    <a:pt x="1" y="0"/>
                  </a:moveTo>
                  <a:cubicBezTo>
                    <a:pt x="94" y="159"/>
                    <a:pt x="94" y="159"/>
                    <a:pt x="94" y="159"/>
                  </a:cubicBezTo>
                  <a:cubicBezTo>
                    <a:pt x="0" y="320"/>
                    <a:pt x="0" y="320"/>
                    <a:pt x="0" y="320"/>
                  </a:cubicBezTo>
                  <a:cubicBezTo>
                    <a:pt x="95" y="330"/>
                    <a:pt x="178" y="393"/>
                    <a:pt x="211" y="484"/>
                  </a:cubicBezTo>
                  <a:cubicBezTo>
                    <a:pt x="393" y="524"/>
                    <a:pt x="393" y="524"/>
                    <a:pt x="393" y="524"/>
                  </a:cubicBezTo>
                  <a:cubicBezTo>
                    <a:pt x="516" y="385"/>
                    <a:pt x="516" y="385"/>
                    <a:pt x="516" y="385"/>
                  </a:cubicBezTo>
                  <a:cubicBezTo>
                    <a:pt x="439" y="162"/>
                    <a:pt x="235" y="10"/>
                    <a:pt x="1"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3" name="Google Shape;163;p6"/>
            <p:cNvSpPr/>
            <p:nvPr/>
          </p:nvSpPr>
          <p:spPr>
            <a:xfrm>
              <a:off x="1466850" y="920750"/>
              <a:ext cx="2759074" cy="2097087"/>
            </a:xfrm>
            <a:custGeom>
              <a:rect b="b" l="l" r="r" t="t"/>
              <a:pathLst>
                <a:path extrusionOk="0" h="471" w="620">
                  <a:moveTo>
                    <a:pt x="526" y="320"/>
                  </a:moveTo>
                  <a:cubicBezTo>
                    <a:pt x="620" y="160"/>
                    <a:pt x="620" y="160"/>
                    <a:pt x="620" y="160"/>
                  </a:cubicBezTo>
                  <a:cubicBezTo>
                    <a:pt x="526" y="0"/>
                    <a:pt x="526" y="0"/>
                    <a:pt x="526" y="0"/>
                  </a:cubicBezTo>
                  <a:cubicBezTo>
                    <a:pt x="290" y="4"/>
                    <a:pt x="82" y="151"/>
                    <a:pt x="0" y="371"/>
                  </a:cubicBezTo>
                  <a:cubicBezTo>
                    <a:pt x="180" y="331"/>
                    <a:pt x="180" y="331"/>
                    <a:pt x="180" y="331"/>
                  </a:cubicBezTo>
                  <a:cubicBezTo>
                    <a:pt x="305" y="471"/>
                    <a:pt x="305" y="471"/>
                    <a:pt x="305" y="471"/>
                  </a:cubicBezTo>
                  <a:cubicBezTo>
                    <a:pt x="343" y="383"/>
                    <a:pt x="428" y="324"/>
                    <a:pt x="526" y="32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7"/>
          <p:cNvSpPr txBox="1"/>
          <p:nvPr>
            <p:ph type="title"/>
          </p:nvPr>
        </p:nvSpPr>
        <p:spPr>
          <a:xfrm>
            <a:off x="0" y="44955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Expansion/Contraction</a:t>
            </a:r>
            <a:endParaRPr/>
          </a:p>
        </p:txBody>
      </p:sp>
      <p:sp>
        <p:nvSpPr>
          <p:cNvPr id="169" name="Google Shape;169;p7"/>
          <p:cNvSpPr txBox="1"/>
          <p:nvPr>
            <p:ph idx="1" type="body"/>
          </p:nvPr>
        </p:nvSpPr>
        <p:spPr>
          <a:xfrm>
            <a:off x="485400" y="1098525"/>
            <a:ext cx="5160600" cy="2028600"/>
          </a:xfrm>
          <a:prstGeom prst="rect">
            <a:avLst/>
          </a:prstGeom>
          <a:noFill/>
          <a:ln>
            <a:noFill/>
          </a:ln>
        </p:spPr>
        <p:txBody>
          <a:bodyPr anchorCtr="0" anchor="t" bIns="0" lIns="0" spcFirstLastPara="1" rIns="0" wrap="square" tIns="0">
            <a:noAutofit/>
          </a:bodyPr>
          <a:lstStyle/>
          <a:p>
            <a:pPr indent="-374650" lvl="0" marL="457200" rtl="0" algn="l">
              <a:lnSpc>
                <a:spcPct val="135000"/>
              </a:lnSpc>
              <a:spcBef>
                <a:spcPts val="0"/>
              </a:spcBef>
              <a:spcAft>
                <a:spcPts val="0"/>
              </a:spcAft>
              <a:buClr>
                <a:srgbClr val="000000"/>
              </a:buClr>
              <a:buSzPts val="2300"/>
              <a:buFont typeface="Arial"/>
              <a:buChar char="●"/>
            </a:pPr>
            <a:r>
              <a:rPr lang="en" sz="2300">
                <a:solidFill>
                  <a:srgbClr val="000000"/>
                </a:solidFill>
                <a:latin typeface="Arial"/>
                <a:ea typeface="Arial"/>
                <a:cs typeface="Arial"/>
                <a:sym typeface="Arial"/>
              </a:rPr>
              <a:t>Heartbeat, Inhaling/exhaling, speaking/listening.</a:t>
            </a:r>
            <a:endParaRPr sz="2300">
              <a:solidFill>
                <a:srgbClr val="000000"/>
              </a:solidFill>
              <a:latin typeface="Arial"/>
              <a:ea typeface="Arial"/>
              <a:cs typeface="Arial"/>
              <a:sym typeface="Arial"/>
            </a:endParaRPr>
          </a:p>
          <a:p>
            <a:pPr indent="0" lvl="0" marL="457200" rtl="0" algn="l">
              <a:lnSpc>
                <a:spcPct val="135000"/>
              </a:lnSpc>
              <a:spcBef>
                <a:spcPts val="1200"/>
              </a:spcBef>
              <a:spcAft>
                <a:spcPts val="1200"/>
              </a:spcAft>
              <a:buSzPts val="2400"/>
              <a:buNone/>
            </a:pPr>
            <a:r>
              <a:t/>
            </a:r>
            <a:endParaRPr sz="2800">
              <a:solidFill>
                <a:srgbClr val="000000"/>
              </a:solidFill>
              <a:highlight>
                <a:srgbClr val="FFFFFF"/>
              </a:highlight>
              <a:latin typeface="Arial"/>
              <a:ea typeface="Arial"/>
              <a:cs typeface="Arial"/>
              <a:sym typeface="Arial"/>
            </a:endParaRPr>
          </a:p>
        </p:txBody>
      </p:sp>
      <p:sp>
        <p:nvSpPr>
          <p:cNvPr id="170" name="Google Shape;170;p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171" name="Google Shape;171;p7"/>
          <p:cNvPicPr preferRelativeResize="0"/>
          <p:nvPr/>
        </p:nvPicPr>
        <p:blipFill rotWithShape="1">
          <a:blip r:embed="rId3">
            <a:alphaModFix/>
          </a:blip>
          <a:srcRect b="0" l="0" r="0" t="0"/>
          <a:stretch/>
        </p:blipFill>
        <p:spPr>
          <a:xfrm>
            <a:off x="6216550" y="322700"/>
            <a:ext cx="2219325" cy="2066925"/>
          </a:xfrm>
          <a:prstGeom prst="rect">
            <a:avLst/>
          </a:prstGeom>
          <a:noFill/>
          <a:ln>
            <a:noFill/>
          </a:ln>
        </p:spPr>
      </p:pic>
      <p:pic>
        <p:nvPicPr>
          <p:cNvPr id="172" name="Google Shape;172;p7"/>
          <p:cNvPicPr preferRelativeResize="0"/>
          <p:nvPr/>
        </p:nvPicPr>
        <p:blipFill rotWithShape="1">
          <a:blip r:embed="rId4">
            <a:alphaModFix/>
          </a:blip>
          <a:srcRect b="0" l="1097" r="-30330" t="1408"/>
          <a:stretch/>
        </p:blipFill>
        <p:spPr>
          <a:xfrm>
            <a:off x="901850" y="2193475"/>
            <a:ext cx="4607825" cy="2703950"/>
          </a:xfrm>
          <a:prstGeom prst="rect">
            <a:avLst/>
          </a:prstGeom>
          <a:noFill/>
          <a:ln>
            <a:noFill/>
          </a:ln>
        </p:spPr>
      </p:pic>
      <p:sp>
        <p:nvSpPr>
          <p:cNvPr id="173" name="Google Shape;173;p7"/>
          <p:cNvSpPr txBox="1"/>
          <p:nvPr/>
        </p:nvSpPr>
        <p:spPr>
          <a:xfrm>
            <a:off x="6568400" y="3127125"/>
            <a:ext cx="1515600" cy="154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DM Sans"/>
                <a:ea typeface="DM Sans"/>
                <a:cs typeface="DM Sans"/>
                <a:sym typeface="DM Sans"/>
              </a:rPr>
              <a:t>Heart contracts and expands </a:t>
            </a:r>
            <a:endParaRPr b="0" i="0" sz="1800" u="none" cap="none" strike="noStrike">
              <a:solidFill>
                <a:srgbClr val="000000"/>
              </a:solidFill>
              <a:latin typeface="DM Sans"/>
              <a:ea typeface="DM Sans"/>
              <a:cs typeface="DM Sans"/>
              <a:sym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8"/>
          <p:cNvSpPr txBox="1"/>
          <p:nvPr>
            <p:ph type="title"/>
          </p:nvPr>
        </p:nvSpPr>
        <p:spPr>
          <a:xfrm>
            <a:off x="0" y="44955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Interrupting Feedback</a:t>
            </a:r>
            <a:endParaRPr/>
          </a:p>
        </p:txBody>
      </p:sp>
      <p:sp>
        <p:nvSpPr>
          <p:cNvPr id="179" name="Google Shape;179;p8"/>
          <p:cNvSpPr txBox="1"/>
          <p:nvPr>
            <p:ph idx="1" type="body"/>
          </p:nvPr>
        </p:nvSpPr>
        <p:spPr>
          <a:xfrm>
            <a:off x="462425" y="632250"/>
            <a:ext cx="5137200" cy="4413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t/>
            </a:r>
            <a:endParaRPr sz="2200">
              <a:solidFill>
                <a:srgbClr val="000000"/>
              </a:solidFill>
              <a:latin typeface="Arial"/>
              <a:ea typeface="Arial"/>
              <a:cs typeface="Arial"/>
              <a:sym typeface="Arial"/>
            </a:endParaRPr>
          </a:p>
          <a:p>
            <a:pPr indent="-368300" lvl="0" marL="457200" rtl="0" algn="l">
              <a:lnSpc>
                <a:spcPct val="115000"/>
              </a:lnSpc>
              <a:spcBef>
                <a:spcPts val="1200"/>
              </a:spcBef>
              <a:spcAft>
                <a:spcPts val="0"/>
              </a:spcAft>
              <a:buClr>
                <a:srgbClr val="000000"/>
              </a:buClr>
              <a:buSzPts val="2200"/>
              <a:buFont typeface="Arial"/>
              <a:buChar char="●"/>
            </a:pPr>
            <a:r>
              <a:rPr lang="en" sz="2200">
                <a:solidFill>
                  <a:srgbClr val="000000"/>
                </a:solidFill>
                <a:latin typeface="Arial"/>
                <a:ea typeface="Arial"/>
                <a:cs typeface="Arial"/>
                <a:sym typeface="Arial"/>
              </a:rPr>
              <a:t>Traumatic patterns can be interrupted.</a:t>
            </a:r>
            <a:br>
              <a:rPr lang="en" sz="2200">
                <a:solidFill>
                  <a:srgbClr val="000000"/>
                </a:solidFill>
                <a:latin typeface="Arial"/>
                <a:ea typeface="Arial"/>
                <a:cs typeface="Arial"/>
                <a:sym typeface="Arial"/>
              </a:rPr>
            </a:b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The nervous system’s rhythm can be reset by slowly experiencing contraction and expansion i.e. slowly moving the body with awareness.</a:t>
            </a:r>
            <a:endParaRPr sz="3100">
              <a:solidFill>
                <a:srgbClr val="000000"/>
              </a:solidFill>
              <a:highlight>
                <a:srgbClr val="FFFFFF"/>
              </a:highlight>
              <a:latin typeface="Arial"/>
              <a:ea typeface="Arial"/>
              <a:cs typeface="Arial"/>
              <a:sym typeface="Arial"/>
            </a:endParaRPr>
          </a:p>
        </p:txBody>
      </p:sp>
      <p:sp>
        <p:nvSpPr>
          <p:cNvPr id="180" name="Google Shape;180;p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181" name="Google Shape;181;p8"/>
          <p:cNvPicPr preferRelativeResize="0"/>
          <p:nvPr/>
        </p:nvPicPr>
        <p:blipFill rotWithShape="1">
          <a:blip r:embed="rId3">
            <a:alphaModFix/>
          </a:blip>
          <a:srcRect b="0" l="0" r="0" t="0"/>
          <a:stretch/>
        </p:blipFill>
        <p:spPr>
          <a:xfrm>
            <a:off x="5804725" y="736592"/>
            <a:ext cx="3093750" cy="3093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5"/>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87" name="Google Shape;187;p5"/>
          <p:cNvGrpSpPr/>
          <p:nvPr/>
        </p:nvGrpSpPr>
        <p:grpSpPr>
          <a:xfrm>
            <a:off x="7241629" y="3191345"/>
            <a:ext cx="301203" cy="301203"/>
            <a:chOff x="3293633" y="3741845"/>
            <a:chExt cx="457200" cy="457200"/>
          </a:xfrm>
        </p:grpSpPr>
        <p:sp>
          <p:nvSpPr>
            <p:cNvPr id="188" name="Google Shape;188;p5"/>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9" name="Google Shape;189;p5"/>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90" name="Google Shape;190;p5"/>
          <p:cNvSpPr txBox="1"/>
          <p:nvPr/>
        </p:nvSpPr>
        <p:spPr>
          <a:xfrm>
            <a:off x="885023" y="511357"/>
            <a:ext cx="7736700" cy="58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rgbClr val="158FFF"/>
                </a:solidFill>
                <a:latin typeface="Arial"/>
                <a:ea typeface="Arial"/>
                <a:cs typeface="Arial"/>
                <a:sym typeface="Arial"/>
              </a:rPr>
              <a:t>Peter Levine and Somatic Experiencing</a:t>
            </a:r>
            <a:endParaRPr b="0" i="0" sz="1400" u="none" cap="none" strike="noStrike">
              <a:solidFill>
                <a:srgbClr val="000000"/>
              </a:solidFill>
              <a:latin typeface="Arial"/>
              <a:ea typeface="Arial"/>
              <a:cs typeface="Arial"/>
              <a:sym typeface="Arial"/>
            </a:endParaRPr>
          </a:p>
        </p:txBody>
      </p:sp>
      <p:sp>
        <p:nvSpPr>
          <p:cNvPr id="191" name="Google Shape;191;p5"/>
          <p:cNvSpPr txBox="1"/>
          <p:nvPr/>
        </p:nvSpPr>
        <p:spPr>
          <a:xfrm>
            <a:off x="2280642" y="2417862"/>
            <a:ext cx="45755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descr="This video is included in the free online Mindfulness-Based Stress Reduction course (MBSR) by Palouse Mindfulness (http://palousemindfulness.com).  This video is owned and copyrighted by Peter Levine (https://www.youtube.com/channel/UCpzzSV4KtNHr_SS54cZsw9A) and is identical to the video found at https://www.youtube.com/watch?v=ByalBx85iC8 except that the closed-captioning has been fixed and Spanish subtitles have been added." id="192" name="Google Shape;192;p5" title="Trauma and Somatic Experiencing - Peter Levine">
            <a:hlinkClick r:id="rId3"/>
          </p:cNvPr>
          <p:cNvPicPr preferRelativeResize="0"/>
          <p:nvPr/>
        </p:nvPicPr>
        <p:blipFill rotWithShape="1">
          <a:blip r:embed="rId4">
            <a:alphaModFix/>
          </a:blip>
          <a:srcRect b="0" l="0" r="0" t="0"/>
          <a:stretch/>
        </p:blipFill>
        <p:spPr>
          <a:xfrm>
            <a:off x="2481434" y="1539200"/>
            <a:ext cx="4031102" cy="3023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198" name="Google Shape;198;p10"/>
          <p:cNvSpPr txBox="1"/>
          <p:nvPr>
            <p:ph idx="1" type="body"/>
          </p:nvPr>
        </p:nvSpPr>
        <p:spPr>
          <a:xfrm>
            <a:off x="358824" y="1110487"/>
            <a:ext cx="5444375" cy="3221400"/>
          </a:xfrm>
          <a:prstGeom prst="rect">
            <a:avLst/>
          </a:prstGeom>
          <a:noFill/>
          <a:ln>
            <a:noFill/>
          </a:ln>
        </p:spPr>
        <p:txBody>
          <a:bodyPr anchorCtr="0" anchor="t" bIns="0" lIns="0" spcFirstLastPara="1" rIns="0" wrap="square" tIns="0">
            <a:noAutofit/>
          </a:bodyPr>
          <a:lstStyle/>
          <a:p>
            <a:pPr indent="-361950" lvl="0" marL="457200" rtl="0" algn="l">
              <a:lnSpc>
                <a:spcPct val="115000"/>
              </a:lnSpc>
              <a:spcBef>
                <a:spcPts val="600"/>
              </a:spcBef>
              <a:spcAft>
                <a:spcPts val="0"/>
              </a:spcAft>
              <a:buSzPts val="2100"/>
              <a:buChar char="●"/>
            </a:pPr>
            <a:r>
              <a:rPr lang="en" sz="2100"/>
              <a:t>Our goal is to help the client renegotiate what has occurred and to gently move out of freeze (habit, posture, tension). </a:t>
            </a:r>
            <a:br>
              <a:rPr lang="en" sz="2100"/>
            </a:br>
            <a:endParaRPr sz="2100"/>
          </a:p>
          <a:p>
            <a:pPr indent="-361950" lvl="0" marL="457200" rtl="0" algn="l">
              <a:lnSpc>
                <a:spcPct val="115000"/>
              </a:lnSpc>
              <a:spcBef>
                <a:spcPts val="0"/>
              </a:spcBef>
              <a:spcAft>
                <a:spcPts val="0"/>
              </a:spcAft>
              <a:buSzPts val="2100"/>
              <a:buChar char="●"/>
            </a:pPr>
            <a:r>
              <a:rPr lang="en" sz="2100"/>
              <a:t>We are not looking for a catharsis i.e.  hitting the pillow. Rather, we seek to restore a sense of healthy equilibrium. </a:t>
            </a:r>
            <a:endParaRPr sz="2100"/>
          </a:p>
        </p:txBody>
      </p:sp>
      <p:sp>
        <p:nvSpPr>
          <p:cNvPr id="199" name="Google Shape;199;p10"/>
          <p:cNvSpPr txBox="1"/>
          <p:nvPr/>
        </p:nvSpPr>
        <p:spPr>
          <a:xfrm>
            <a:off x="460975" y="230475"/>
            <a:ext cx="4925100" cy="59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0" i="0" lang="en" sz="3400" u="none" cap="none" strike="noStrike">
                <a:solidFill>
                  <a:srgbClr val="4A86E8"/>
                </a:solidFill>
                <a:latin typeface="DM Sans"/>
                <a:ea typeface="DM Sans"/>
                <a:cs typeface="DM Sans"/>
                <a:sym typeface="DM Sans"/>
              </a:rPr>
              <a:t>Renegotiation</a:t>
            </a:r>
            <a:endParaRPr b="0" i="0" sz="3400" u="none" cap="none" strike="noStrike">
              <a:solidFill>
                <a:srgbClr val="4A86E8"/>
              </a:solidFill>
              <a:latin typeface="DM Sans"/>
              <a:ea typeface="DM Sans"/>
              <a:cs typeface="DM Sans"/>
              <a:sym typeface="DM Sans"/>
            </a:endParaRPr>
          </a:p>
        </p:txBody>
      </p:sp>
      <p:pic>
        <p:nvPicPr>
          <p:cNvPr id="200" name="Google Shape;200;p10"/>
          <p:cNvPicPr preferRelativeResize="0"/>
          <p:nvPr/>
        </p:nvPicPr>
        <p:blipFill rotWithShape="1">
          <a:blip r:embed="rId3">
            <a:alphaModFix/>
          </a:blip>
          <a:srcRect b="0" l="0" r="0" t="0"/>
          <a:stretch/>
        </p:blipFill>
        <p:spPr>
          <a:xfrm>
            <a:off x="6182744" y="912525"/>
            <a:ext cx="2961131" cy="1659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1022529cd68_0_0"/>
          <p:cNvSpPr txBox="1"/>
          <p:nvPr>
            <p:ph type="title"/>
          </p:nvPr>
        </p:nvSpPr>
        <p:spPr>
          <a:xfrm>
            <a:off x="220188" y="377800"/>
            <a:ext cx="8474700" cy="7083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SzPts val="3000"/>
              <a:buNone/>
            </a:pPr>
            <a:r>
              <a:rPr lang="en" sz="2600"/>
              <a:t>Clients are stuck in sensations </a:t>
            </a:r>
            <a:endParaRPr sz="2600"/>
          </a:p>
        </p:txBody>
      </p:sp>
      <p:sp>
        <p:nvSpPr>
          <p:cNvPr id="206" name="Google Shape;206;g1022529cd68_0_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descr="Get the latest strategies on treating trauma in The Advanced Master Program on the Treatment of Trauma: https://www.nicabm.com/program/master-program-on-treating-trauma-2/?del=YTTraumaDescriptionPGU&#10;&#10;What triggers the freeze response?&#10;&#10;We tend to think of traumatic events, but according to Peter Levine, PhD, that’s not always the case. Even a perceived threat can be enough for a client to get stuck in a frozen state.&#10;&#10;So how can we help clients who are stuck in the freeze response to move forward?&#10;&#10;According to Peter, the energy that is “locked up” in a client’s frozen state is the exact energy we need to target to help them find a release.&#10;&#10;This video comes from the NICABM blog. You can check it out here: https://www.nicabm.com/when-a-client-is-stuck-in-the-freeze-response/" id="207" name="Google Shape;207;g1022529cd68_0_0" title="When a Client Is Stuck in the Freeze Response with Peter Levine, PhD">
            <a:hlinkClick r:id="rId3"/>
          </p:cNvPr>
          <p:cNvPicPr preferRelativeResize="0"/>
          <p:nvPr/>
        </p:nvPicPr>
        <p:blipFill rotWithShape="1">
          <a:blip r:embed="rId4">
            <a:alphaModFix/>
          </a:blip>
          <a:srcRect b="0" l="0" r="0" t="0"/>
          <a:stretch/>
        </p:blipFill>
        <p:spPr>
          <a:xfrm>
            <a:off x="2171550" y="115302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13" name="Google Shape;213;p11"/>
          <p:cNvSpPr txBox="1"/>
          <p:nvPr>
            <p:ph type="title"/>
          </p:nvPr>
        </p:nvSpPr>
        <p:spPr>
          <a:xfrm>
            <a:off x="304800" y="355075"/>
            <a:ext cx="509695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Polyvagal Theory (Porges)</a:t>
            </a:r>
            <a:endParaRPr/>
          </a:p>
        </p:txBody>
      </p:sp>
      <p:sp>
        <p:nvSpPr>
          <p:cNvPr id="214" name="Google Shape;214;p11"/>
          <p:cNvSpPr txBox="1"/>
          <p:nvPr>
            <p:ph idx="1" type="body"/>
          </p:nvPr>
        </p:nvSpPr>
        <p:spPr>
          <a:xfrm>
            <a:off x="784150" y="1452250"/>
            <a:ext cx="4617600" cy="3221400"/>
          </a:xfrm>
          <a:prstGeom prst="rect">
            <a:avLst/>
          </a:prstGeom>
          <a:noFill/>
          <a:ln>
            <a:noFill/>
          </a:ln>
        </p:spPr>
        <p:txBody>
          <a:bodyPr anchorCtr="0" anchor="t" bIns="0" lIns="0" spcFirstLastPara="1" rIns="0" wrap="square" tIns="0">
            <a:noAutofit/>
          </a:bodyPr>
          <a:lstStyle/>
          <a:p>
            <a:pPr indent="-342900" lvl="0" marL="342900" rtl="0" algn="l">
              <a:lnSpc>
                <a:spcPct val="115000"/>
              </a:lnSpc>
              <a:spcBef>
                <a:spcPts val="600"/>
              </a:spcBef>
              <a:spcAft>
                <a:spcPts val="0"/>
              </a:spcAft>
              <a:buSzPts val="2400"/>
              <a:buFont typeface="Arial"/>
              <a:buChar char="•"/>
            </a:pPr>
            <a:r>
              <a:rPr lang="en" sz="2200"/>
              <a:t>3 Stages: Social Engagement, Fight/Flight, Freeze.</a:t>
            </a:r>
            <a:br>
              <a:rPr lang="en" sz="2200"/>
            </a:br>
            <a:endParaRPr sz="2200"/>
          </a:p>
          <a:p>
            <a:pPr indent="-342900" lvl="0" marL="342900" rtl="0" algn="l">
              <a:lnSpc>
                <a:spcPct val="115000"/>
              </a:lnSpc>
              <a:spcBef>
                <a:spcPts val="600"/>
              </a:spcBef>
              <a:spcAft>
                <a:spcPts val="0"/>
              </a:spcAft>
              <a:buSzPts val="2400"/>
              <a:buFont typeface="Arial"/>
              <a:buChar char="•"/>
            </a:pPr>
            <a:r>
              <a:rPr lang="en" sz="2200"/>
              <a:t>We must first move out of freeze with some fight/flight energy (“healthy aggression”) then into social engagement.  </a:t>
            </a:r>
            <a:endParaRPr/>
          </a:p>
          <a:p>
            <a:pPr indent="0" lvl="0" marL="0" rtl="0" algn="l">
              <a:lnSpc>
                <a:spcPct val="115000"/>
              </a:lnSpc>
              <a:spcBef>
                <a:spcPts val="600"/>
              </a:spcBef>
              <a:spcAft>
                <a:spcPts val="0"/>
              </a:spcAft>
              <a:buSzPts val="2400"/>
              <a:buNone/>
            </a:pPr>
            <a:r>
              <a:t/>
            </a:r>
            <a:endParaRPr sz="2200"/>
          </a:p>
        </p:txBody>
      </p:sp>
      <p:pic>
        <p:nvPicPr>
          <p:cNvPr descr="The polyvagal &quot;ladder&quot; and how it can help you | Counselling In Hamilton" id="215" name="Google Shape;215;p11"/>
          <p:cNvPicPr preferRelativeResize="0"/>
          <p:nvPr/>
        </p:nvPicPr>
        <p:blipFill rotWithShape="1">
          <a:blip r:embed="rId3">
            <a:alphaModFix/>
          </a:blip>
          <a:srcRect b="0" l="0" r="0" t="0"/>
          <a:stretch/>
        </p:blipFill>
        <p:spPr>
          <a:xfrm>
            <a:off x="6104461" y="123825"/>
            <a:ext cx="3090375" cy="4052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2"/>
          <p:cNvSpPr txBox="1"/>
          <p:nvPr>
            <p:ph type="title"/>
          </p:nvPr>
        </p:nvSpPr>
        <p:spPr>
          <a:xfrm>
            <a:off x="463700" y="334387"/>
            <a:ext cx="4838700" cy="708300"/>
          </a:xfrm>
          <a:prstGeom prst="rect">
            <a:avLst/>
          </a:prstGeom>
          <a:noFill/>
          <a:ln>
            <a:noFill/>
          </a:ln>
        </p:spPr>
        <p:txBody>
          <a:bodyPr anchorCtr="0" anchor="ctr" bIns="0" lIns="0" spcFirstLastPara="1" rIns="0" wrap="square" tIns="0">
            <a:noAutofit/>
          </a:bodyPr>
          <a:lstStyle/>
          <a:p>
            <a:pPr indent="0" lvl="0" marL="457200" rtl="0" algn="l">
              <a:lnSpc>
                <a:spcPct val="100000"/>
              </a:lnSpc>
              <a:spcBef>
                <a:spcPts val="0"/>
              </a:spcBef>
              <a:spcAft>
                <a:spcPts val="1200"/>
              </a:spcAft>
              <a:buSzPts val="3000"/>
              <a:buNone/>
            </a:pPr>
            <a:r>
              <a:rPr lang="en">
                <a:highlight>
                  <a:srgbClr val="FFFFFF"/>
                </a:highlight>
              </a:rPr>
              <a:t>1rst Goal with Clients:</a:t>
            </a:r>
            <a:br>
              <a:rPr lang="en">
                <a:highlight>
                  <a:srgbClr val="FFFFFF"/>
                </a:highlight>
              </a:rPr>
            </a:br>
            <a:r>
              <a:rPr lang="en">
                <a:highlight>
                  <a:srgbClr val="FFFFFF"/>
                </a:highlight>
              </a:rPr>
              <a:t>Feeling Safe Again</a:t>
            </a:r>
            <a:endParaRPr/>
          </a:p>
        </p:txBody>
      </p:sp>
      <p:sp>
        <p:nvSpPr>
          <p:cNvPr id="221" name="Google Shape;221;p1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descr="http://www.nicabm.com/trauma2013/info/?del=LevineYT&#10;&#10;Peter Levine, creator of Somatic Experiencing, describes a trauma therapy technique, that helps regulate the emotions of those who have experienced trauma. Trauma survivors are often hyper-aroused, and this is a great way to treat trauma. Trauma treatment is important now more than ever. Learn more about how to treat and heal trauma in NICABMs Trauma Series.&#10;&#10;http://www.youtube.com/watch?v=1ZpZvxhk8Ew" id="222" name="Google Shape;222;p12" title="How to Treat Trauma- Helping Trauma Survivors Feel Safe Again">
            <a:hlinkClick r:id="rId3"/>
          </p:cNvPr>
          <p:cNvPicPr preferRelativeResize="0"/>
          <p:nvPr/>
        </p:nvPicPr>
        <p:blipFill rotWithShape="1">
          <a:blip r:embed="rId4">
            <a:alphaModFix/>
          </a:blip>
          <a:srcRect b="0" l="0" r="0" t="0"/>
          <a:stretch/>
        </p:blipFill>
        <p:spPr>
          <a:xfrm>
            <a:off x="968525" y="12446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1000"/>
                                        <p:tgtEl>
                                          <p:spTgt spid="2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grpSp>
        <p:nvGrpSpPr>
          <p:cNvPr id="227" name="Google Shape;227;p13"/>
          <p:cNvGrpSpPr/>
          <p:nvPr/>
        </p:nvGrpSpPr>
        <p:grpSpPr>
          <a:xfrm>
            <a:off x="5619073" y="417731"/>
            <a:ext cx="2120985" cy="4361089"/>
            <a:chOff x="5160100" y="1609475"/>
            <a:chExt cx="975300" cy="2005375"/>
          </a:xfrm>
        </p:grpSpPr>
        <p:sp>
          <p:nvSpPr>
            <p:cNvPr id="228" name="Google Shape;228;p13"/>
            <p:cNvSpPr/>
            <p:nvPr/>
          </p:nvSpPr>
          <p:spPr>
            <a:xfrm>
              <a:off x="5160100" y="1609475"/>
              <a:ext cx="975300" cy="2005375"/>
            </a:xfrm>
            <a:custGeom>
              <a:rect b="b" l="l" r="r" t="t"/>
              <a:pathLst>
                <a:path extrusionOk="0" h="80215" w="39012">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13"/>
            <p:cNvSpPr/>
            <p:nvPr/>
          </p:nvSpPr>
          <p:spPr>
            <a:xfrm>
              <a:off x="5160100" y="1609475"/>
              <a:ext cx="975300" cy="2005375"/>
            </a:xfrm>
            <a:custGeom>
              <a:rect b="b" l="l" r="r" t="t"/>
              <a:pathLst>
                <a:path extrusionOk="0" h="80215" w="39012">
                  <a:moveTo>
                    <a:pt x="20115" y="366"/>
                  </a:moveTo>
                  <a:lnTo>
                    <a:pt x="20725" y="488"/>
                  </a:lnTo>
                  <a:lnTo>
                    <a:pt x="21274" y="731"/>
                  </a:lnTo>
                  <a:lnTo>
                    <a:pt x="21822" y="1036"/>
                  </a:lnTo>
                  <a:lnTo>
                    <a:pt x="22127" y="1219"/>
                  </a:lnTo>
                  <a:lnTo>
                    <a:pt x="22371" y="1524"/>
                  </a:lnTo>
                  <a:lnTo>
                    <a:pt x="22554" y="1768"/>
                  </a:lnTo>
                  <a:lnTo>
                    <a:pt x="22736" y="2072"/>
                  </a:lnTo>
                  <a:lnTo>
                    <a:pt x="23041" y="2743"/>
                  </a:lnTo>
                  <a:lnTo>
                    <a:pt x="23163" y="3413"/>
                  </a:lnTo>
                  <a:lnTo>
                    <a:pt x="23285" y="4206"/>
                  </a:lnTo>
                  <a:lnTo>
                    <a:pt x="23346" y="4998"/>
                  </a:lnTo>
                  <a:lnTo>
                    <a:pt x="23285" y="5791"/>
                  </a:lnTo>
                  <a:lnTo>
                    <a:pt x="23163" y="6583"/>
                  </a:lnTo>
                  <a:lnTo>
                    <a:pt x="22858" y="7924"/>
                  </a:lnTo>
                  <a:lnTo>
                    <a:pt x="22615" y="8533"/>
                  </a:lnTo>
                  <a:lnTo>
                    <a:pt x="22371" y="9204"/>
                  </a:lnTo>
                  <a:lnTo>
                    <a:pt x="22310" y="9326"/>
                  </a:lnTo>
                  <a:lnTo>
                    <a:pt x="22188" y="9509"/>
                  </a:lnTo>
                  <a:lnTo>
                    <a:pt x="21883" y="9752"/>
                  </a:lnTo>
                  <a:lnTo>
                    <a:pt x="21152" y="10179"/>
                  </a:lnTo>
                  <a:lnTo>
                    <a:pt x="20420" y="10606"/>
                  </a:lnTo>
                  <a:lnTo>
                    <a:pt x="19994" y="10789"/>
                  </a:lnTo>
                  <a:lnTo>
                    <a:pt x="19567" y="10850"/>
                  </a:lnTo>
                  <a:lnTo>
                    <a:pt x="19201" y="10850"/>
                  </a:lnTo>
                  <a:lnTo>
                    <a:pt x="18774" y="10667"/>
                  </a:lnTo>
                  <a:lnTo>
                    <a:pt x="17982" y="10240"/>
                  </a:lnTo>
                  <a:lnTo>
                    <a:pt x="17251" y="9813"/>
                  </a:lnTo>
                  <a:lnTo>
                    <a:pt x="16946" y="9570"/>
                  </a:lnTo>
                  <a:lnTo>
                    <a:pt x="16763" y="9387"/>
                  </a:lnTo>
                  <a:lnTo>
                    <a:pt x="16702" y="9265"/>
                  </a:lnTo>
                  <a:lnTo>
                    <a:pt x="16519" y="8777"/>
                  </a:lnTo>
                  <a:lnTo>
                    <a:pt x="16336" y="8351"/>
                  </a:lnTo>
                  <a:lnTo>
                    <a:pt x="16093" y="7497"/>
                  </a:lnTo>
                  <a:lnTo>
                    <a:pt x="15910" y="6705"/>
                  </a:lnTo>
                  <a:lnTo>
                    <a:pt x="15788" y="5912"/>
                  </a:lnTo>
                  <a:lnTo>
                    <a:pt x="15727" y="5120"/>
                  </a:lnTo>
                  <a:lnTo>
                    <a:pt x="15727" y="4328"/>
                  </a:lnTo>
                  <a:lnTo>
                    <a:pt x="15849" y="3474"/>
                  </a:lnTo>
                  <a:lnTo>
                    <a:pt x="15971" y="2804"/>
                  </a:lnTo>
                  <a:lnTo>
                    <a:pt x="16275" y="2194"/>
                  </a:lnTo>
                  <a:lnTo>
                    <a:pt x="16641" y="1585"/>
                  </a:lnTo>
                  <a:lnTo>
                    <a:pt x="16824" y="1341"/>
                  </a:lnTo>
                  <a:lnTo>
                    <a:pt x="17129" y="1097"/>
                  </a:lnTo>
                  <a:lnTo>
                    <a:pt x="17677" y="731"/>
                  </a:lnTo>
                  <a:lnTo>
                    <a:pt x="18226" y="549"/>
                  </a:lnTo>
                  <a:lnTo>
                    <a:pt x="18896" y="427"/>
                  </a:lnTo>
                  <a:lnTo>
                    <a:pt x="19506" y="366"/>
                  </a:lnTo>
                  <a:close/>
                  <a:moveTo>
                    <a:pt x="27491" y="19566"/>
                  </a:moveTo>
                  <a:lnTo>
                    <a:pt x="27491" y="19566"/>
                  </a:lnTo>
                  <a:lnTo>
                    <a:pt x="27491" y="19566"/>
                  </a:lnTo>
                  <a:close/>
                  <a:moveTo>
                    <a:pt x="19323" y="32732"/>
                  </a:moveTo>
                  <a:lnTo>
                    <a:pt x="19201" y="32854"/>
                  </a:lnTo>
                  <a:lnTo>
                    <a:pt x="19140" y="33037"/>
                  </a:lnTo>
                  <a:lnTo>
                    <a:pt x="19140" y="33219"/>
                  </a:lnTo>
                  <a:lnTo>
                    <a:pt x="19201" y="33341"/>
                  </a:lnTo>
                  <a:lnTo>
                    <a:pt x="19262" y="33463"/>
                  </a:lnTo>
                  <a:lnTo>
                    <a:pt x="19567" y="33463"/>
                  </a:lnTo>
                  <a:lnTo>
                    <a:pt x="19628" y="33341"/>
                  </a:lnTo>
                  <a:lnTo>
                    <a:pt x="19689" y="33280"/>
                  </a:lnTo>
                  <a:lnTo>
                    <a:pt x="19628" y="33097"/>
                  </a:lnTo>
                  <a:lnTo>
                    <a:pt x="19567" y="33280"/>
                  </a:lnTo>
                  <a:lnTo>
                    <a:pt x="19445" y="33280"/>
                  </a:lnTo>
                  <a:lnTo>
                    <a:pt x="19384" y="33097"/>
                  </a:lnTo>
                  <a:lnTo>
                    <a:pt x="19384" y="32915"/>
                  </a:lnTo>
                  <a:lnTo>
                    <a:pt x="19384" y="32854"/>
                  </a:lnTo>
                  <a:lnTo>
                    <a:pt x="19506" y="32793"/>
                  </a:lnTo>
                  <a:lnTo>
                    <a:pt x="19384" y="32732"/>
                  </a:lnTo>
                  <a:close/>
                  <a:moveTo>
                    <a:pt x="5060" y="39437"/>
                  </a:moveTo>
                  <a:lnTo>
                    <a:pt x="4877" y="39619"/>
                  </a:lnTo>
                  <a:lnTo>
                    <a:pt x="4572" y="40046"/>
                  </a:lnTo>
                  <a:lnTo>
                    <a:pt x="4146" y="40412"/>
                  </a:lnTo>
                  <a:lnTo>
                    <a:pt x="3597" y="40717"/>
                  </a:lnTo>
                  <a:lnTo>
                    <a:pt x="3109" y="40960"/>
                  </a:lnTo>
                  <a:lnTo>
                    <a:pt x="3414" y="40960"/>
                  </a:lnTo>
                  <a:lnTo>
                    <a:pt x="3780" y="40899"/>
                  </a:lnTo>
                  <a:lnTo>
                    <a:pt x="4085" y="40778"/>
                  </a:lnTo>
                  <a:lnTo>
                    <a:pt x="4329" y="40534"/>
                  </a:lnTo>
                  <a:lnTo>
                    <a:pt x="4572" y="40290"/>
                  </a:lnTo>
                  <a:lnTo>
                    <a:pt x="4816" y="40046"/>
                  </a:lnTo>
                  <a:lnTo>
                    <a:pt x="4938" y="39741"/>
                  </a:lnTo>
                  <a:lnTo>
                    <a:pt x="5060" y="39437"/>
                  </a:lnTo>
                  <a:close/>
                  <a:moveTo>
                    <a:pt x="34013" y="39437"/>
                  </a:moveTo>
                  <a:lnTo>
                    <a:pt x="34074" y="39741"/>
                  </a:lnTo>
                  <a:lnTo>
                    <a:pt x="34257" y="40046"/>
                  </a:lnTo>
                  <a:lnTo>
                    <a:pt x="34440" y="40290"/>
                  </a:lnTo>
                  <a:lnTo>
                    <a:pt x="34683" y="40534"/>
                  </a:lnTo>
                  <a:lnTo>
                    <a:pt x="34988" y="40778"/>
                  </a:lnTo>
                  <a:lnTo>
                    <a:pt x="35293" y="40899"/>
                  </a:lnTo>
                  <a:lnTo>
                    <a:pt x="35598" y="40960"/>
                  </a:lnTo>
                  <a:lnTo>
                    <a:pt x="35963" y="40960"/>
                  </a:lnTo>
                  <a:lnTo>
                    <a:pt x="35598" y="40839"/>
                  </a:lnTo>
                  <a:lnTo>
                    <a:pt x="35232" y="40656"/>
                  </a:lnTo>
                  <a:lnTo>
                    <a:pt x="35171" y="40595"/>
                  </a:lnTo>
                  <a:lnTo>
                    <a:pt x="34805" y="40351"/>
                  </a:lnTo>
                  <a:lnTo>
                    <a:pt x="34500" y="40046"/>
                  </a:lnTo>
                  <a:lnTo>
                    <a:pt x="34013" y="39437"/>
                  </a:lnTo>
                  <a:close/>
                  <a:moveTo>
                    <a:pt x="20908" y="57905"/>
                  </a:moveTo>
                  <a:lnTo>
                    <a:pt x="20908" y="57905"/>
                  </a:lnTo>
                  <a:lnTo>
                    <a:pt x="20908" y="57905"/>
                  </a:lnTo>
                  <a:close/>
                  <a:moveTo>
                    <a:pt x="15361" y="56138"/>
                  </a:moveTo>
                  <a:lnTo>
                    <a:pt x="15239" y="56442"/>
                  </a:lnTo>
                  <a:lnTo>
                    <a:pt x="15117" y="56747"/>
                  </a:lnTo>
                  <a:lnTo>
                    <a:pt x="15117" y="57052"/>
                  </a:lnTo>
                  <a:lnTo>
                    <a:pt x="15178" y="57418"/>
                  </a:lnTo>
                  <a:lnTo>
                    <a:pt x="15239" y="57722"/>
                  </a:lnTo>
                  <a:lnTo>
                    <a:pt x="15422" y="57966"/>
                  </a:lnTo>
                  <a:lnTo>
                    <a:pt x="15605" y="58210"/>
                  </a:lnTo>
                  <a:lnTo>
                    <a:pt x="15910" y="58454"/>
                  </a:lnTo>
                  <a:lnTo>
                    <a:pt x="16153" y="58576"/>
                  </a:lnTo>
                  <a:lnTo>
                    <a:pt x="16519" y="58698"/>
                  </a:lnTo>
                  <a:lnTo>
                    <a:pt x="16824" y="58698"/>
                  </a:lnTo>
                  <a:lnTo>
                    <a:pt x="17129" y="58637"/>
                  </a:lnTo>
                  <a:lnTo>
                    <a:pt x="17434" y="58576"/>
                  </a:lnTo>
                  <a:lnTo>
                    <a:pt x="17738" y="58393"/>
                  </a:lnTo>
                  <a:lnTo>
                    <a:pt x="17982" y="58210"/>
                  </a:lnTo>
                  <a:lnTo>
                    <a:pt x="18165" y="57905"/>
                  </a:lnTo>
                  <a:lnTo>
                    <a:pt x="17860" y="58149"/>
                  </a:lnTo>
                  <a:lnTo>
                    <a:pt x="17555" y="58332"/>
                  </a:lnTo>
                  <a:lnTo>
                    <a:pt x="17312" y="58454"/>
                  </a:lnTo>
                  <a:lnTo>
                    <a:pt x="17068" y="58515"/>
                  </a:lnTo>
                  <a:lnTo>
                    <a:pt x="16763" y="58515"/>
                  </a:lnTo>
                  <a:lnTo>
                    <a:pt x="16519" y="58454"/>
                  </a:lnTo>
                  <a:lnTo>
                    <a:pt x="16275" y="58393"/>
                  </a:lnTo>
                  <a:lnTo>
                    <a:pt x="16032" y="58271"/>
                  </a:lnTo>
                  <a:lnTo>
                    <a:pt x="15849" y="58088"/>
                  </a:lnTo>
                  <a:lnTo>
                    <a:pt x="15666" y="57905"/>
                  </a:lnTo>
                  <a:lnTo>
                    <a:pt x="15422" y="57540"/>
                  </a:lnTo>
                  <a:lnTo>
                    <a:pt x="15300" y="57052"/>
                  </a:lnTo>
                  <a:lnTo>
                    <a:pt x="15300" y="56625"/>
                  </a:lnTo>
                  <a:lnTo>
                    <a:pt x="15361" y="56138"/>
                  </a:lnTo>
                  <a:close/>
                  <a:moveTo>
                    <a:pt x="23651" y="56138"/>
                  </a:moveTo>
                  <a:lnTo>
                    <a:pt x="23712" y="56442"/>
                  </a:lnTo>
                  <a:lnTo>
                    <a:pt x="23773" y="56747"/>
                  </a:lnTo>
                  <a:lnTo>
                    <a:pt x="23773" y="57052"/>
                  </a:lnTo>
                  <a:lnTo>
                    <a:pt x="23712" y="57357"/>
                  </a:lnTo>
                  <a:lnTo>
                    <a:pt x="23590" y="57601"/>
                  </a:lnTo>
                  <a:lnTo>
                    <a:pt x="23407" y="57905"/>
                  </a:lnTo>
                  <a:lnTo>
                    <a:pt x="23224" y="58088"/>
                  </a:lnTo>
                  <a:lnTo>
                    <a:pt x="22919" y="58271"/>
                  </a:lnTo>
                  <a:lnTo>
                    <a:pt x="22676" y="58393"/>
                  </a:lnTo>
                  <a:lnTo>
                    <a:pt x="22432" y="58454"/>
                  </a:lnTo>
                  <a:lnTo>
                    <a:pt x="22127" y="58515"/>
                  </a:lnTo>
                  <a:lnTo>
                    <a:pt x="21883" y="58454"/>
                  </a:lnTo>
                  <a:lnTo>
                    <a:pt x="21578" y="58393"/>
                  </a:lnTo>
                  <a:lnTo>
                    <a:pt x="21335" y="58271"/>
                  </a:lnTo>
                  <a:lnTo>
                    <a:pt x="21091" y="58088"/>
                  </a:lnTo>
                  <a:lnTo>
                    <a:pt x="20908" y="57905"/>
                  </a:lnTo>
                  <a:lnTo>
                    <a:pt x="21091" y="58210"/>
                  </a:lnTo>
                  <a:lnTo>
                    <a:pt x="21335" y="58393"/>
                  </a:lnTo>
                  <a:lnTo>
                    <a:pt x="21578" y="58576"/>
                  </a:lnTo>
                  <a:lnTo>
                    <a:pt x="21883" y="58637"/>
                  </a:lnTo>
                  <a:lnTo>
                    <a:pt x="22249" y="58698"/>
                  </a:lnTo>
                  <a:lnTo>
                    <a:pt x="22554" y="58698"/>
                  </a:lnTo>
                  <a:lnTo>
                    <a:pt x="22858" y="58576"/>
                  </a:lnTo>
                  <a:lnTo>
                    <a:pt x="23163" y="58454"/>
                  </a:lnTo>
                  <a:lnTo>
                    <a:pt x="23407" y="58210"/>
                  </a:lnTo>
                  <a:lnTo>
                    <a:pt x="23590" y="57966"/>
                  </a:lnTo>
                  <a:lnTo>
                    <a:pt x="23773" y="57722"/>
                  </a:lnTo>
                  <a:lnTo>
                    <a:pt x="23895" y="57357"/>
                  </a:lnTo>
                  <a:lnTo>
                    <a:pt x="23895" y="57052"/>
                  </a:lnTo>
                  <a:lnTo>
                    <a:pt x="23895" y="56747"/>
                  </a:lnTo>
                  <a:lnTo>
                    <a:pt x="23834" y="56442"/>
                  </a:lnTo>
                  <a:lnTo>
                    <a:pt x="23651" y="56138"/>
                  </a:lnTo>
                  <a:close/>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21883" y="10118"/>
                  </a:moveTo>
                  <a:lnTo>
                    <a:pt x="22066" y="12191"/>
                  </a:lnTo>
                  <a:lnTo>
                    <a:pt x="22066" y="12313"/>
                  </a:lnTo>
                  <a:lnTo>
                    <a:pt x="22127" y="12434"/>
                  </a:lnTo>
                  <a:lnTo>
                    <a:pt x="22371" y="12617"/>
                  </a:lnTo>
                  <a:lnTo>
                    <a:pt x="22676" y="12739"/>
                  </a:lnTo>
                  <a:lnTo>
                    <a:pt x="23224" y="13105"/>
                  </a:lnTo>
                  <a:lnTo>
                    <a:pt x="24321" y="13836"/>
                  </a:lnTo>
                  <a:lnTo>
                    <a:pt x="22493" y="14141"/>
                  </a:lnTo>
                  <a:lnTo>
                    <a:pt x="22493" y="14141"/>
                  </a:lnTo>
                  <a:lnTo>
                    <a:pt x="24138" y="14080"/>
                  </a:lnTo>
                  <a:lnTo>
                    <a:pt x="25784" y="14080"/>
                  </a:lnTo>
                  <a:lnTo>
                    <a:pt x="26637" y="14141"/>
                  </a:lnTo>
                  <a:lnTo>
                    <a:pt x="27491" y="14324"/>
                  </a:lnTo>
                  <a:lnTo>
                    <a:pt x="27918" y="14446"/>
                  </a:lnTo>
                  <a:lnTo>
                    <a:pt x="28344" y="14629"/>
                  </a:lnTo>
                  <a:lnTo>
                    <a:pt x="28710" y="14812"/>
                  </a:lnTo>
                  <a:lnTo>
                    <a:pt x="29076" y="15055"/>
                  </a:lnTo>
                  <a:lnTo>
                    <a:pt x="29319" y="15421"/>
                  </a:lnTo>
                  <a:lnTo>
                    <a:pt x="29624" y="15787"/>
                  </a:lnTo>
                  <a:lnTo>
                    <a:pt x="30051" y="16518"/>
                  </a:lnTo>
                  <a:lnTo>
                    <a:pt x="30417" y="17311"/>
                  </a:lnTo>
                  <a:lnTo>
                    <a:pt x="30539" y="17676"/>
                  </a:lnTo>
                  <a:lnTo>
                    <a:pt x="30599" y="18103"/>
                  </a:lnTo>
                  <a:lnTo>
                    <a:pt x="30660" y="19017"/>
                  </a:lnTo>
                  <a:lnTo>
                    <a:pt x="30660" y="19932"/>
                  </a:lnTo>
                  <a:lnTo>
                    <a:pt x="30599" y="20846"/>
                  </a:lnTo>
                  <a:lnTo>
                    <a:pt x="30599" y="21151"/>
                  </a:lnTo>
                  <a:lnTo>
                    <a:pt x="30660" y="21455"/>
                  </a:lnTo>
                  <a:lnTo>
                    <a:pt x="31026" y="23345"/>
                  </a:lnTo>
                  <a:lnTo>
                    <a:pt x="31270" y="25235"/>
                  </a:lnTo>
                  <a:lnTo>
                    <a:pt x="31331" y="26149"/>
                  </a:lnTo>
                  <a:lnTo>
                    <a:pt x="31331" y="27063"/>
                  </a:lnTo>
                  <a:lnTo>
                    <a:pt x="31392" y="27429"/>
                  </a:lnTo>
                  <a:lnTo>
                    <a:pt x="31514" y="27795"/>
                  </a:lnTo>
                  <a:lnTo>
                    <a:pt x="31697" y="28160"/>
                  </a:lnTo>
                  <a:lnTo>
                    <a:pt x="31879" y="28465"/>
                  </a:lnTo>
                  <a:lnTo>
                    <a:pt x="32123" y="28770"/>
                  </a:lnTo>
                  <a:lnTo>
                    <a:pt x="32306" y="29136"/>
                  </a:lnTo>
                  <a:lnTo>
                    <a:pt x="32611" y="29928"/>
                  </a:lnTo>
                  <a:lnTo>
                    <a:pt x="32916" y="30781"/>
                  </a:lnTo>
                  <a:lnTo>
                    <a:pt x="33220" y="31696"/>
                  </a:lnTo>
                  <a:lnTo>
                    <a:pt x="33342" y="32366"/>
                  </a:lnTo>
                  <a:lnTo>
                    <a:pt x="33525" y="33097"/>
                  </a:lnTo>
                  <a:lnTo>
                    <a:pt x="33708" y="34499"/>
                  </a:lnTo>
                  <a:lnTo>
                    <a:pt x="33830" y="35536"/>
                  </a:lnTo>
                  <a:lnTo>
                    <a:pt x="34074" y="36511"/>
                  </a:lnTo>
                  <a:lnTo>
                    <a:pt x="34379" y="37547"/>
                  </a:lnTo>
                  <a:lnTo>
                    <a:pt x="34805" y="38461"/>
                  </a:lnTo>
                  <a:lnTo>
                    <a:pt x="34440" y="38522"/>
                  </a:lnTo>
                  <a:lnTo>
                    <a:pt x="34257" y="38644"/>
                  </a:lnTo>
                  <a:lnTo>
                    <a:pt x="34196" y="38705"/>
                  </a:lnTo>
                  <a:lnTo>
                    <a:pt x="34135" y="38827"/>
                  </a:lnTo>
                  <a:lnTo>
                    <a:pt x="34257" y="38888"/>
                  </a:lnTo>
                  <a:lnTo>
                    <a:pt x="34500" y="38827"/>
                  </a:lnTo>
                  <a:lnTo>
                    <a:pt x="34927" y="38705"/>
                  </a:lnTo>
                  <a:lnTo>
                    <a:pt x="35354" y="38705"/>
                  </a:lnTo>
                  <a:lnTo>
                    <a:pt x="35720" y="38766"/>
                  </a:lnTo>
                  <a:lnTo>
                    <a:pt x="36085" y="39010"/>
                  </a:lnTo>
                  <a:lnTo>
                    <a:pt x="36512" y="39376"/>
                  </a:lnTo>
                  <a:lnTo>
                    <a:pt x="36878" y="39802"/>
                  </a:lnTo>
                  <a:lnTo>
                    <a:pt x="37609" y="40717"/>
                  </a:lnTo>
                  <a:lnTo>
                    <a:pt x="37975" y="41143"/>
                  </a:lnTo>
                  <a:lnTo>
                    <a:pt x="38402" y="41509"/>
                  </a:lnTo>
                  <a:lnTo>
                    <a:pt x="38706" y="41753"/>
                  </a:lnTo>
                  <a:lnTo>
                    <a:pt x="38767" y="41814"/>
                  </a:lnTo>
                  <a:lnTo>
                    <a:pt x="38767" y="41875"/>
                  </a:lnTo>
                  <a:lnTo>
                    <a:pt x="38767" y="41936"/>
                  </a:lnTo>
                  <a:lnTo>
                    <a:pt x="38645" y="41997"/>
                  </a:lnTo>
                  <a:lnTo>
                    <a:pt x="38280" y="41997"/>
                  </a:lnTo>
                  <a:lnTo>
                    <a:pt x="37914" y="41875"/>
                  </a:lnTo>
                  <a:lnTo>
                    <a:pt x="37609" y="41753"/>
                  </a:lnTo>
                  <a:lnTo>
                    <a:pt x="37426" y="41570"/>
                  </a:lnTo>
                  <a:lnTo>
                    <a:pt x="37000" y="41204"/>
                  </a:lnTo>
                  <a:lnTo>
                    <a:pt x="36878" y="41082"/>
                  </a:lnTo>
                  <a:lnTo>
                    <a:pt x="36634" y="41021"/>
                  </a:lnTo>
                  <a:lnTo>
                    <a:pt x="36451" y="40960"/>
                  </a:lnTo>
                  <a:lnTo>
                    <a:pt x="36390" y="41021"/>
                  </a:lnTo>
                  <a:lnTo>
                    <a:pt x="36390" y="41143"/>
                  </a:lnTo>
                  <a:lnTo>
                    <a:pt x="36390" y="41326"/>
                  </a:lnTo>
                  <a:lnTo>
                    <a:pt x="36451" y="41570"/>
                  </a:lnTo>
                  <a:lnTo>
                    <a:pt x="36695" y="42119"/>
                  </a:lnTo>
                  <a:lnTo>
                    <a:pt x="37000" y="42667"/>
                  </a:lnTo>
                  <a:lnTo>
                    <a:pt x="37609" y="43764"/>
                  </a:lnTo>
                  <a:lnTo>
                    <a:pt x="37792" y="44069"/>
                  </a:lnTo>
                  <a:lnTo>
                    <a:pt x="37914" y="44191"/>
                  </a:lnTo>
                  <a:lnTo>
                    <a:pt x="37914" y="44374"/>
                  </a:lnTo>
                  <a:lnTo>
                    <a:pt x="37914" y="44496"/>
                  </a:lnTo>
                  <a:lnTo>
                    <a:pt x="37853" y="44557"/>
                  </a:lnTo>
                  <a:lnTo>
                    <a:pt x="37792" y="44557"/>
                  </a:lnTo>
                  <a:lnTo>
                    <a:pt x="37670" y="44496"/>
                  </a:lnTo>
                  <a:lnTo>
                    <a:pt x="37487" y="44374"/>
                  </a:lnTo>
                  <a:lnTo>
                    <a:pt x="37365" y="44252"/>
                  </a:lnTo>
                  <a:lnTo>
                    <a:pt x="36817" y="43399"/>
                  </a:lnTo>
                  <a:lnTo>
                    <a:pt x="36512" y="42972"/>
                  </a:lnTo>
                  <a:lnTo>
                    <a:pt x="36207" y="42606"/>
                  </a:lnTo>
                  <a:lnTo>
                    <a:pt x="36024" y="42545"/>
                  </a:lnTo>
                  <a:lnTo>
                    <a:pt x="35902" y="42484"/>
                  </a:lnTo>
                  <a:lnTo>
                    <a:pt x="35781" y="42606"/>
                  </a:lnTo>
                  <a:lnTo>
                    <a:pt x="35720" y="42789"/>
                  </a:lnTo>
                  <a:lnTo>
                    <a:pt x="35781" y="43094"/>
                  </a:lnTo>
                  <a:lnTo>
                    <a:pt x="35841" y="43399"/>
                  </a:lnTo>
                  <a:lnTo>
                    <a:pt x="36268" y="44496"/>
                  </a:lnTo>
                  <a:lnTo>
                    <a:pt x="36390" y="44861"/>
                  </a:lnTo>
                  <a:lnTo>
                    <a:pt x="36512" y="45288"/>
                  </a:lnTo>
                  <a:lnTo>
                    <a:pt x="36512" y="45471"/>
                  </a:lnTo>
                  <a:lnTo>
                    <a:pt x="36451" y="45593"/>
                  </a:lnTo>
                  <a:lnTo>
                    <a:pt x="36390" y="45654"/>
                  </a:lnTo>
                  <a:lnTo>
                    <a:pt x="36329" y="45715"/>
                  </a:lnTo>
                  <a:lnTo>
                    <a:pt x="36268" y="45654"/>
                  </a:lnTo>
                  <a:lnTo>
                    <a:pt x="36207" y="45593"/>
                  </a:lnTo>
                  <a:lnTo>
                    <a:pt x="36085" y="45410"/>
                  </a:lnTo>
                  <a:lnTo>
                    <a:pt x="35963" y="45166"/>
                  </a:lnTo>
                  <a:lnTo>
                    <a:pt x="35781" y="44739"/>
                  </a:lnTo>
                  <a:lnTo>
                    <a:pt x="35354" y="43642"/>
                  </a:lnTo>
                  <a:lnTo>
                    <a:pt x="35232" y="43216"/>
                  </a:lnTo>
                  <a:lnTo>
                    <a:pt x="35110" y="42972"/>
                  </a:lnTo>
                  <a:lnTo>
                    <a:pt x="35049" y="42911"/>
                  </a:lnTo>
                  <a:lnTo>
                    <a:pt x="34866" y="42911"/>
                  </a:lnTo>
                  <a:lnTo>
                    <a:pt x="34805" y="42972"/>
                  </a:lnTo>
                  <a:lnTo>
                    <a:pt x="34744" y="43216"/>
                  </a:lnTo>
                  <a:lnTo>
                    <a:pt x="34744" y="43642"/>
                  </a:lnTo>
                  <a:lnTo>
                    <a:pt x="34805" y="44739"/>
                  </a:lnTo>
                  <a:lnTo>
                    <a:pt x="34866" y="45166"/>
                  </a:lnTo>
                  <a:lnTo>
                    <a:pt x="34805" y="45410"/>
                  </a:lnTo>
                  <a:lnTo>
                    <a:pt x="34744" y="45593"/>
                  </a:lnTo>
                  <a:lnTo>
                    <a:pt x="34622" y="45654"/>
                  </a:lnTo>
                  <a:lnTo>
                    <a:pt x="34561" y="45593"/>
                  </a:lnTo>
                  <a:lnTo>
                    <a:pt x="34440" y="45349"/>
                  </a:lnTo>
                  <a:lnTo>
                    <a:pt x="34379" y="44800"/>
                  </a:lnTo>
                  <a:lnTo>
                    <a:pt x="34318" y="44130"/>
                  </a:lnTo>
                  <a:lnTo>
                    <a:pt x="34318" y="43825"/>
                  </a:lnTo>
                  <a:lnTo>
                    <a:pt x="34196" y="43338"/>
                  </a:lnTo>
                  <a:lnTo>
                    <a:pt x="34135" y="43094"/>
                  </a:lnTo>
                  <a:lnTo>
                    <a:pt x="34074" y="42911"/>
                  </a:lnTo>
                  <a:lnTo>
                    <a:pt x="33891" y="42850"/>
                  </a:lnTo>
                  <a:lnTo>
                    <a:pt x="33769" y="42911"/>
                  </a:lnTo>
                  <a:lnTo>
                    <a:pt x="33647" y="42972"/>
                  </a:lnTo>
                  <a:lnTo>
                    <a:pt x="33647" y="43094"/>
                  </a:lnTo>
                  <a:lnTo>
                    <a:pt x="33586" y="43338"/>
                  </a:lnTo>
                  <a:lnTo>
                    <a:pt x="33647" y="43825"/>
                  </a:lnTo>
                  <a:lnTo>
                    <a:pt x="33647" y="44252"/>
                  </a:lnTo>
                  <a:lnTo>
                    <a:pt x="33647" y="44618"/>
                  </a:lnTo>
                  <a:lnTo>
                    <a:pt x="33647" y="44800"/>
                  </a:lnTo>
                  <a:lnTo>
                    <a:pt x="33586" y="44983"/>
                  </a:lnTo>
                  <a:lnTo>
                    <a:pt x="33525" y="45044"/>
                  </a:lnTo>
                  <a:lnTo>
                    <a:pt x="33464" y="44983"/>
                  </a:lnTo>
                  <a:lnTo>
                    <a:pt x="33403" y="44922"/>
                  </a:lnTo>
                  <a:lnTo>
                    <a:pt x="33281" y="44679"/>
                  </a:lnTo>
                  <a:lnTo>
                    <a:pt x="33281" y="44435"/>
                  </a:lnTo>
                  <a:lnTo>
                    <a:pt x="33220" y="43886"/>
                  </a:lnTo>
                  <a:lnTo>
                    <a:pt x="33099" y="42667"/>
                  </a:lnTo>
                  <a:lnTo>
                    <a:pt x="33099" y="42423"/>
                  </a:lnTo>
                  <a:lnTo>
                    <a:pt x="33038" y="42240"/>
                  </a:lnTo>
                  <a:lnTo>
                    <a:pt x="32794" y="41509"/>
                  </a:lnTo>
                  <a:lnTo>
                    <a:pt x="32550" y="40717"/>
                  </a:lnTo>
                  <a:lnTo>
                    <a:pt x="32489" y="40412"/>
                  </a:lnTo>
                  <a:lnTo>
                    <a:pt x="32489" y="40046"/>
                  </a:lnTo>
                  <a:lnTo>
                    <a:pt x="32489" y="39863"/>
                  </a:lnTo>
                  <a:lnTo>
                    <a:pt x="32550" y="39741"/>
                  </a:lnTo>
                  <a:lnTo>
                    <a:pt x="32672" y="39619"/>
                  </a:lnTo>
                  <a:lnTo>
                    <a:pt x="32794" y="39498"/>
                  </a:lnTo>
                  <a:lnTo>
                    <a:pt x="32916" y="39437"/>
                  </a:lnTo>
                  <a:lnTo>
                    <a:pt x="32916" y="39376"/>
                  </a:lnTo>
                  <a:lnTo>
                    <a:pt x="32916" y="39315"/>
                  </a:lnTo>
                  <a:lnTo>
                    <a:pt x="32794" y="39254"/>
                  </a:lnTo>
                  <a:lnTo>
                    <a:pt x="32672" y="39254"/>
                  </a:lnTo>
                  <a:lnTo>
                    <a:pt x="32489" y="39376"/>
                  </a:lnTo>
                  <a:lnTo>
                    <a:pt x="32123" y="38400"/>
                  </a:lnTo>
                  <a:lnTo>
                    <a:pt x="31697" y="37364"/>
                  </a:lnTo>
                  <a:lnTo>
                    <a:pt x="30721" y="35414"/>
                  </a:lnTo>
                  <a:lnTo>
                    <a:pt x="29807" y="33463"/>
                  </a:lnTo>
                  <a:lnTo>
                    <a:pt x="29380" y="32488"/>
                  </a:lnTo>
                  <a:lnTo>
                    <a:pt x="29015" y="31452"/>
                  </a:lnTo>
                  <a:lnTo>
                    <a:pt x="28710" y="30355"/>
                  </a:lnTo>
                  <a:lnTo>
                    <a:pt x="28466" y="29257"/>
                  </a:lnTo>
                  <a:lnTo>
                    <a:pt x="28161" y="28160"/>
                  </a:lnTo>
                  <a:lnTo>
                    <a:pt x="27796" y="27063"/>
                  </a:lnTo>
                  <a:lnTo>
                    <a:pt x="27064" y="25356"/>
                  </a:lnTo>
                  <a:lnTo>
                    <a:pt x="27064" y="25174"/>
                  </a:lnTo>
                  <a:lnTo>
                    <a:pt x="27064" y="24991"/>
                  </a:lnTo>
                  <a:lnTo>
                    <a:pt x="27125" y="24747"/>
                  </a:lnTo>
                  <a:lnTo>
                    <a:pt x="27247" y="24625"/>
                  </a:lnTo>
                  <a:lnTo>
                    <a:pt x="27369" y="24503"/>
                  </a:lnTo>
                  <a:lnTo>
                    <a:pt x="27552" y="24259"/>
                  </a:lnTo>
                  <a:lnTo>
                    <a:pt x="27674" y="23955"/>
                  </a:lnTo>
                  <a:lnTo>
                    <a:pt x="27796" y="23345"/>
                  </a:lnTo>
                  <a:lnTo>
                    <a:pt x="27857" y="22735"/>
                  </a:lnTo>
                  <a:lnTo>
                    <a:pt x="27857" y="22126"/>
                  </a:lnTo>
                  <a:lnTo>
                    <a:pt x="27735" y="21455"/>
                  </a:lnTo>
                  <a:lnTo>
                    <a:pt x="27613" y="20846"/>
                  </a:lnTo>
                  <a:lnTo>
                    <a:pt x="27491" y="20541"/>
                  </a:lnTo>
                  <a:lnTo>
                    <a:pt x="27430" y="20236"/>
                  </a:lnTo>
                  <a:lnTo>
                    <a:pt x="27491" y="19566"/>
                  </a:lnTo>
                  <a:lnTo>
                    <a:pt x="27369" y="20175"/>
                  </a:lnTo>
                  <a:lnTo>
                    <a:pt x="27369" y="20358"/>
                  </a:lnTo>
                  <a:lnTo>
                    <a:pt x="27430" y="20602"/>
                  </a:lnTo>
                  <a:lnTo>
                    <a:pt x="27491" y="21212"/>
                  </a:lnTo>
                  <a:lnTo>
                    <a:pt x="27552" y="21821"/>
                  </a:lnTo>
                  <a:lnTo>
                    <a:pt x="27613" y="22370"/>
                  </a:lnTo>
                  <a:lnTo>
                    <a:pt x="27552" y="22979"/>
                  </a:lnTo>
                  <a:lnTo>
                    <a:pt x="27430" y="23589"/>
                  </a:lnTo>
                  <a:lnTo>
                    <a:pt x="27369" y="23833"/>
                  </a:lnTo>
                  <a:lnTo>
                    <a:pt x="27186" y="24076"/>
                  </a:lnTo>
                  <a:lnTo>
                    <a:pt x="27064" y="24320"/>
                  </a:lnTo>
                  <a:lnTo>
                    <a:pt x="26820" y="24503"/>
                  </a:lnTo>
                  <a:lnTo>
                    <a:pt x="26637" y="24686"/>
                  </a:lnTo>
                  <a:lnTo>
                    <a:pt x="26394" y="24808"/>
                  </a:lnTo>
                  <a:lnTo>
                    <a:pt x="25845" y="24991"/>
                  </a:lnTo>
                  <a:lnTo>
                    <a:pt x="25297" y="25052"/>
                  </a:lnTo>
                  <a:lnTo>
                    <a:pt x="24016" y="25235"/>
                  </a:lnTo>
                  <a:lnTo>
                    <a:pt x="23468" y="25295"/>
                  </a:lnTo>
                  <a:lnTo>
                    <a:pt x="22797" y="25295"/>
                  </a:lnTo>
                  <a:lnTo>
                    <a:pt x="22676" y="25235"/>
                  </a:lnTo>
                  <a:lnTo>
                    <a:pt x="22493" y="25174"/>
                  </a:lnTo>
                  <a:lnTo>
                    <a:pt x="22249" y="24991"/>
                  </a:lnTo>
                  <a:lnTo>
                    <a:pt x="21639" y="24625"/>
                  </a:lnTo>
                  <a:lnTo>
                    <a:pt x="20359" y="23894"/>
                  </a:lnTo>
                  <a:lnTo>
                    <a:pt x="21883" y="24991"/>
                  </a:lnTo>
                  <a:lnTo>
                    <a:pt x="22249" y="25295"/>
                  </a:lnTo>
                  <a:lnTo>
                    <a:pt x="22432" y="25417"/>
                  </a:lnTo>
                  <a:lnTo>
                    <a:pt x="22676" y="25539"/>
                  </a:lnTo>
                  <a:lnTo>
                    <a:pt x="22797" y="25600"/>
                  </a:lnTo>
                  <a:lnTo>
                    <a:pt x="23346" y="25600"/>
                  </a:lnTo>
                  <a:lnTo>
                    <a:pt x="24260" y="25539"/>
                  </a:lnTo>
                  <a:lnTo>
                    <a:pt x="25175" y="25417"/>
                  </a:lnTo>
                  <a:lnTo>
                    <a:pt x="26028" y="25295"/>
                  </a:lnTo>
                  <a:lnTo>
                    <a:pt x="26455" y="25174"/>
                  </a:lnTo>
                  <a:lnTo>
                    <a:pt x="26820" y="24991"/>
                  </a:lnTo>
                  <a:lnTo>
                    <a:pt x="26698" y="25539"/>
                  </a:lnTo>
                  <a:lnTo>
                    <a:pt x="25845" y="28099"/>
                  </a:lnTo>
                  <a:lnTo>
                    <a:pt x="25784" y="28282"/>
                  </a:lnTo>
                  <a:lnTo>
                    <a:pt x="25723" y="28709"/>
                  </a:lnTo>
                  <a:lnTo>
                    <a:pt x="25784" y="30416"/>
                  </a:lnTo>
                  <a:lnTo>
                    <a:pt x="25784" y="32610"/>
                  </a:lnTo>
                  <a:lnTo>
                    <a:pt x="25784" y="32976"/>
                  </a:lnTo>
                  <a:lnTo>
                    <a:pt x="25723" y="33280"/>
                  </a:lnTo>
                  <a:lnTo>
                    <a:pt x="25723" y="33585"/>
                  </a:lnTo>
                  <a:lnTo>
                    <a:pt x="25723" y="33890"/>
                  </a:lnTo>
                  <a:lnTo>
                    <a:pt x="25845" y="34195"/>
                  </a:lnTo>
                  <a:lnTo>
                    <a:pt x="26028" y="35109"/>
                  </a:lnTo>
                  <a:lnTo>
                    <a:pt x="26333" y="36877"/>
                  </a:lnTo>
                  <a:lnTo>
                    <a:pt x="26455" y="37730"/>
                  </a:lnTo>
                  <a:lnTo>
                    <a:pt x="26516" y="38644"/>
                  </a:lnTo>
                  <a:lnTo>
                    <a:pt x="26516" y="40412"/>
                  </a:lnTo>
                  <a:lnTo>
                    <a:pt x="26455" y="42240"/>
                  </a:lnTo>
                  <a:lnTo>
                    <a:pt x="26394" y="44008"/>
                  </a:lnTo>
                  <a:lnTo>
                    <a:pt x="26272" y="45776"/>
                  </a:lnTo>
                  <a:lnTo>
                    <a:pt x="26028" y="47543"/>
                  </a:lnTo>
                  <a:lnTo>
                    <a:pt x="25784" y="49311"/>
                  </a:lnTo>
                  <a:lnTo>
                    <a:pt x="25479" y="51079"/>
                  </a:lnTo>
                  <a:lnTo>
                    <a:pt x="25053" y="52846"/>
                  </a:lnTo>
                  <a:lnTo>
                    <a:pt x="24565" y="54553"/>
                  </a:lnTo>
                  <a:lnTo>
                    <a:pt x="24382" y="55406"/>
                  </a:lnTo>
                  <a:lnTo>
                    <a:pt x="24260" y="56260"/>
                  </a:lnTo>
                  <a:lnTo>
                    <a:pt x="24260" y="57235"/>
                  </a:lnTo>
                  <a:lnTo>
                    <a:pt x="24321" y="58210"/>
                  </a:lnTo>
                  <a:lnTo>
                    <a:pt x="24504" y="59063"/>
                  </a:lnTo>
                  <a:lnTo>
                    <a:pt x="24687" y="59917"/>
                  </a:lnTo>
                  <a:lnTo>
                    <a:pt x="24931" y="60770"/>
                  </a:lnTo>
                  <a:lnTo>
                    <a:pt x="25053" y="61684"/>
                  </a:lnTo>
                  <a:lnTo>
                    <a:pt x="25114" y="62538"/>
                  </a:lnTo>
                  <a:lnTo>
                    <a:pt x="25114" y="63391"/>
                  </a:lnTo>
                  <a:lnTo>
                    <a:pt x="24992" y="64244"/>
                  </a:lnTo>
                  <a:lnTo>
                    <a:pt x="24870" y="65098"/>
                  </a:lnTo>
                  <a:lnTo>
                    <a:pt x="24565" y="66317"/>
                  </a:lnTo>
                  <a:lnTo>
                    <a:pt x="24260" y="67475"/>
                  </a:lnTo>
                  <a:lnTo>
                    <a:pt x="23529" y="69791"/>
                  </a:lnTo>
                  <a:lnTo>
                    <a:pt x="22493" y="73326"/>
                  </a:lnTo>
                  <a:lnTo>
                    <a:pt x="22127" y="74789"/>
                  </a:lnTo>
                  <a:lnTo>
                    <a:pt x="22066" y="75216"/>
                  </a:lnTo>
                  <a:lnTo>
                    <a:pt x="22005" y="75460"/>
                  </a:lnTo>
                  <a:lnTo>
                    <a:pt x="22066" y="75704"/>
                  </a:lnTo>
                  <a:lnTo>
                    <a:pt x="22127" y="75947"/>
                  </a:lnTo>
                  <a:lnTo>
                    <a:pt x="22249" y="76252"/>
                  </a:lnTo>
                  <a:lnTo>
                    <a:pt x="22493" y="76740"/>
                  </a:lnTo>
                  <a:lnTo>
                    <a:pt x="22858" y="77410"/>
                  </a:lnTo>
                  <a:lnTo>
                    <a:pt x="23346" y="78081"/>
                  </a:lnTo>
                  <a:lnTo>
                    <a:pt x="23590" y="78386"/>
                  </a:lnTo>
                  <a:lnTo>
                    <a:pt x="23834" y="78568"/>
                  </a:lnTo>
                  <a:lnTo>
                    <a:pt x="24260" y="78873"/>
                  </a:lnTo>
                  <a:lnTo>
                    <a:pt x="24321" y="78995"/>
                  </a:lnTo>
                  <a:lnTo>
                    <a:pt x="24321" y="79056"/>
                  </a:lnTo>
                  <a:lnTo>
                    <a:pt x="24260" y="79117"/>
                  </a:lnTo>
                  <a:lnTo>
                    <a:pt x="24199" y="79178"/>
                  </a:lnTo>
                  <a:lnTo>
                    <a:pt x="23956" y="79239"/>
                  </a:lnTo>
                  <a:lnTo>
                    <a:pt x="23773" y="79300"/>
                  </a:lnTo>
                  <a:lnTo>
                    <a:pt x="22919" y="79483"/>
                  </a:lnTo>
                  <a:lnTo>
                    <a:pt x="22493" y="79544"/>
                  </a:lnTo>
                  <a:lnTo>
                    <a:pt x="22066" y="79605"/>
                  </a:lnTo>
                  <a:lnTo>
                    <a:pt x="21700" y="79544"/>
                  </a:lnTo>
                  <a:lnTo>
                    <a:pt x="21578" y="79422"/>
                  </a:lnTo>
                  <a:lnTo>
                    <a:pt x="21578" y="79300"/>
                  </a:lnTo>
                  <a:lnTo>
                    <a:pt x="21517" y="78995"/>
                  </a:lnTo>
                  <a:lnTo>
                    <a:pt x="21456" y="78873"/>
                  </a:lnTo>
                  <a:lnTo>
                    <a:pt x="21335" y="78751"/>
                  </a:lnTo>
                  <a:lnTo>
                    <a:pt x="21213" y="78751"/>
                  </a:lnTo>
                  <a:lnTo>
                    <a:pt x="21213" y="78873"/>
                  </a:lnTo>
                  <a:lnTo>
                    <a:pt x="21274" y="79117"/>
                  </a:lnTo>
                  <a:lnTo>
                    <a:pt x="21335" y="79422"/>
                  </a:lnTo>
                  <a:lnTo>
                    <a:pt x="21335" y="79605"/>
                  </a:lnTo>
                  <a:lnTo>
                    <a:pt x="21335" y="79727"/>
                  </a:lnTo>
                  <a:lnTo>
                    <a:pt x="21213" y="79848"/>
                  </a:lnTo>
                  <a:lnTo>
                    <a:pt x="21030" y="79909"/>
                  </a:lnTo>
                  <a:lnTo>
                    <a:pt x="20725" y="79970"/>
                  </a:lnTo>
                  <a:lnTo>
                    <a:pt x="20359" y="79970"/>
                  </a:lnTo>
                  <a:lnTo>
                    <a:pt x="20176" y="79909"/>
                  </a:lnTo>
                  <a:lnTo>
                    <a:pt x="19994" y="79848"/>
                  </a:lnTo>
                  <a:lnTo>
                    <a:pt x="19872" y="79666"/>
                  </a:lnTo>
                  <a:lnTo>
                    <a:pt x="19750" y="79422"/>
                  </a:lnTo>
                  <a:lnTo>
                    <a:pt x="19628" y="78995"/>
                  </a:lnTo>
                  <a:lnTo>
                    <a:pt x="19628" y="78507"/>
                  </a:lnTo>
                  <a:lnTo>
                    <a:pt x="19628" y="78020"/>
                  </a:lnTo>
                  <a:lnTo>
                    <a:pt x="19628" y="75582"/>
                  </a:lnTo>
                  <a:lnTo>
                    <a:pt x="19750" y="74119"/>
                  </a:lnTo>
                  <a:lnTo>
                    <a:pt x="19872" y="72656"/>
                  </a:lnTo>
                  <a:lnTo>
                    <a:pt x="19994" y="71193"/>
                  </a:lnTo>
                  <a:lnTo>
                    <a:pt x="20115" y="69669"/>
                  </a:lnTo>
                  <a:lnTo>
                    <a:pt x="20115" y="68816"/>
                  </a:lnTo>
                  <a:lnTo>
                    <a:pt x="20055" y="67963"/>
                  </a:lnTo>
                  <a:lnTo>
                    <a:pt x="19994" y="66195"/>
                  </a:lnTo>
                  <a:lnTo>
                    <a:pt x="19933" y="64915"/>
                  </a:lnTo>
                  <a:lnTo>
                    <a:pt x="19994" y="63696"/>
                  </a:lnTo>
                  <a:lnTo>
                    <a:pt x="20055" y="62172"/>
                  </a:lnTo>
                  <a:lnTo>
                    <a:pt x="20176" y="60587"/>
                  </a:lnTo>
                  <a:lnTo>
                    <a:pt x="20237" y="59734"/>
                  </a:lnTo>
                  <a:lnTo>
                    <a:pt x="20298" y="58820"/>
                  </a:lnTo>
                  <a:lnTo>
                    <a:pt x="20298" y="58515"/>
                  </a:lnTo>
                  <a:lnTo>
                    <a:pt x="20237" y="58271"/>
                  </a:lnTo>
                  <a:lnTo>
                    <a:pt x="20115" y="57905"/>
                  </a:lnTo>
                  <a:lnTo>
                    <a:pt x="19994" y="57540"/>
                  </a:lnTo>
                  <a:lnTo>
                    <a:pt x="19872" y="57113"/>
                  </a:lnTo>
                  <a:lnTo>
                    <a:pt x="19872" y="56625"/>
                  </a:lnTo>
                  <a:lnTo>
                    <a:pt x="19994" y="55772"/>
                  </a:lnTo>
                  <a:lnTo>
                    <a:pt x="19994" y="55345"/>
                  </a:lnTo>
                  <a:lnTo>
                    <a:pt x="19994" y="54919"/>
                  </a:lnTo>
                  <a:lnTo>
                    <a:pt x="19933" y="54065"/>
                  </a:lnTo>
                  <a:lnTo>
                    <a:pt x="19750" y="52359"/>
                  </a:lnTo>
                  <a:lnTo>
                    <a:pt x="19689" y="50652"/>
                  </a:lnTo>
                  <a:lnTo>
                    <a:pt x="19689" y="48275"/>
                  </a:lnTo>
                  <a:lnTo>
                    <a:pt x="19689" y="45898"/>
                  </a:lnTo>
                  <a:lnTo>
                    <a:pt x="19628" y="44130"/>
                  </a:lnTo>
                  <a:lnTo>
                    <a:pt x="19628" y="43338"/>
                  </a:lnTo>
                  <a:lnTo>
                    <a:pt x="19628" y="43155"/>
                  </a:lnTo>
                  <a:lnTo>
                    <a:pt x="19628" y="42911"/>
                  </a:lnTo>
                  <a:lnTo>
                    <a:pt x="19872" y="42911"/>
                  </a:lnTo>
                  <a:lnTo>
                    <a:pt x="20237" y="42789"/>
                  </a:lnTo>
                  <a:lnTo>
                    <a:pt x="20542" y="42667"/>
                  </a:lnTo>
                  <a:lnTo>
                    <a:pt x="20786" y="42423"/>
                  </a:lnTo>
                  <a:lnTo>
                    <a:pt x="20969" y="42119"/>
                  </a:lnTo>
                  <a:lnTo>
                    <a:pt x="21030" y="41814"/>
                  </a:lnTo>
                  <a:lnTo>
                    <a:pt x="21030" y="41509"/>
                  </a:lnTo>
                  <a:lnTo>
                    <a:pt x="20847" y="41936"/>
                  </a:lnTo>
                  <a:lnTo>
                    <a:pt x="20725" y="42119"/>
                  </a:lnTo>
                  <a:lnTo>
                    <a:pt x="20542" y="42301"/>
                  </a:lnTo>
                  <a:lnTo>
                    <a:pt x="20359" y="42423"/>
                  </a:lnTo>
                  <a:lnTo>
                    <a:pt x="20115" y="42484"/>
                  </a:lnTo>
                  <a:lnTo>
                    <a:pt x="19567" y="42545"/>
                  </a:lnTo>
                  <a:lnTo>
                    <a:pt x="19018" y="42484"/>
                  </a:lnTo>
                  <a:lnTo>
                    <a:pt x="18774" y="42423"/>
                  </a:lnTo>
                  <a:lnTo>
                    <a:pt x="18592" y="42301"/>
                  </a:lnTo>
                  <a:lnTo>
                    <a:pt x="18409" y="42119"/>
                  </a:lnTo>
                  <a:lnTo>
                    <a:pt x="18287" y="41936"/>
                  </a:lnTo>
                  <a:lnTo>
                    <a:pt x="18104" y="41509"/>
                  </a:lnTo>
                  <a:lnTo>
                    <a:pt x="18104" y="41753"/>
                  </a:lnTo>
                  <a:lnTo>
                    <a:pt x="18104" y="41997"/>
                  </a:lnTo>
                  <a:lnTo>
                    <a:pt x="18226" y="42240"/>
                  </a:lnTo>
                  <a:lnTo>
                    <a:pt x="18348" y="42484"/>
                  </a:lnTo>
                  <a:lnTo>
                    <a:pt x="18592" y="42667"/>
                  </a:lnTo>
                  <a:lnTo>
                    <a:pt x="18896" y="42789"/>
                  </a:lnTo>
                  <a:lnTo>
                    <a:pt x="19201" y="42850"/>
                  </a:lnTo>
                  <a:lnTo>
                    <a:pt x="19323" y="42911"/>
                  </a:lnTo>
                  <a:lnTo>
                    <a:pt x="19445" y="42911"/>
                  </a:lnTo>
                  <a:lnTo>
                    <a:pt x="19445" y="43033"/>
                  </a:lnTo>
                  <a:lnTo>
                    <a:pt x="19445" y="43094"/>
                  </a:lnTo>
                  <a:lnTo>
                    <a:pt x="19384" y="43642"/>
                  </a:lnTo>
                  <a:lnTo>
                    <a:pt x="19384" y="46324"/>
                  </a:lnTo>
                  <a:lnTo>
                    <a:pt x="19384" y="48458"/>
                  </a:lnTo>
                  <a:lnTo>
                    <a:pt x="19384" y="50652"/>
                  </a:lnTo>
                  <a:lnTo>
                    <a:pt x="19323" y="51993"/>
                  </a:lnTo>
                  <a:lnTo>
                    <a:pt x="19201" y="53395"/>
                  </a:lnTo>
                  <a:lnTo>
                    <a:pt x="19079" y="54858"/>
                  </a:lnTo>
                  <a:lnTo>
                    <a:pt x="19079" y="55528"/>
                  </a:lnTo>
                  <a:lnTo>
                    <a:pt x="19079" y="56260"/>
                  </a:lnTo>
                  <a:lnTo>
                    <a:pt x="19140" y="56930"/>
                  </a:lnTo>
                  <a:lnTo>
                    <a:pt x="19018" y="57662"/>
                  </a:lnTo>
                  <a:lnTo>
                    <a:pt x="18835" y="58149"/>
                  </a:lnTo>
                  <a:lnTo>
                    <a:pt x="18774" y="58393"/>
                  </a:lnTo>
                  <a:lnTo>
                    <a:pt x="18714" y="58637"/>
                  </a:lnTo>
                  <a:lnTo>
                    <a:pt x="18714" y="59368"/>
                  </a:lnTo>
                  <a:lnTo>
                    <a:pt x="18835" y="60100"/>
                  </a:lnTo>
                  <a:lnTo>
                    <a:pt x="18896" y="60831"/>
                  </a:lnTo>
                  <a:lnTo>
                    <a:pt x="18957" y="61563"/>
                  </a:lnTo>
                  <a:lnTo>
                    <a:pt x="19018" y="63818"/>
                  </a:lnTo>
                  <a:lnTo>
                    <a:pt x="19079" y="64854"/>
                  </a:lnTo>
                  <a:lnTo>
                    <a:pt x="19079" y="65829"/>
                  </a:lnTo>
                  <a:lnTo>
                    <a:pt x="19018" y="67292"/>
                  </a:lnTo>
                  <a:lnTo>
                    <a:pt x="18896" y="68755"/>
                  </a:lnTo>
                  <a:lnTo>
                    <a:pt x="18957" y="70218"/>
                  </a:lnTo>
                  <a:lnTo>
                    <a:pt x="19079" y="71681"/>
                  </a:lnTo>
                  <a:lnTo>
                    <a:pt x="19262" y="73144"/>
                  </a:lnTo>
                  <a:lnTo>
                    <a:pt x="19384" y="74606"/>
                  </a:lnTo>
                  <a:lnTo>
                    <a:pt x="19384" y="75886"/>
                  </a:lnTo>
                  <a:lnTo>
                    <a:pt x="19384" y="77959"/>
                  </a:lnTo>
                  <a:lnTo>
                    <a:pt x="19384" y="78873"/>
                  </a:lnTo>
                  <a:lnTo>
                    <a:pt x="19384" y="79178"/>
                  </a:lnTo>
                  <a:lnTo>
                    <a:pt x="19323" y="79422"/>
                  </a:lnTo>
                  <a:lnTo>
                    <a:pt x="19140" y="79727"/>
                  </a:lnTo>
                  <a:lnTo>
                    <a:pt x="18957" y="79909"/>
                  </a:lnTo>
                  <a:lnTo>
                    <a:pt x="18653" y="79970"/>
                  </a:lnTo>
                  <a:lnTo>
                    <a:pt x="18348" y="79970"/>
                  </a:lnTo>
                  <a:lnTo>
                    <a:pt x="18043" y="79909"/>
                  </a:lnTo>
                  <a:lnTo>
                    <a:pt x="17799" y="79787"/>
                  </a:lnTo>
                  <a:lnTo>
                    <a:pt x="17738" y="79666"/>
                  </a:lnTo>
                  <a:lnTo>
                    <a:pt x="17677" y="79605"/>
                  </a:lnTo>
                  <a:lnTo>
                    <a:pt x="17738" y="79361"/>
                  </a:lnTo>
                  <a:lnTo>
                    <a:pt x="17799" y="79056"/>
                  </a:lnTo>
                  <a:lnTo>
                    <a:pt x="17860" y="78934"/>
                  </a:lnTo>
                  <a:lnTo>
                    <a:pt x="17921" y="78873"/>
                  </a:lnTo>
                  <a:lnTo>
                    <a:pt x="17860" y="78812"/>
                  </a:lnTo>
                  <a:lnTo>
                    <a:pt x="17799" y="78751"/>
                  </a:lnTo>
                  <a:lnTo>
                    <a:pt x="17677" y="78751"/>
                  </a:lnTo>
                  <a:lnTo>
                    <a:pt x="17616" y="78812"/>
                  </a:lnTo>
                  <a:lnTo>
                    <a:pt x="17555" y="78995"/>
                  </a:lnTo>
                  <a:lnTo>
                    <a:pt x="17555" y="79178"/>
                  </a:lnTo>
                  <a:lnTo>
                    <a:pt x="17494" y="79300"/>
                  </a:lnTo>
                  <a:lnTo>
                    <a:pt x="17434" y="79483"/>
                  </a:lnTo>
                  <a:lnTo>
                    <a:pt x="17312" y="79544"/>
                  </a:lnTo>
                  <a:lnTo>
                    <a:pt x="17129" y="79605"/>
                  </a:lnTo>
                  <a:lnTo>
                    <a:pt x="16824" y="79605"/>
                  </a:lnTo>
                  <a:lnTo>
                    <a:pt x="16458" y="79544"/>
                  </a:lnTo>
                  <a:lnTo>
                    <a:pt x="16032" y="79483"/>
                  </a:lnTo>
                  <a:lnTo>
                    <a:pt x="15361" y="79361"/>
                  </a:lnTo>
                  <a:lnTo>
                    <a:pt x="14995" y="79239"/>
                  </a:lnTo>
                  <a:lnTo>
                    <a:pt x="14813" y="79178"/>
                  </a:lnTo>
                  <a:lnTo>
                    <a:pt x="14752" y="79117"/>
                  </a:lnTo>
                  <a:lnTo>
                    <a:pt x="14691" y="79056"/>
                  </a:lnTo>
                  <a:lnTo>
                    <a:pt x="14691" y="78934"/>
                  </a:lnTo>
                  <a:lnTo>
                    <a:pt x="14813" y="78873"/>
                  </a:lnTo>
                  <a:lnTo>
                    <a:pt x="14995" y="78751"/>
                  </a:lnTo>
                  <a:lnTo>
                    <a:pt x="15483" y="78386"/>
                  </a:lnTo>
                  <a:lnTo>
                    <a:pt x="15910" y="77898"/>
                  </a:lnTo>
                  <a:lnTo>
                    <a:pt x="16214" y="77349"/>
                  </a:lnTo>
                  <a:lnTo>
                    <a:pt x="16519" y="76801"/>
                  </a:lnTo>
                  <a:lnTo>
                    <a:pt x="16824" y="76252"/>
                  </a:lnTo>
                  <a:lnTo>
                    <a:pt x="17007" y="75765"/>
                  </a:lnTo>
                  <a:lnTo>
                    <a:pt x="17007" y="75399"/>
                  </a:lnTo>
                  <a:lnTo>
                    <a:pt x="16946" y="75033"/>
                  </a:lnTo>
                  <a:lnTo>
                    <a:pt x="16763" y="74058"/>
                  </a:lnTo>
                  <a:lnTo>
                    <a:pt x="16519" y="73144"/>
                  </a:lnTo>
                  <a:lnTo>
                    <a:pt x="15910" y="71315"/>
                  </a:lnTo>
                  <a:lnTo>
                    <a:pt x="15239" y="68938"/>
                  </a:lnTo>
                  <a:lnTo>
                    <a:pt x="14813" y="67536"/>
                  </a:lnTo>
                  <a:lnTo>
                    <a:pt x="14386" y="66073"/>
                  </a:lnTo>
                  <a:lnTo>
                    <a:pt x="14081" y="64610"/>
                  </a:lnTo>
                  <a:lnTo>
                    <a:pt x="13959" y="63879"/>
                  </a:lnTo>
                  <a:lnTo>
                    <a:pt x="13898" y="63147"/>
                  </a:lnTo>
                  <a:lnTo>
                    <a:pt x="13959" y="62355"/>
                  </a:lnTo>
                  <a:lnTo>
                    <a:pt x="14020" y="61623"/>
                  </a:lnTo>
                  <a:lnTo>
                    <a:pt x="14142" y="60831"/>
                  </a:lnTo>
                  <a:lnTo>
                    <a:pt x="14325" y="60100"/>
                  </a:lnTo>
                  <a:lnTo>
                    <a:pt x="14630" y="58698"/>
                  </a:lnTo>
                  <a:lnTo>
                    <a:pt x="14752" y="57966"/>
                  </a:lnTo>
                  <a:lnTo>
                    <a:pt x="14813" y="57235"/>
                  </a:lnTo>
                  <a:lnTo>
                    <a:pt x="14752" y="56686"/>
                  </a:lnTo>
                  <a:lnTo>
                    <a:pt x="14752" y="56077"/>
                  </a:lnTo>
                  <a:lnTo>
                    <a:pt x="14508" y="54919"/>
                  </a:lnTo>
                  <a:lnTo>
                    <a:pt x="14264" y="53761"/>
                  </a:lnTo>
                  <a:lnTo>
                    <a:pt x="13959" y="52602"/>
                  </a:lnTo>
                  <a:lnTo>
                    <a:pt x="13593" y="51079"/>
                  </a:lnTo>
                  <a:lnTo>
                    <a:pt x="13289" y="49555"/>
                  </a:lnTo>
                  <a:lnTo>
                    <a:pt x="13045" y="48031"/>
                  </a:lnTo>
                  <a:lnTo>
                    <a:pt x="12862" y="46446"/>
                  </a:lnTo>
                  <a:lnTo>
                    <a:pt x="12618" y="43399"/>
                  </a:lnTo>
                  <a:lnTo>
                    <a:pt x="12557" y="40290"/>
                  </a:lnTo>
                  <a:lnTo>
                    <a:pt x="12557" y="38766"/>
                  </a:lnTo>
                  <a:lnTo>
                    <a:pt x="12557" y="38035"/>
                  </a:lnTo>
                  <a:lnTo>
                    <a:pt x="12679" y="37242"/>
                  </a:lnTo>
                  <a:lnTo>
                    <a:pt x="12862" y="35658"/>
                  </a:lnTo>
                  <a:lnTo>
                    <a:pt x="13167" y="34134"/>
                  </a:lnTo>
                  <a:lnTo>
                    <a:pt x="13228" y="33890"/>
                  </a:lnTo>
                  <a:lnTo>
                    <a:pt x="13228" y="33585"/>
                  </a:lnTo>
                  <a:lnTo>
                    <a:pt x="13167" y="33280"/>
                  </a:lnTo>
                  <a:lnTo>
                    <a:pt x="13045" y="32976"/>
                  </a:lnTo>
                  <a:lnTo>
                    <a:pt x="13045" y="29379"/>
                  </a:lnTo>
                  <a:lnTo>
                    <a:pt x="13045" y="28587"/>
                  </a:lnTo>
                  <a:lnTo>
                    <a:pt x="12984" y="28343"/>
                  </a:lnTo>
                  <a:lnTo>
                    <a:pt x="12923" y="28038"/>
                  </a:lnTo>
                  <a:lnTo>
                    <a:pt x="12801" y="27673"/>
                  </a:lnTo>
                  <a:lnTo>
                    <a:pt x="12496" y="26576"/>
                  </a:lnTo>
                  <a:lnTo>
                    <a:pt x="12192" y="25600"/>
                  </a:lnTo>
                  <a:lnTo>
                    <a:pt x="12192" y="25235"/>
                  </a:lnTo>
                  <a:lnTo>
                    <a:pt x="12131" y="24930"/>
                  </a:lnTo>
                  <a:lnTo>
                    <a:pt x="12496" y="25113"/>
                  </a:lnTo>
                  <a:lnTo>
                    <a:pt x="12923" y="25235"/>
                  </a:lnTo>
                  <a:lnTo>
                    <a:pt x="13776" y="25417"/>
                  </a:lnTo>
                  <a:lnTo>
                    <a:pt x="14691" y="25539"/>
                  </a:lnTo>
                  <a:lnTo>
                    <a:pt x="15666" y="25600"/>
                  </a:lnTo>
                  <a:lnTo>
                    <a:pt x="16214" y="25600"/>
                  </a:lnTo>
                  <a:lnTo>
                    <a:pt x="16397" y="25539"/>
                  </a:lnTo>
                  <a:lnTo>
                    <a:pt x="16519" y="25478"/>
                  </a:lnTo>
                  <a:lnTo>
                    <a:pt x="16702" y="25356"/>
                  </a:lnTo>
                  <a:lnTo>
                    <a:pt x="17068" y="25052"/>
                  </a:lnTo>
                  <a:lnTo>
                    <a:pt x="18653" y="23894"/>
                  </a:lnTo>
                  <a:lnTo>
                    <a:pt x="18653" y="23894"/>
                  </a:lnTo>
                  <a:lnTo>
                    <a:pt x="16519" y="25113"/>
                  </a:lnTo>
                  <a:lnTo>
                    <a:pt x="16397" y="25235"/>
                  </a:lnTo>
                  <a:lnTo>
                    <a:pt x="16275" y="25295"/>
                  </a:lnTo>
                  <a:lnTo>
                    <a:pt x="15971" y="25295"/>
                  </a:lnTo>
                  <a:lnTo>
                    <a:pt x="15361" y="25235"/>
                  </a:lnTo>
                  <a:lnTo>
                    <a:pt x="14081" y="25113"/>
                  </a:lnTo>
                  <a:lnTo>
                    <a:pt x="13532" y="25052"/>
                  </a:lnTo>
                  <a:lnTo>
                    <a:pt x="12923" y="24930"/>
                  </a:lnTo>
                  <a:lnTo>
                    <a:pt x="12435" y="24686"/>
                  </a:lnTo>
                  <a:lnTo>
                    <a:pt x="12192" y="24503"/>
                  </a:lnTo>
                  <a:lnTo>
                    <a:pt x="11948" y="24320"/>
                  </a:lnTo>
                  <a:lnTo>
                    <a:pt x="11826" y="24076"/>
                  </a:lnTo>
                  <a:lnTo>
                    <a:pt x="11704" y="23833"/>
                  </a:lnTo>
                  <a:lnTo>
                    <a:pt x="11521" y="23284"/>
                  </a:lnTo>
                  <a:lnTo>
                    <a:pt x="11460" y="22735"/>
                  </a:lnTo>
                  <a:lnTo>
                    <a:pt x="11460" y="22126"/>
                  </a:lnTo>
                  <a:lnTo>
                    <a:pt x="11521" y="21455"/>
                  </a:lnTo>
                  <a:lnTo>
                    <a:pt x="11582" y="20785"/>
                  </a:lnTo>
                  <a:lnTo>
                    <a:pt x="11643" y="20541"/>
                  </a:lnTo>
                  <a:lnTo>
                    <a:pt x="11704" y="20297"/>
                  </a:lnTo>
                  <a:lnTo>
                    <a:pt x="11521" y="19566"/>
                  </a:lnTo>
                  <a:lnTo>
                    <a:pt x="11582" y="20114"/>
                  </a:lnTo>
                  <a:lnTo>
                    <a:pt x="11582" y="20419"/>
                  </a:lnTo>
                  <a:lnTo>
                    <a:pt x="11460" y="20724"/>
                  </a:lnTo>
                  <a:lnTo>
                    <a:pt x="11338" y="21212"/>
                  </a:lnTo>
                  <a:lnTo>
                    <a:pt x="11216" y="21760"/>
                  </a:lnTo>
                  <a:lnTo>
                    <a:pt x="11216" y="22309"/>
                  </a:lnTo>
                  <a:lnTo>
                    <a:pt x="11216" y="22918"/>
                  </a:lnTo>
                  <a:lnTo>
                    <a:pt x="11277" y="23467"/>
                  </a:lnTo>
                  <a:lnTo>
                    <a:pt x="11399" y="24015"/>
                  </a:lnTo>
                  <a:lnTo>
                    <a:pt x="11643" y="24442"/>
                  </a:lnTo>
                  <a:lnTo>
                    <a:pt x="11765" y="24564"/>
                  </a:lnTo>
                  <a:lnTo>
                    <a:pt x="11826" y="24747"/>
                  </a:lnTo>
                  <a:lnTo>
                    <a:pt x="11887" y="24991"/>
                  </a:lnTo>
                  <a:lnTo>
                    <a:pt x="11887" y="25235"/>
                  </a:lnTo>
                  <a:lnTo>
                    <a:pt x="11887" y="25478"/>
                  </a:lnTo>
                  <a:lnTo>
                    <a:pt x="11765" y="25722"/>
                  </a:lnTo>
                  <a:lnTo>
                    <a:pt x="11460" y="26515"/>
                  </a:lnTo>
                  <a:lnTo>
                    <a:pt x="11033" y="27612"/>
                  </a:lnTo>
                  <a:lnTo>
                    <a:pt x="10729" y="28648"/>
                  </a:lnTo>
                  <a:lnTo>
                    <a:pt x="10485" y="29745"/>
                  </a:lnTo>
                  <a:lnTo>
                    <a:pt x="10241" y="30842"/>
                  </a:lnTo>
                  <a:lnTo>
                    <a:pt x="9875" y="31939"/>
                  </a:lnTo>
                  <a:lnTo>
                    <a:pt x="9449" y="33037"/>
                  </a:lnTo>
                  <a:lnTo>
                    <a:pt x="8961" y="34134"/>
                  </a:lnTo>
                  <a:lnTo>
                    <a:pt x="8412" y="35170"/>
                  </a:lnTo>
                  <a:lnTo>
                    <a:pt x="7437" y="37242"/>
                  </a:lnTo>
                  <a:lnTo>
                    <a:pt x="6950" y="38278"/>
                  </a:lnTo>
                  <a:lnTo>
                    <a:pt x="6523" y="39376"/>
                  </a:lnTo>
                  <a:lnTo>
                    <a:pt x="6340" y="39254"/>
                  </a:lnTo>
                  <a:lnTo>
                    <a:pt x="6157" y="39254"/>
                  </a:lnTo>
                  <a:lnTo>
                    <a:pt x="6157" y="39315"/>
                  </a:lnTo>
                  <a:lnTo>
                    <a:pt x="6096" y="39376"/>
                  </a:lnTo>
                  <a:lnTo>
                    <a:pt x="6157" y="39437"/>
                  </a:lnTo>
                  <a:lnTo>
                    <a:pt x="6157" y="39498"/>
                  </a:lnTo>
                  <a:lnTo>
                    <a:pt x="6279" y="39498"/>
                  </a:lnTo>
                  <a:lnTo>
                    <a:pt x="6462" y="39619"/>
                  </a:lnTo>
                  <a:lnTo>
                    <a:pt x="6523" y="39802"/>
                  </a:lnTo>
                  <a:lnTo>
                    <a:pt x="6584" y="39985"/>
                  </a:lnTo>
                  <a:lnTo>
                    <a:pt x="6584" y="40229"/>
                  </a:lnTo>
                  <a:lnTo>
                    <a:pt x="6523" y="40717"/>
                  </a:lnTo>
                  <a:lnTo>
                    <a:pt x="6401" y="41204"/>
                  </a:lnTo>
                  <a:lnTo>
                    <a:pt x="6035" y="42119"/>
                  </a:lnTo>
                  <a:lnTo>
                    <a:pt x="5974" y="42301"/>
                  </a:lnTo>
                  <a:lnTo>
                    <a:pt x="5913" y="42545"/>
                  </a:lnTo>
                  <a:lnTo>
                    <a:pt x="5791" y="43886"/>
                  </a:lnTo>
                  <a:lnTo>
                    <a:pt x="5791" y="44496"/>
                  </a:lnTo>
                  <a:lnTo>
                    <a:pt x="5730" y="44800"/>
                  </a:lnTo>
                  <a:lnTo>
                    <a:pt x="5669" y="44922"/>
                  </a:lnTo>
                  <a:lnTo>
                    <a:pt x="5609" y="45044"/>
                  </a:lnTo>
                  <a:lnTo>
                    <a:pt x="5487" y="45044"/>
                  </a:lnTo>
                  <a:lnTo>
                    <a:pt x="5426" y="44983"/>
                  </a:lnTo>
                  <a:lnTo>
                    <a:pt x="5365" y="44800"/>
                  </a:lnTo>
                  <a:lnTo>
                    <a:pt x="5365" y="44374"/>
                  </a:lnTo>
                  <a:lnTo>
                    <a:pt x="5426" y="43764"/>
                  </a:lnTo>
                  <a:lnTo>
                    <a:pt x="5426" y="43459"/>
                  </a:lnTo>
                  <a:lnTo>
                    <a:pt x="5426" y="43216"/>
                  </a:lnTo>
                  <a:lnTo>
                    <a:pt x="5365" y="43033"/>
                  </a:lnTo>
                  <a:lnTo>
                    <a:pt x="5243" y="42911"/>
                  </a:lnTo>
                  <a:lnTo>
                    <a:pt x="5121" y="42850"/>
                  </a:lnTo>
                  <a:lnTo>
                    <a:pt x="4938" y="42972"/>
                  </a:lnTo>
                  <a:lnTo>
                    <a:pt x="4816" y="43216"/>
                  </a:lnTo>
                  <a:lnTo>
                    <a:pt x="4755" y="43459"/>
                  </a:lnTo>
                  <a:lnTo>
                    <a:pt x="4694" y="43947"/>
                  </a:lnTo>
                  <a:lnTo>
                    <a:pt x="4633" y="44800"/>
                  </a:lnTo>
                  <a:lnTo>
                    <a:pt x="4572" y="45349"/>
                  </a:lnTo>
                  <a:lnTo>
                    <a:pt x="4450" y="45593"/>
                  </a:lnTo>
                  <a:lnTo>
                    <a:pt x="4389" y="45654"/>
                  </a:lnTo>
                  <a:lnTo>
                    <a:pt x="4268" y="45532"/>
                  </a:lnTo>
                  <a:lnTo>
                    <a:pt x="4207" y="45349"/>
                  </a:lnTo>
                  <a:lnTo>
                    <a:pt x="4207" y="45105"/>
                  </a:lnTo>
                  <a:lnTo>
                    <a:pt x="4268" y="44374"/>
                  </a:lnTo>
                  <a:lnTo>
                    <a:pt x="4268" y="43825"/>
                  </a:lnTo>
                  <a:lnTo>
                    <a:pt x="4329" y="43277"/>
                  </a:lnTo>
                  <a:lnTo>
                    <a:pt x="4268" y="43094"/>
                  </a:lnTo>
                  <a:lnTo>
                    <a:pt x="4207" y="42972"/>
                  </a:lnTo>
                  <a:lnTo>
                    <a:pt x="4146" y="42911"/>
                  </a:lnTo>
                  <a:lnTo>
                    <a:pt x="4085" y="42911"/>
                  </a:lnTo>
                  <a:lnTo>
                    <a:pt x="3963" y="42972"/>
                  </a:lnTo>
                  <a:lnTo>
                    <a:pt x="3841" y="43155"/>
                  </a:lnTo>
                  <a:lnTo>
                    <a:pt x="3658" y="43642"/>
                  </a:lnTo>
                  <a:lnTo>
                    <a:pt x="3231" y="44861"/>
                  </a:lnTo>
                  <a:lnTo>
                    <a:pt x="2988" y="45349"/>
                  </a:lnTo>
                  <a:lnTo>
                    <a:pt x="2866" y="45593"/>
                  </a:lnTo>
                  <a:lnTo>
                    <a:pt x="2744" y="45654"/>
                  </a:lnTo>
                  <a:lnTo>
                    <a:pt x="2683" y="45715"/>
                  </a:lnTo>
                  <a:lnTo>
                    <a:pt x="2622" y="45654"/>
                  </a:lnTo>
                  <a:lnTo>
                    <a:pt x="2561" y="45593"/>
                  </a:lnTo>
                  <a:lnTo>
                    <a:pt x="2561" y="45410"/>
                  </a:lnTo>
                  <a:lnTo>
                    <a:pt x="2561" y="45105"/>
                  </a:lnTo>
                  <a:lnTo>
                    <a:pt x="2683" y="44739"/>
                  </a:lnTo>
                  <a:lnTo>
                    <a:pt x="2927" y="44069"/>
                  </a:lnTo>
                  <a:lnTo>
                    <a:pt x="3048" y="43703"/>
                  </a:lnTo>
                  <a:lnTo>
                    <a:pt x="3292" y="43094"/>
                  </a:lnTo>
                  <a:lnTo>
                    <a:pt x="3292" y="42728"/>
                  </a:lnTo>
                  <a:lnTo>
                    <a:pt x="3292" y="42606"/>
                  </a:lnTo>
                  <a:lnTo>
                    <a:pt x="3170" y="42484"/>
                  </a:lnTo>
                  <a:lnTo>
                    <a:pt x="3109" y="42484"/>
                  </a:lnTo>
                  <a:lnTo>
                    <a:pt x="2988" y="42545"/>
                  </a:lnTo>
                  <a:lnTo>
                    <a:pt x="2805" y="42728"/>
                  </a:lnTo>
                  <a:lnTo>
                    <a:pt x="2378" y="43216"/>
                  </a:lnTo>
                  <a:lnTo>
                    <a:pt x="2012" y="43703"/>
                  </a:lnTo>
                  <a:lnTo>
                    <a:pt x="1708" y="44191"/>
                  </a:lnTo>
                  <a:lnTo>
                    <a:pt x="1525" y="44435"/>
                  </a:lnTo>
                  <a:lnTo>
                    <a:pt x="1403" y="44496"/>
                  </a:lnTo>
                  <a:lnTo>
                    <a:pt x="1281" y="44557"/>
                  </a:lnTo>
                  <a:lnTo>
                    <a:pt x="1159" y="44557"/>
                  </a:lnTo>
                  <a:lnTo>
                    <a:pt x="1098" y="44496"/>
                  </a:lnTo>
                  <a:lnTo>
                    <a:pt x="1098" y="44374"/>
                  </a:lnTo>
                  <a:lnTo>
                    <a:pt x="1159" y="44252"/>
                  </a:lnTo>
                  <a:lnTo>
                    <a:pt x="1281" y="43947"/>
                  </a:lnTo>
                  <a:lnTo>
                    <a:pt x="1403" y="43825"/>
                  </a:lnTo>
                  <a:lnTo>
                    <a:pt x="1951" y="42789"/>
                  </a:lnTo>
                  <a:lnTo>
                    <a:pt x="2317" y="42119"/>
                  </a:lnTo>
                  <a:lnTo>
                    <a:pt x="2500" y="41753"/>
                  </a:lnTo>
                  <a:lnTo>
                    <a:pt x="2622" y="41387"/>
                  </a:lnTo>
                  <a:lnTo>
                    <a:pt x="2683" y="41204"/>
                  </a:lnTo>
                  <a:lnTo>
                    <a:pt x="2622" y="41082"/>
                  </a:lnTo>
                  <a:lnTo>
                    <a:pt x="2561" y="41021"/>
                  </a:lnTo>
                  <a:lnTo>
                    <a:pt x="2378" y="40960"/>
                  </a:lnTo>
                  <a:lnTo>
                    <a:pt x="2134" y="41082"/>
                  </a:lnTo>
                  <a:lnTo>
                    <a:pt x="1890" y="41326"/>
                  </a:lnTo>
                  <a:lnTo>
                    <a:pt x="1647" y="41570"/>
                  </a:lnTo>
                  <a:lnTo>
                    <a:pt x="1403" y="41753"/>
                  </a:lnTo>
                  <a:lnTo>
                    <a:pt x="976" y="41936"/>
                  </a:lnTo>
                  <a:lnTo>
                    <a:pt x="732" y="41997"/>
                  </a:lnTo>
                  <a:lnTo>
                    <a:pt x="488" y="41997"/>
                  </a:lnTo>
                  <a:lnTo>
                    <a:pt x="306" y="41936"/>
                  </a:lnTo>
                  <a:lnTo>
                    <a:pt x="245" y="41875"/>
                  </a:lnTo>
                  <a:lnTo>
                    <a:pt x="306" y="41814"/>
                  </a:lnTo>
                  <a:lnTo>
                    <a:pt x="367" y="41692"/>
                  </a:lnTo>
                  <a:lnTo>
                    <a:pt x="793" y="41326"/>
                  </a:lnTo>
                  <a:lnTo>
                    <a:pt x="1342" y="40778"/>
                  </a:lnTo>
                  <a:lnTo>
                    <a:pt x="1829" y="40168"/>
                  </a:lnTo>
                  <a:lnTo>
                    <a:pt x="2317" y="39619"/>
                  </a:lnTo>
                  <a:lnTo>
                    <a:pt x="2866" y="39071"/>
                  </a:lnTo>
                  <a:lnTo>
                    <a:pt x="3170" y="38888"/>
                  </a:lnTo>
                  <a:lnTo>
                    <a:pt x="3414" y="38705"/>
                  </a:lnTo>
                  <a:lnTo>
                    <a:pt x="4085" y="38705"/>
                  </a:lnTo>
                  <a:lnTo>
                    <a:pt x="4511" y="38827"/>
                  </a:lnTo>
                  <a:lnTo>
                    <a:pt x="4633" y="38827"/>
                  </a:lnTo>
                  <a:lnTo>
                    <a:pt x="4755" y="38888"/>
                  </a:lnTo>
                  <a:lnTo>
                    <a:pt x="4877" y="38888"/>
                  </a:lnTo>
                  <a:lnTo>
                    <a:pt x="4877" y="38827"/>
                  </a:lnTo>
                  <a:lnTo>
                    <a:pt x="4816" y="38705"/>
                  </a:lnTo>
                  <a:lnTo>
                    <a:pt x="4755" y="38644"/>
                  </a:lnTo>
                  <a:lnTo>
                    <a:pt x="4511" y="38522"/>
                  </a:lnTo>
                  <a:lnTo>
                    <a:pt x="4207" y="38461"/>
                  </a:lnTo>
                  <a:lnTo>
                    <a:pt x="4633" y="37608"/>
                  </a:lnTo>
                  <a:lnTo>
                    <a:pt x="4877" y="36755"/>
                  </a:lnTo>
                  <a:lnTo>
                    <a:pt x="5121" y="35840"/>
                  </a:lnTo>
                  <a:lnTo>
                    <a:pt x="5304" y="34987"/>
                  </a:lnTo>
                  <a:lnTo>
                    <a:pt x="5426" y="33768"/>
                  </a:lnTo>
                  <a:lnTo>
                    <a:pt x="5609" y="32549"/>
                  </a:lnTo>
                  <a:lnTo>
                    <a:pt x="5852" y="31635"/>
                  </a:lnTo>
                  <a:lnTo>
                    <a:pt x="6096" y="30781"/>
                  </a:lnTo>
                  <a:lnTo>
                    <a:pt x="6462" y="29928"/>
                  </a:lnTo>
                  <a:lnTo>
                    <a:pt x="6828" y="29075"/>
                  </a:lnTo>
                  <a:lnTo>
                    <a:pt x="6950" y="28709"/>
                  </a:lnTo>
                  <a:lnTo>
                    <a:pt x="7132" y="28465"/>
                  </a:lnTo>
                  <a:lnTo>
                    <a:pt x="7376" y="28099"/>
                  </a:lnTo>
                  <a:lnTo>
                    <a:pt x="7559" y="27673"/>
                  </a:lnTo>
                  <a:lnTo>
                    <a:pt x="7681" y="27368"/>
                  </a:lnTo>
                  <a:lnTo>
                    <a:pt x="7681" y="27063"/>
                  </a:lnTo>
                  <a:lnTo>
                    <a:pt x="7742" y="26149"/>
                  </a:lnTo>
                  <a:lnTo>
                    <a:pt x="7803" y="25235"/>
                  </a:lnTo>
                  <a:lnTo>
                    <a:pt x="7925" y="24259"/>
                  </a:lnTo>
                  <a:lnTo>
                    <a:pt x="8169" y="22370"/>
                  </a:lnTo>
                  <a:lnTo>
                    <a:pt x="8351" y="21455"/>
                  </a:lnTo>
                  <a:lnTo>
                    <a:pt x="8412" y="21151"/>
                  </a:lnTo>
                  <a:lnTo>
                    <a:pt x="8412" y="20846"/>
                  </a:lnTo>
                  <a:lnTo>
                    <a:pt x="8351" y="19932"/>
                  </a:lnTo>
                  <a:lnTo>
                    <a:pt x="8351" y="19017"/>
                  </a:lnTo>
                  <a:lnTo>
                    <a:pt x="8412" y="18164"/>
                  </a:lnTo>
                  <a:lnTo>
                    <a:pt x="8534" y="17737"/>
                  </a:lnTo>
                  <a:lnTo>
                    <a:pt x="8656" y="17311"/>
                  </a:lnTo>
                  <a:lnTo>
                    <a:pt x="9022" y="16457"/>
                  </a:lnTo>
                  <a:lnTo>
                    <a:pt x="9510" y="15726"/>
                  </a:lnTo>
                  <a:lnTo>
                    <a:pt x="9753" y="15360"/>
                  </a:lnTo>
                  <a:lnTo>
                    <a:pt x="9997" y="15055"/>
                  </a:lnTo>
                  <a:lnTo>
                    <a:pt x="10302" y="14812"/>
                  </a:lnTo>
                  <a:lnTo>
                    <a:pt x="10668" y="14629"/>
                  </a:lnTo>
                  <a:lnTo>
                    <a:pt x="11094" y="14446"/>
                  </a:lnTo>
                  <a:lnTo>
                    <a:pt x="11521" y="14324"/>
                  </a:lnTo>
                  <a:lnTo>
                    <a:pt x="12374" y="14202"/>
                  </a:lnTo>
                  <a:lnTo>
                    <a:pt x="13411" y="14080"/>
                  </a:lnTo>
                  <a:lnTo>
                    <a:pt x="14447" y="14080"/>
                  </a:lnTo>
                  <a:lnTo>
                    <a:pt x="16519" y="14141"/>
                  </a:lnTo>
                  <a:lnTo>
                    <a:pt x="14691" y="13836"/>
                  </a:lnTo>
                  <a:lnTo>
                    <a:pt x="15727" y="13166"/>
                  </a:lnTo>
                  <a:lnTo>
                    <a:pt x="16336" y="12739"/>
                  </a:lnTo>
                  <a:lnTo>
                    <a:pt x="16641" y="12617"/>
                  </a:lnTo>
                  <a:lnTo>
                    <a:pt x="16885" y="12434"/>
                  </a:lnTo>
                  <a:lnTo>
                    <a:pt x="16946" y="12313"/>
                  </a:lnTo>
                  <a:lnTo>
                    <a:pt x="17007" y="12191"/>
                  </a:lnTo>
                  <a:lnTo>
                    <a:pt x="17190" y="10118"/>
                  </a:lnTo>
                  <a:lnTo>
                    <a:pt x="17738" y="10484"/>
                  </a:lnTo>
                  <a:lnTo>
                    <a:pt x="18348" y="10789"/>
                  </a:lnTo>
                  <a:lnTo>
                    <a:pt x="18896" y="11032"/>
                  </a:lnTo>
                  <a:lnTo>
                    <a:pt x="19201" y="11093"/>
                  </a:lnTo>
                  <a:lnTo>
                    <a:pt x="19506" y="11154"/>
                  </a:lnTo>
                  <a:lnTo>
                    <a:pt x="19811" y="11093"/>
                  </a:lnTo>
                  <a:lnTo>
                    <a:pt x="20115" y="11032"/>
                  </a:lnTo>
                  <a:lnTo>
                    <a:pt x="20664" y="10789"/>
                  </a:lnTo>
                  <a:lnTo>
                    <a:pt x="21274" y="10484"/>
                  </a:lnTo>
                  <a:lnTo>
                    <a:pt x="21883" y="10118"/>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0" name="Google Shape;230;p13"/>
          <p:cNvSpPr/>
          <p:nvPr/>
        </p:nvSpPr>
        <p:spPr>
          <a:xfrm flipH="1" rot="-2700000">
            <a:off x="7057481" y="3007202"/>
            <a:ext cx="669489" cy="669489"/>
          </a:xfrm>
          <a:prstGeom prst="teardrop">
            <a:avLst>
              <a:gd fmla="val 100000" name="adj"/>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13"/>
          <p:cNvSpPr txBox="1"/>
          <p:nvPr>
            <p:ph idx="4294967295" type="ctrTitle"/>
          </p:nvPr>
        </p:nvSpPr>
        <p:spPr>
          <a:xfrm>
            <a:off x="530135" y="1082375"/>
            <a:ext cx="4598400" cy="18663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Clr>
                <a:schemeClr val="accent1"/>
              </a:buClr>
              <a:buSzPts val="3000"/>
              <a:buFont typeface="DM Sans"/>
              <a:buNone/>
            </a:pPr>
            <a:r>
              <a:rPr b="1" i="0" lang="en" sz="4700" u="none" cap="none" strike="noStrike">
                <a:solidFill>
                  <a:schemeClr val="accent1"/>
                </a:solidFill>
                <a:latin typeface="DM Sans"/>
                <a:ea typeface="DM Sans"/>
                <a:cs typeface="DM Sans"/>
                <a:sym typeface="DM Sans"/>
              </a:rPr>
              <a:t>12 Somatic Exercises</a:t>
            </a:r>
            <a:endParaRPr b="1" i="0" sz="4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p:txBody>
      </p:sp>
      <p:sp>
        <p:nvSpPr>
          <p:cNvPr id="232" name="Google Shape;232;p1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33" name="Google Shape;233;p13"/>
          <p:cNvSpPr/>
          <p:nvPr/>
        </p:nvSpPr>
        <p:spPr>
          <a:xfrm rot="4499367">
            <a:off x="7137857" y="360028"/>
            <a:ext cx="881478" cy="864587"/>
          </a:xfrm>
          <a:prstGeom prst="wedgeEllipseCallout">
            <a:avLst>
              <a:gd fmla="val -20833" name="adj1"/>
              <a:gd fmla="val 62500" name="adj2"/>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13"/>
          <p:cNvSpPr/>
          <p:nvPr/>
        </p:nvSpPr>
        <p:spPr>
          <a:xfrm rot="2700000">
            <a:off x="5350706" y="1072527"/>
            <a:ext cx="669489" cy="669489"/>
          </a:xfrm>
          <a:prstGeom prst="teardrop">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13"/>
          <p:cNvSpPr/>
          <p:nvPr/>
        </p:nvSpPr>
        <p:spPr>
          <a:xfrm>
            <a:off x="6780750" y="1536450"/>
            <a:ext cx="176100" cy="154200"/>
          </a:xfrm>
          <a:prstGeom prst="hear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6" name="Google Shape;236;p13"/>
          <p:cNvGrpSpPr/>
          <p:nvPr/>
        </p:nvGrpSpPr>
        <p:grpSpPr>
          <a:xfrm>
            <a:off x="7427996" y="641718"/>
            <a:ext cx="301203" cy="301203"/>
            <a:chOff x="8762414" y="2939573"/>
            <a:chExt cx="457200" cy="457200"/>
          </a:xfrm>
        </p:grpSpPr>
        <p:sp>
          <p:nvSpPr>
            <p:cNvPr id="237" name="Google Shape;237;p13"/>
            <p:cNvSpPr/>
            <p:nvPr/>
          </p:nvSpPr>
          <p:spPr>
            <a:xfrm>
              <a:off x="9010064" y="3034823"/>
              <a:ext cx="209550" cy="66675"/>
            </a:xfrm>
            <a:custGeom>
              <a:rect b="b" l="l" r="r" t="t"/>
              <a:pathLst>
                <a:path extrusionOk="0" h="66675" w="209550">
                  <a:moveTo>
                    <a:pt x="200025" y="0"/>
                  </a:moveTo>
                  <a:lnTo>
                    <a:pt x="9525" y="0"/>
                  </a:lnTo>
                  <a:cubicBezTo>
                    <a:pt x="3810" y="0"/>
                    <a:pt x="0" y="3810"/>
                    <a:pt x="0" y="9525"/>
                  </a:cubicBezTo>
                  <a:lnTo>
                    <a:pt x="0" y="57150"/>
                  </a:lnTo>
                  <a:cubicBezTo>
                    <a:pt x="0" y="62865"/>
                    <a:pt x="3810" y="66675"/>
                    <a:pt x="9525" y="66675"/>
                  </a:cubicBezTo>
                  <a:lnTo>
                    <a:pt x="200025" y="66675"/>
                  </a:lnTo>
                  <a:cubicBezTo>
                    <a:pt x="205740" y="66675"/>
                    <a:pt x="209550" y="62865"/>
                    <a:pt x="209550" y="57150"/>
                  </a:cubicBezTo>
                  <a:lnTo>
                    <a:pt x="209550" y="9525"/>
                  </a:lnTo>
                  <a:cubicBezTo>
                    <a:pt x="209550" y="3810"/>
                    <a:pt x="205740" y="0"/>
                    <a:pt x="200025"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8" name="Google Shape;238;p13"/>
            <p:cNvSpPr/>
            <p:nvPr/>
          </p:nvSpPr>
          <p:spPr>
            <a:xfrm>
              <a:off x="9029114" y="3120548"/>
              <a:ext cx="171450" cy="276225"/>
            </a:xfrm>
            <a:custGeom>
              <a:rect b="b" l="l" r="r" t="t"/>
              <a:pathLst>
                <a:path extrusionOk="0" h="276225" w="171450">
                  <a:moveTo>
                    <a:pt x="0" y="266700"/>
                  </a:moveTo>
                  <a:cubicBezTo>
                    <a:pt x="0" y="272415"/>
                    <a:pt x="3810" y="276225"/>
                    <a:pt x="9525" y="276225"/>
                  </a:cubicBezTo>
                  <a:lnTo>
                    <a:pt x="161925" y="276225"/>
                  </a:lnTo>
                  <a:cubicBezTo>
                    <a:pt x="167640" y="276225"/>
                    <a:pt x="171450" y="272415"/>
                    <a:pt x="171450" y="266700"/>
                  </a:cubicBezTo>
                  <a:lnTo>
                    <a:pt x="171450" y="0"/>
                  </a:lnTo>
                  <a:lnTo>
                    <a:pt x="0" y="0"/>
                  </a:lnTo>
                  <a:lnTo>
                    <a:pt x="0" y="266700"/>
                  </a:lnTo>
                  <a:close/>
                  <a:moveTo>
                    <a:pt x="28575" y="57150"/>
                  </a:moveTo>
                  <a:cubicBezTo>
                    <a:pt x="28575" y="51435"/>
                    <a:pt x="32385" y="47625"/>
                    <a:pt x="38100" y="47625"/>
                  </a:cubicBezTo>
                  <a:lnTo>
                    <a:pt x="133350" y="47625"/>
                  </a:lnTo>
                  <a:cubicBezTo>
                    <a:pt x="139065" y="47625"/>
                    <a:pt x="142875" y="51435"/>
                    <a:pt x="142875" y="57150"/>
                  </a:cubicBezTo>
                  <a:lnTo>
                    <a:pt x="142875" y="123825"/>
                  </a:lnTo>
                  <a:cubicBezTo>
                    <a:pt x="142875" y="129540"/>
                    <a:pt x="139065" y="133350"/>
                    <a:pt x="133350" y="133350"/>
                  </a:cubicBezTo>
                  <a:lnTo>
                    <a:pt x="38100" y="133350"/>
                  </a:lnTo>
                  <a:cubicBezTo>
                    <a:pt x="32385" y="133350"/>
                    <a:pt x="28575" y="129540"/>
                    <a:pt x="28575" y="123825"/>
                  </a:cubicBezTo>
                  <a:lnTo>
                    <a:pt x="28575" y="57150"/>
                  </a:lnTo>
                  <a:close/>
                  <a:moveTo>
                    <a:pt x="38100" y="161925"/>
                  </a:moveTo>
                  <a:lnTo>
                    <a:pt x="133350" y="161925"/>
                  </a:lnTo>
                  <a:cubicBezTo>
                    <a:pt x="139065" y="161925"/>
                    <a:pt x="142875" y="165735"/>
                    <a:pt x="142875" y="171450"/>
                  </a:cubicBezTo>
                  <a:cubicBezTo>
                    <a:pt x="142875" y="177165"/>
                    <a:pt x="139065" y="180975"/>
                    <a:pt x="133350" y="180975"/>
                  </a:cubicBezTo>
                  <a:lnTo>
                    <a:pt x="38100" y="180975"/>
                  </a:lnTo>
                  <a:cubicBezTo>
                    <a:pt x="32385" y="180975"/>
                    <a:pt x="28575" y="177165"/>
                    <a:pt x="28575" y="171450"/>
                  </a:cubicBezTo>
                  <a:cubicBezTo>
                    <a:pt x="28575" y="165735"/>
                    <a:pt x="32385" y="161925"/>
                    <a:pt x="38100" y="16192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9" name="Google Shape;239;p13"/>
            <p:cNvSpPr/>
            <p:nvPr/>
          </p:nvSpPr>
          <p:spPr>
            <a:xfrm>
              <a:off x="8762414" y="2939573"/>
              <a:ext cx="200025" cy="457200"/>
            </a:xfrm>
            <a:custGeom>
              <a:rect b="b" l="l" r="r" t="t"/>
              <a:pathLst>
                <a:path extrusionOk="0" h="457200" w="200025">
                  <a:moveTo>
                    <a:pt x="185738" y="76200"/>
                  </a:moveTo>
                  <a:lnTo>
                    <a:pt x="133350" y="76200"/>
                  </a:lnTo>
                  <a:lnTo>
                    <a:pt x="133350" y="28575"/>
                  </a:lnTo>
                  <a:lnTo>
                    <a:pt x="157163" y="28575"/>
                  </a:lnTo>
                  <a:cubicBezTo>
                    <a:pt x="164783" y="28575"/>
                    <a:pt x="171450" y="21908"/>
                    <a:pt x="171450" y="14288"/>
                  </a:cubicBezTo>
                  <a:cubicBezTo>
                    <a:pt x="171450" y="6668"/>
                    <a:pt x="164783" y="0"/>
                    <a:pt x="157163" y="0"/>
                  </a:cubicBezTo>
                  <a:lnTo>
                    <a:pt x="42863" y="0"/>
                  </a:lnTo>
                  <a:cubicBezTo>
                    <a:pt x="35243" y="0"/>
                    <a:pt x="28575" y="6668"/>
                    <a:pt x="28575" y="14288"/>
                  </a:cubicBezTo>
                  <a:cubicBezTo>
                    <a:pt x="28575" y="21908"/>
                    <a:pt x="35243" y="28575"/>
                    <a:pt x="42863" y="28575"/>
                  </a:cubicBezTo>
                  <a:lnTo>
                    <a:pt x="66675" y="28575"/>
                  </a:lnTo>
                  <a:lnTo>
                    <a:pt x="66675" y="76200"/>
                  </a:lnTo>
                  <a:lnTo>
                    <a:pt x="14288" y="76200"/>
                  </a:lnTo>
                  <a:cubicBezTo>
                    <a:pt x="6668" y="76200"/>
                    <a:pt x="0" y="82868"/>
                    <a:pt x="0" y="90488"/>
                  </a:cubicBezTo>
                  <a:cubicBezTo>
                    <a:pt x="0" y="98108"/>
                    <a:pt x="6668" y="104775"/>
                    <a:pt x="14288" y="104775"/>
                  </a:cubicBezTo>
                  <a:lnTo>
                    <a:pt x="47625" y="104775"/>
                  </a:lnTo>
                  <a:lnTo>
                    <a:pt x="47625" y="323850"/>
                  </a:lnTo>
                  <a:cubicBezTo>
                    <a:pt x="47625" y="334328"/>
                    <a:pt x="56198" y="342900"/>
                    <a:pt x="66675" y="342900"/>
                  </a:cubicBezTo>
                  <a:lnTo>
                    <a:pt x="66675" y="361950"/>
                  </a:lnTo>
                  <a:cubicBezTo>
                    <a:pt x="66675" y="367665"/>
                    <a:pt x="70485" y="371475"/>
                    <a:pt x="76200" y="371475"/>
                  </a:cubicBezTo>
                  <a:lnTo>
                    <a:pt x="85725" y="371475"/>
                  </a:lnTo>
                  <a:lnTo>
                    <a:pt x="85725" y="442913"/>
                  </a:lnTo>
                  <a:cubicBezTo>
                    <a:pt x="85725" y="450533"/>
                    <a:pt x="92393" y="457200"/>
                    <a:pt x="100013" y="457200"/>
                  </a:cubicBezTo>
                  <a:cubicBezTo>
                    <a:pt x="107633" y="457200"/>
                    <a:pt x="114300" y="450533"/>
                    <a:pt x="114300" y="442913"/>
                  </a:cubicBezTo>
                  <a:lnTo>
                    <a:pt x="114300" y="371475"/>
                  </a:lnTo>
                  <a:lnTo>
                    <a:pt x="123825" y="371475"/>
                  </a:lnTo>
                  <a:cubicBezTo>
                    <a:pt x="129540" y="371475"/>
                    <a:pt x="133350" y="367665"/>
                    <a:pt x="133350" y="361950"/>
                  </a:cubicBezTo>
                  <a:lnTo>
                    <a:pt x="133350" y="342900"/>
                  </a:lnTo>
                  <a:cubicBezTo>
                    <a:pt x="143828" y="342900"/>
                    <a:pt x="152400" y="334328"/>
                    <a:pt x="152400" y="323850"/>
                  </a:cubicBezTo>
                  <a:lnTo>
                    <a:pt x="152400" y="104775"/>
                  </a:lnTo>
                  <a:lnTo>
                    <a:pt x="185738" y="104775"/>
                  </a:lnTo>
                  <a:cubicBezTo>
                    <a:pt x="193358" y="104775"/>
                    <a:pt x="200025" y="98108"/>
                    <a:pt x="200025" y="90488"/>
                  </a:cubicBezTo>
                  <a:cubicBezTo>
                    <a:pt x="200025" y="82868"/>
                    <a:pt x="193358" y="76200"/>
                    <a:pt x="185738" y="76200"/>
                  </a:cubicBezTo>
                  <a:close/>
                  <a:moveTo>
                    <a:pt x="123825" y="247650"/>
                  </a:moveTo>
                  <a:lnTo>
                    <a:pt x="76200" y="247650"/>
                  </a:lnTo>
                  <a:lnTo>
                    <a:pt x="76200" y="123825"/>
                  </a:lnTo>
                  <a:lnTo>
                    <a:pt x="123825" y="123825"/>
                  </a:lnTo>
                  <a:lnTo>
                    <a:pt x="123825" y="24765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40" name="Google Shape;240;p13"/>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41" name="Google Shape;241;p13"/>
          <p:cNvGrpSpPr/>
          <p:nvPr/>
        </p:nvGrpSpPr>
        <p:grpSpPr>
          <a:xfrm>
            <a:off x="7241629" y="3191345"/>
            <a:ext cx="301203" cy="301203"/>
            <a:chOff x="3293633" y="3741845"/>
            <a:chExt cx="457200" cy="457200"/>
          </a:xfrm>
        </p:grpSpPr>
        <p:sp>
          <p:nvSpPr>
            <p:cNvPr id="242" name="Google Shape;242;p13"/>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3" name="Google Shape;243;p13"/>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47" name="Shape 247"/>
        <p:cNvGrpSpPr/>
        <p:nvPr/>
      </p:nvGrpSpPr>
      <p:grpSpPr>
        <a:xfrm>
          <a:off x="0" y="0"/>
          <a:ext cx="0" cy="0"/>
          <a:chOff x="0" y="0"/>
          <a:chExt cx="0" cy="0"/>
        </a:xfrm>
      </p:grpSpPr>
      <p:sp>
        <p:nvSpPr>
          <p:cNvPr id="248" name="Google Shape;248;gfc1a2b6de0_0_0"/>
          <p:cNvSpPr txBox="1"/>
          <p:nvPr>
            <p:ph idx="4294967295" type="ctrTitle"/>
          </p:nvPr>
        </p:nvSpPr>
        <p:spPr>
          <a:xfrm>
            <a:off x="921400" y="1671625"/>
            <a:ext cx="4649400" cy="23517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Clr>
                <a:schemeClr val="accent1"/>
              </a:buClr>
              <a:buSzPts val="3000"/>
              <a:buFont typeface="DM Sans"/>
              <a:buNone/>
            </a:pPr>
            <a:r>
              <a:rPr b="1" i="0" lang="en" sz="3000" u="none" cap="none" strike="noStrike">
                <a:solidFill>
                  <a:schemeClr val="lt1"/>
                </a:solidFill>
                <a:latin typeface="Arial"/>
                <a:ea typeface="Arial"/>
                <a:cs typeface="Arial"/>
                <a:sym typeface="Arial"/>
              </a:rPr>
              <a:t>Trauma  “… is a breach in the protective barrier against stimuli leading to feelings of overwhelming helplessness.”</a:t>
            </a:r>
            <a:endParaRPr b="1" i="0" sz="3000" u="none" cap="none" strike="noStrike">
              <a:solidFill>
                <a:schemeClr val="l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p:txBody>
      </p:sp>
      <p:sp>
        <p:nvSpPr>
          <p:cNvPr id="249" name="Google Shape;249;gfc1a2b6de0_0_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50" name="Google Shape;250;gfc1a2b6de0_0_0"/>
          <p:cNvPicPr preferRelativeResize="0"/>
          <p:nvPr/>
        </p:nvPicPr>
        <p:blipFill rotWithShape="1">
          <a:blip r:embed="rId3">
            <a:alphaModFix/>
          </a:blip>
          <a:srcRect b="0" l="0" r="0" t="0"/>
          <a:stretch/>
        </p:blipFill>
        <p:spPr>
          <a:xfrm>
            <a:off x="6015850" y="927738"/>
            <a:ext cx="2752725" cy="16668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54" name="Shape 254"/>
        <p:cNvGrpSpPr/>
        <p:nvPr/>
      </p:nvGrpSpPr>
      <p:grpSpPr>
        <a:xfrm>
          <a:off x="0" y="0"/>
          <a:ext cx="0" cy="0"/>
          <a:chOff x="0" y="0"/>
          <a:chExt cx="0" cy="0"/>
        </a:xfrm>
      </p:grpSpPr>
      <p:sp>
        <p:nvSpPr>
          <p:cNvPr id="255" name="Google Shape;255;p14"/>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56" name="Google Shape;256;p14"/>
          <p:cNvSpPr txBox="1"/>
          <p:nvPr/>
        </p:nvSpPr>
        <p:spPr>
          <a:xfrm>
            <a:off x="600823" y="1307015"/>
            <a:ext cx="7412700" cy="3631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rgbClr val="000000"/>
              </a:buClr>
              <a:buSzPts val="2100"/>
              <a:buFont typeface="Arial"/>
              <a:buAutoNum type="arabicPeriod"/>
            </a:pPr>
            <a:r>
              <a:rPr b="0" i="0" lang="en" sz="2100" u="none" cap="none" strike="noStrike">
                <a:solidFill>
                  <a:srgbClr val="000000"/>
                </a:solidFill>
                <a:latin typeface="Arial"/>
                <a:ea typeface="Arial"/>
                <a:cs typeface="Arial"/>
                <a:sym typeface="Arial"/>
              </a:rPr>
              <a:t>Safety &amp; Containment Exercises - Reducing Dissociation</a:t>
            </a:r>
            <a:endParaRPr b="0" i="0" sz="17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100"/>
              <a:buFont typeface="Arial"/>
              <a:buAutoNum type="arabicPeriod"/>
            </a:pPr>
            <a:r>
              <a:rPr b="0" i="0" lang="en" sz="2100" u="none" cap="none" strike="noStrike">
                <a:solidFill>
                  <a:srgbClr val="000000"/>
                </a:solidFill>
                <a:latin typeface="Arial"/>
                <a:ea typeface="Arial"/>
                <a:cs typeface="Arial"/>
                <a:sym typeface="Arial"/>
              </a:rPr>
              <a:t>Grounding &amp; Centering</a:t>
            </a:r>
            <a:endParaRPr b="0" i="0" sz="17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100"/>
              <a:buFont typeface="Arial"/>
              <a:buAutoNum type="arabicPeriod"/>
            </a:pPr>
            <a:r>
              <a:rPr b="0" i="0" lang="en" sz="2100" u="none" cap="none" strike="noStrike">
                <a:solidFill>
                  <a:srgbClr val="000000"/>
                </a:solidFill>
                <a:latin typeface="Arial"/>
                <a:ea typeface="Arial"/>
                <a:cs typeface="Arial"/>
                <a:sym typeface="Arial"/>
              </a:rPr>
              <a:t>Building Resources</a:t>
            </a:r>
            <a:endParaRPr b="0" i="0" sz="17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100"/>
              <a:buFont typeface="Arial"/>
              <a:buAutoNum type="arabicPeriod"/>
            </a:pPr>
            <a:r>
              <a:rPr b="0" i="0" lang="en" sz="2100" u="none" cap="none" strike="noStrike">
                <a:solidFill>
                  <a:srgbClr val="000000"/>
                </a:solidFill>
                <a:latin typeface="Arial"/>
                <a:ea typeface="Arial"/>
                <a:cs typeface="Arial"/>
                <a:sym typeface="Arial"/>
              </a:rPr>
              <a:t>Tracking Sensations</a:t>
            </a:r>
            <a:endParaRPr b="0" i="0" sz="17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100"/>
              <a:buFont typeface="Arial"/>
              <a:buAutoNum type="arabicPeriod"/>
            </a:pPr>
            <a:r>
              <a:rPr b="0" i="0" lang="en" sz="2100" u="none" cap="none" strike="noStrike">
                <a:solidFill>
                  <a:srgbClr val="000000"/>
                </a:solidFill>
                <a:latin typeface="Arial"/>
                <a:ea typeface="Arial"/>
                <a:cs typeface="Arial"/>
                <a:sym typeface="Arial"/>
              </a:rPr>
              <a:t>Tracking Activation</a:t>
            </a:r>
            <a:endParaRPr b="0" i="0" sz="21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100"/>
              <a:buFont typeface="Arial"/>
              <a:buAutoNum type="arabicPeriod"/>
            </a:pPr>
            <a:r>
              <a:rPr b="0" i="0" lang="en" sz="2100" u="none" cap="none" strike="noStrike">
                <a:solidFill>
                  <a:srgbClr val="000000"/>
                </a:solidFill>
                <a:latin typeface="Arial"/>
                <a:ea typeface="Arial"/>
                <a:cs typeface="Arial"/>
                <a:sym typeface="Arial"/>
              </a:rPr>
              <a:t>Pendulation </a:t>
            </a:r>
            <a:endParaRPr b="0"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14"/>
          <p:cNvSpPr txBox="1"/>
          <p:nvPr/>
        </p:nvSpPr>
        <p:spPr>
          <a:xfrm>
            <a:off x="1701154" y="330350"/>
            <a:ext cx="6479400" cy="63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0" i="0" lang="en" sz="2900" u="none" cap="none" strike="noStrike">
                <a:solidFill>
                  <a:srgbClr val="000000"/>
                </a:solidFill>
                <a:latin typeface="DM Sans"/>
                <a:ea typeface="DM Sans"/>
                <a:cs typeface="DM Sans"/>
                <a:sym typeface="DM Sans"/>
              </a:rPr>
              <a:t>12 Exercises for Healing Trauma</a:t>
            </a:r>
            <a:endParaRPr b="0" i="0" sz="2900" u="none" cap="none" strike="noStrike">
              <a:solidFill>
                <a:srgbClr val="000000"/>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61" name="Shape 261"/>
        <p:cNvGrpSpPr/>
        <p:nvPr/>
      </p:nvGrpSpPr>
      <p:grpSpPr>
        <a:xfrm>
          <a:off x="0" y="0"/>
          <a:ext cx="0" cy="0"/>
          <a:chOff x="0" y="0"/>
          <a:chExt cx="0" cy="0"/>
        </a:xfrm>
      </p:grpSpPr>
      <p:sp>
        <p:nvSpPr>
          <p:cNvPr id="262" name="Google Shape;262;g1fee7b7e5b8_0_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63" name="Google Shape;263;g1fee7b7e5b8_0_0"/>
          <p:cNvSpPr txBox="1"/>
          <p:nvPr/>
        </p:nvSpPr>
        <p:spPr>
          <a:xfrm>
            <a:off x="600823" y="1307015"/>
            <a:ext cx="7412700" cy="36318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100"/>
              <a:buFont typeface="Arial"/>
              <a:buNone/>
            </a:pPr>
            <a:r>
              <a:rPr b="0" i="0" lang="en" sz="2100" u="none" cap="none" strike="noStrike">
                <a:solidFill>
                  <a:srgbClr val="000000"/>
                </a:solidFill>
                <a:latin typeface="Arial"/>
                <a:ea typeface="Arial"/>
                <a:cs typeface="Arial"/>
                <a:sym typeface="Arial"/>
              </a:rPr>
              <a:t>7.   Fight Response: Natural Aggression Vs. Violence</a:t>
            </a:r>
            <a:endParaRPr b="0" i="0" sz="17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100"/>
              <a:buFont typeface="Arial"/>
              <a:buNone/>
            </a:pPr>
            <a:r>
              <a:rPr b="0" i="0" lang="en" sz="2100" u="none" cap="none" strike="noStrike">
                <a:solidFill>
                  <a:srgbClr val="000000"/>
                </a:solidFill>
                <a:latin typeface="Arial"/>
                <a:ea typeface="Arial"/>
                <a:cs typeface="Arial"/>
                <a:sym typeface="Arial"/>
              </a:rPr>
              <a:t>8.   Natural Escape Vs. Anxiety</a:t>
            </a:r>
            <a:endParaRPr b="0" i="0" sz="17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100"/>
              <a:buFont typeface="Arial"/>
              <a:buNone/>
            </a:pPr>
            <a:r>
              <a:rPr b="0" i="0" lang="en" sz="2100" u="none" cap="none" strike="noStrike">
                <a:solidFill>
                  <a:srgbClr val="000000"/>
                </a:solidFill>
                <a:latin typeface="Arial"/>
                <a:ea typeface="Arial"/>
                <a:cs typeface="Arial"/>
                <a:sym typeface="Arial"/>
              </a:rPr>
              <a:t>9.   Strength and Resilience Vs. Collapse </a:t>
            </a:r>
            <a:endParaRPr b="0" i="0" sz="17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100"/>
              <a:buFont typeface="Arial"/>
              <a:buNone/>
            </a:pPr>
            <a:r>
              <a:rPr b="0" i="0" lang="en" sz="2100" u="none" cap="none" strike="noStrike">
                <a:solidFill>
                  <a:srgbClr val="000000"/>
                </a:solidFill>
                <a:latin typeface="Arial"/>
                <a:ea typeface="Arial"/>
                <a:cs typeface="Arial"/>
                <a:sym typeface="Arial"/>
              </a:rPr>
              <a:t>10. Uncoupling Response</a:t>
            </a:r>
            <a:endParaRPr b="0" i="0" sz="17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100"/>
              <a:buFont typeface="Arial"/>
              <a:buNone/>
            </a:pPr>
            <a:r>
              <a:rPr b="0" i="0" lang="en" sz="2100" u="none" cap="none" strike="noStrike">
                <a:solidFill>
                  <a:srgbClr val="000000"/>
                </a:solidFill>
                <a:latin typeface="Arial"/>
                <a:ea typeface="Arial"/>
                <a:cs typeface="Arial"/>
                <a:sym typeface="Arial"/>
              </a:rPr>
              <a:t>11. Reorienting</a:t>
            </a:r>
            <a:endParaRPr b="0" i="0" sz="17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100"/>
              <a:buFont typeface="Arial"/>
              <a:buNone/>
            </a:pPr>
            <a:r>
              <a:rPr b="0" i="0" lang="en" sz="2100" u="none" cap="none" strike="noStrike">
                <a:solidFill>
                  <a:srgbClr val="000000"/>
                </a:solidFill>
                <a:latin typeface="Arial"/>
                <a:ea typeface="Arial"/>
                <a:cs typeface="Arial"/>
                <a:sym typeface="Arial"/>
              </a:rPr>
              <a:t>12. Settling and Orienting </a:t>
            </a:r>
            <a:endParaRPr b="0" i="0" sz="2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g1fee7b7e5b8_0_0"/>
          <p:cNvSpPr txBox="1"/>
          <p:nvPr/>
        </p:nvSpPr>
        <p:spPr>
          <a:xfrm>
            <a:off x="1701154" y="330350"/>
            <a:ext cx="6479400" cy="63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0" i="0" lang="en" sz="2900" u="none" cap="none" strike="noStrike">
                <a:solidFill>
                  <a:srgbClr val="000000"/>
                </a:solidFill>
                <a:latin typeface="DM Sans"/>
                <a:ea typeface="DM Sans"/>
                <a:cs typeface="DM Sans"/>
                <a:sym typeface="DM Sans"/>
              </a:rPr>
              <a:t>12 Exercises for Healing Trauma</a:t>
            </a:r>
            <a:endParaRPr b="0" i="0" sz="2900" u="none" cap="none" strike="noStrike">
              <a:solidFill>
                <a:srgbClr val="000000"/>
              </a:solidFill>
              <a:latin typeface="DM Sans"/>
              <a:ea typeface="DM Sans"/>
              <a:cs typeface="DM Sans"/>
              <a:sym typeface="DM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268" name="Shape 268"/>
        <p:cNvGrpSpPr/>
        <p:nvPr/>
      </p:nvGrpSpPr>
      <p:grpSpPr>
        <a:xfrm>
          <a:off x="0" y="0"/>
          <a:ext cx="0" cy="0"/>
          <a:chOff x="0" y="0"/>
          <a:chExt cx="0" cy="0"/>
        </a:xfrm>
      </p:grpSpPr>
      <p:sp>
        <p:nvSpPr>
          <p:cNvPr id="269" name="Google Shape;269;g10365433ff0_0_6"/>
          <p:cNvSpPr txBox="1"/>
          <p:nvPr>
            <p:ph idx="4294967295" type="ctrTitle"/>
          </p:nvPr>
        </p:nvSpPr>
        <p:spPr>
          <a:xfrm>
            <a:off x="530135" y="1082375"/>
            <a:ext cx="4598400" cy="18663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p:txBody>
      </p:sp>
      <p:sp>
        <p:nvSpPr>
          <p:cNvPr id="270" name="Google Shape;270;g10365433ff0_0_6"/>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71" name="Google Shape;271;g10365433ff0_0_6"/>
          <p:cNvSpPr txBox="1"/>
          <p:nvPr/>
        </p:nvSpPr>
        <p:spPr>
          <a:xfrm>
            <a:off x="635700" y="844700"/>
            <a:ext cx="7702800" cy="1200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DM Sans"/>
                <a:ea typeface="DM Sans"/>
                <a:cs typeface="DM Sans"/>
                <a:sym typeface="DM Sans"/>
              </a:rPr>
              <a:t>Finding Safety Within One’s Body &amp;</a:t>
            </a:r>
            <a:endParaRPr b="0" i="0" sz="3300" u="none" cap="none" strike="noStrike">
              <a:solidFill>
                <a:schemeClr val="lt1"/>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DM Sans"/>
                <a:ea typeface="DM Sans"/>
                <a:cs typeface="DM Sans"/>
                <a:sym typeface="DM Sans"/>
              </a:rPr>
              <a:t>Finding Boundaries </a:t>
            </a:r>
            <a:endParaRPr b="0" i="0" sz="3300" u="none" cap="none" strike="noStrike">
              <a:solidFill>
                <a:schemeClr val="lt1"/>
              </a:solidFill>
              <a:latin typeface="DM Sans"/>
              <a:ea typeface="DM Sans"/>
              <a:cs typeface="DM Sans"/>
              <a:sym typeface="DM Sans"/>
            </a:endParaRPr>
          </a:p>
        </p:txBody>
      </p:sp>
      <p:pic>
        <p:nvPicPr>
          <p:cNvPr id="272" name="Google Shape;272;g10365433ff0_0_6"/>
          <p:cNvPicPr preferRelativeResize="0"/>
          <p:nvPr/>
        </p:nvPicPr>
        <p:blipFill rotWithShape="1">
          <a:blip r:embed="rId3">
            <a:alphaModFix/>
          </a:blip>
          <a:srcRect b="0" l="0" r="0" t="0"/>
          <a:stretch/>
        </p:blipFill>
        <p:spPr>
          <a:xfrm>
            <a:off x="2677338" y="2704025"/>
            <a:ext cx="3619500" cy="15811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6"/>
          <p:cNvSpPr txBox="1"/>
          <p:nvPr>
            <p:ph type="title"/>
          </p:nvPr>
        </p:nvSpPr>
        <p:spPr>
          <a:xfrm>
            <a:off x="304800" y="355075"/>
            <a:ext cx="67740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sz="2800"/>
              <a:t>Phase 1:</a:t>
            </a:r>
            <a:endParaRPr sz="2800"/>
          </a:p>
          <a:p>
            <a:pPr indent="0" lvl="0" marL="0" rtl="0" algn="l">
              <a:lnSpc>
                <a:spcPct val="90000"/>
              </a:lnSpc>
              <a:spcBef>
                <a:spcPts val="0"/>
              </a:spcBef>
              <a:spcAft>
                <a:spcPts val="0"/>
              </a:spcAft>
              <a:buSzPts val="3000"/>
              <a:buNone/>
            </a:pPr>
            <a:r>
              <a:rPr lang="en" sz="2800"/>
              <a:t>Safety &amp; Containment Exercises I</a:t>
            </a:r>
            <a:endParaRPr sz="2800"/>
          </a:p>
        </p:txBody>
      </p:sp>
      <p:sp>
        <p:nvSpPr>
          <p:cNvPr id="278" name="Google Shape;278;p16"/>
          <p:cNvSpPr txBox="1"/>
          <p:nvPr>
            <p:ph idx="1" type="body"/>
          </p:nvPr>
        </p:nvSpPr>
        <p:spPr>
          <a:xfrm>
            <a:off x="647250" y="1344850"/>
            <a:ext cx="4442400" cy="3221400"/>
          </a:xfrm>
          <a:prstGeom prst="rect">
            <a:avLst/>
          </a:prstGeom>
          <a:noFill/>
          <a:ln>
            <a:noFill/>
          </a:ln>
        </p:spPr>
        <p:txBody>
          <a:bodyPr anchorCtr="0" anchor="t" bIns="0" lIns="0" spcFirstLastPara="1" rIns="0" wrap="square" tIns="0">
            <a:noAutofit/>
          </a:bodyPr>
          <a:lstStyle/>
          <a:p>
            <a:pPr indent="-342900" lvl="0" marL="342900" rtl="0" algn="l">
              <a:lnSpc>
                <a:spcPct val="115000"/>
              </a:lnSpc>
              <a:spcBef>
                <a:spcPts val="600"/>
              </a:spcBef>
              <a:spcAft>
                <a:spcPts val="0"/>
              </a:spcAft>
              <a:buSzPts val="2400"/>
              <a:buFont typeface="Arial"/>
              <a:buChar char="•"/>
            </a:pPr>
            <a:r>
              <a:rPr lang="en"/>
              <a:t>Tap palm of left hand with fingers of right hand</a:t>
            </a:r>
            <a:endParaRPr/>
          </a:p>
          <a:p>
            <a:pPr indent="-342900" lvl="0" marL="342900" rtl="0" algn="l">
              <a:lnSpc>
                <a:spcPct val="115000"/>
              </a:lnSpc>
              <a:spcBef>
                <a:spcPts val="600"/>
              </a:spcBef>
              <a:spcAft>
                <a:spcPts val="0"/>
              </a:spcAft>
              <a:buSzPts val="2400"/>
              <a:buFont typeface="Arial"/>
              <a:buChar char="•"/>
            </a:pPr>
            <a:r>
              <a:rPr lang="en"/>
              <a:t>What do you feel?</a:t>
            </a:r>
            <a:endParaRPr/>
          </a:p>
          <a:p>
            <a:pPr indent="-342900" lvl="0" marL="342900" rtl="0" algn="l">
              <a:lnSpc>
                <a:spcPct val="115000"/>
              </a:lnSpc>
              <a:spcBef>
                <a:spcPts val="600"/>
              </a:spcBef>
              <a:spcAft>
                <a:spcPts val="0"/>
              </a:spcAft>
              <a:buSzPts val="2400"/>
              <a:buFont typeface="Arial"/>
              <a:buChar char="•"/>
            </a:pPr>
            <a:r>
              <a:rPr lang="en"/>
              <a:t>Say “This is my hand and belongs to me”. </a:t>
            </a:r>
            <a:endParaRPr/>
          </a:p>
          <a:p>
            <a:pPr indent="-342900" lvl="0" marL="342900" rtl="0" algn="l">
              <a:lnSpc>
                <a:spcPct val="115000"/>
              </a:lnSpc>
              <a:spcBef>
                <a:spcPts val="600"/>
              </a:spcBef>
              <a:spcAft>
                <a:spcPts val="0"/>
              </a:spcAft>
              <a:buSzPts val="2400"/>
              <a:buFont typeface="Arial"/>
              <a:buChar char="•"/>
            </a:pPr>
            <a:r>
              <a:rPr lang="en"/>
              <a:t>Tap other parts of body</a:t>
            </a:r>
            <a:endParaRPr/>
          </a:p>
          <a:p>
            <a:pPr indent="0" lvl="0" marL="0" rtl="0" algn="l">
              <a:lnSpc>
                <a:spcPct val="115000"/>
              </a:lnSpc>
              <a:spcBef>
                <a:spcPts val="600"/>
              </a:spcBef>
              <a:spcAft>
                <a:spcPts val="0"/>
              </a:spcAft>
              <a:buSzPts val="2400"/>
              <a:buNone/>
            </a:pPr>
            <a:r>
              <a:t/>
            </a:r>
            <a:endParaRPr/>
          </a:p>
        </p:txBody>
      </p:sp>
      <p:sp>
        <p:nvSpPr>
          <p:cNvPr id="279" name="Google Shape;279;p1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descr="Tapping (EFT) Pt.2 | &quot;Don't Try This Alone&quot;" id="280" name="Google Shape;280;p16"/>
          <p:cNvPicPr preferRelativeResize="0"/>
          <p:nvPr/>
        </p:nvPicPr>
        <p:blipFill rotWithShape="1">
          <a:blip r:embed="rId3">
            <a:alphaModFix/>
          </a:blip>
          <a:srcRect b="0" l="0" r="0" t="0"/>
          <a:stretch/>
        </p:blipFill>
        <p:spPr>
          <a:xfrm>
            <a:off x="5865275" y="1670300"/>
            <a:ext cx="2605075" cy="2570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86" name="Google Shape;286;p17"/>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Shower </a:t>
            </a:r>
            <a:endParaRPr/>
          </a:p>
        </p:txBody>
      </p:sp>
      <p:sp>
        <p:nvSpPr>
          <p:cNvPr id="287" name="Google Shape;287;p17"/>
          <p:cNvSpPr txBox="1"/>
          <p:nvPr>
            <p:ph idx="1" type="body"/>
          </p:nvPr>
        </p:nvSpPr>
        <p:spPr>
          <a:xfrm>
            <a:off x="784200" y="1261850"/>
            <a:ext cx="3963000" cy="3221400"/>
          </a:xfrm>
          <a:prstGeom prst="rect">
            <a:avLst/>
          </a:prstGeom>
          <a:noFill/>
          <a:ln>
            <a:noFill/>
          </a:ln>
        </p:spPr>
        <p:txBody>
          <a:bodyPr anchorCtr="0" anchor="t" bIns="0" lIns="0" spcFirstLastPara="1" rIns="0" wrap="square" tIns="0">
            <a:noAutofit/>
          </a:bodyPr>
          <a:lstStyle/>
          <a:p>
            <a:pPr indent="-342900" lvl="0" marL="342900" rtl="0" algn="l">
              <a:lnSpc>
                <a:spcPct val="115000"/>
              </a:lnSpc>
              <a:spcBef>
                <a:spcPts val="600"/>
              </a:spcBef>
              <a:spcAft>
                <a:spcPts val="0"/>
              </a:spcAft>
              <a:buSzPts val="2400"/>
              <a:buFont typeface="Arial"/>
              <a:buChar char="•"/>
            </a:pPr>
            <a:r>
              <a:rPr lang="en"/>
              <a:t>Have the client do the same exercise in the shower.</a:t>
            </a:r>
            <a:endParaRPr/>
          </a:p>
          <a:p>
            <a:pPr indent="-342900" lvl="0" marL="342900" rtl="0" algn="l">
              <a:lnSpc>
                <a:spcPct val="115000"/>
              </a:lnSpc>
              <a:spcBef>
                <a:spcPts val="600"/>
              </a:spcBef>
              <a:spcAft>
                <a:spcPts val="0"/>
              </a:spcAft>
              <a:buSzPts val="2400"/>
              <a:buFont typeface="Arial"/>
              <a:buChar char="•"/>
            </a:pPr>
            <a:r>
              <a:rPr lang="en"/>
              <a:t>Direct the shower head towards different parts of the body.</a:t>
            </a:r>
            <a:endParaRPr/>
          </a:p>
        </p:txBody>
      </p:sp>
      <p:pic>
        <p:nvPicPr>
          <p:cNvPr descr="Shower Head High Pressure Rain Fixed Showerhead Rainfall 5-Setting with  Adjustable Metal Swivel Ball Joint - Relaxed Shower Experience Even at Low  Water Flow &amp; Pressure Aisoso - - Amazon.com" id="288" name="Google Shape;288;p17"/>
          <p:cNvPicPr preferRelativeResize="0"/>
          <p:nvPr/>
        </p:nvPicPr>
        <p:blipFill rotWithShape="1">
          <a:blip r:embed="rId3">
            <a:alphaModFix/>
          </a:blip>
          <a:srcRect b="0" l="0" r="0" t="0"/>
          <a:stretch/>
        </p:blipFill>
        <p:spPr>
          <a:xfrm>
            <a:off x="5773200" y="729425"/>
            <a:ext cx="2133600" cy="2143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8"/>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Safety &amp; Containment Exercises II</a:t>
            </a:r>
            <a:endParaRPr/>
          </a:p>
        </p:txBody>
      </p:sp>
      <p:sp>
        <p:nvSpPr>
          <p:cNvPr id="294" name="Google Shape;294;p18"/>
          <p:cNvSpPr txBox="1"/>
          <p:nvPr>
            <p:ph idx="1" type="body"/>
          </p:nvPr>
        </p:nvSpPr>
        <p:spPr>
          <a:xfrm>
            <a:off x="730575" y="1163050"/>
            <a:ext cx="4442400" cy="3221400"/>
          </a:xfrm>
          <a:prstGeom prst="rect">
            <a:avLst/>
          </a:prstGeom>
          <a:noFill/>
          <a:ln>
            <a:noFill/>
          </a:ln>
        </p:spPr>
        <p:txBody>
          <a:bodyPr anchorCtr="0" anchor="t" bIns="0" lIns="0" spcFirstLastPara="1" rIns="0" wrap="square" tIns="0">
            <a:noAutofit/>
          </a:bodyPr>
          <a:lstStyle/>
          <a:p>
            <a:pPr indent="-342900" lvl="0" marL="342900" rtl="0" algn="l">
              <a:lnSpc>
                <a:spcPct val="115000"/>
              </a:lnSpc>
              <a:spcBef>
                <a:spcPts val="600"/>
              </a:spcBef>
              <a:spcAft>
                <a:spcPts val="0"/>
              </a:spcAft>
              <a:buSzPts val="2400"/>
              <a:buFont typeface="Arial"/>
              <a:buChar char="•"/>
            </a:pPr>
            <a:r>
              <a:rPr lang="en"/>
              <a:t>Squeeze your left tricep muscle</a:t>
            </a:r>
            <a:endParaRPr/>
          </a:p>
          <a:p>
            <a:pPr indent="-342900" lvl="0" marL="342900" rtl="0" algn="l">
              <a:lnSpc>
                <a:spcPct val="115000"/>
              </a:lnSpc>
              <a:spcBef>
                <a:spcPts val="600"/>
              </a:spcBef>
              <a:spcAft>
                <a:spcPts val="0"/>
              </a:spcAft>
              <a:buSzPts val="2400"/>
              <a:buFont typeface="Arial"/>
              <a:buChar char="•"/>
            </a:pPr>
            <a:r>
              <a:rPr lang="en"/>
              <a:t>Say: “This is my muscle and is part of me. It helps me lift my arms”.</a:t>
            </a:r>
            <a:endParaRPr/>
          </a:p>
          <a:p>
            <a:pPr indent="-342900" lvl="0" marL="342900" rtl="0" algn="l">
              <a:lnSpc>
                <a:spcPct val="115000"/>
              </a:lnSpc>
              <a:spcBef>
                <a:spcPts val="600"/>
              </a:spcBef>
              <a:spcAft>
                <a:spcPts val="0"/>
              </a:spcAft>
              <a:buSzPts val="2400"/>
              <a:buFont typeface="Arial"/>
              <a:buChar char="•"/>
            </a:pPr>
            <a:r>
              <a:rPr lang="en"/>
              <a:t>Repeat with different body parts. </a:t>
            </a:r>
            <a:endParaRPr/>
          </a:p>
          <a:p>
            <a:pPr indent="0" lvl="0" marL="0" rtl="0" algn="l">
              <a:lnSpc>
                <a:spcPct val="115000"/>
              </a:lnSpc>
              <a:spcBef>
                <a:spcPts val="600"/>
              </a:spcBef>
              <a:spcAft>
                <a:spcPts val="0"/>
              </a:spcAft>
              <a:buSzPts val="2400"/>
              <a:buNone/>
            </a:pPr>
            <a:r>
              <a:t/>
            </a:r>
            <a:endParaRPr/>
          </a:p>
        </p:txBody>
      </p:sp>
      <p:sp>
        <p:nvSpPr>
          <p:cNvPr id="295" name="Google Shape;295;p1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96" name="Google Shape;296;p18"/>
          <p:cNvPicPr preferRelativeResize="0"/>
          <p:nvPr/>
        </p:nvPicPr>
        <p:blipFill rotWithShape="1">
          <a:blip r:embed="rId3">
            <a:alphaModFix/>
          </a:blip>
          <a:srcRect b="0" l="0" r="0" t="0"/>
          <a:stretch/>
        </p:blipFill>
        <p:spPr>
          <a:xfrm>
            <a:off x="5671150" y="1063375"/>
            <a:ext cx="3058275" cy="20351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gb65a40d2eb_2_1"/>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Safety &amp; Containment Exercises III</a:t>
            </a:r>
            <a:endParaRPr/>
          </a:p>
        </p:txBody>
      </p:sp>
      <p:sp>
        <p:nvSpPr>
          <p:cNvPr id="302" name="Google Shape;302;gb65a40d2eb_2_1"/>
          <p:cNvSpPr txBox="1"/>
          <p:nvPr>
            <p:ph idx="1" type="body"/>
          </p:nvPr>
        </p:nvSpPr>
        <p:spPr>
          <a:xfrm>
            <a:off x="730575" y="1163050"/>
            <a:ext cx="4442400" cy="3221400"/>
          </a:xfrm>
          <a:prstGeom prst="rect">
            <a:avLst/>
          </a:prstGeom>
          <a:noFill/>
          <a:ln>
            <a:noFill/>
          </a:ln>
        </p:spPr>
        <p:txBody>
          <a:bodyPr anchorCtr="0" anchor="t" bIns="0" lIns="0" spcFirstLastPara="1" rIns="0" wrap="square" tIns="0">
            <a:noAutofit/>
          </a:bodyPr>
          <a:lstStyle/>
          <a:p>
            <a:pPr indent="-342900" lvl="0" marL="342900" rtl="0" algn="l">
              <a:lnSpc>
                <a:spcPct val="100000"/>
              </a:lnSpc>
              <a:spcBef>
                <a:spcPts val="600"/>
              </a:spcBef>
              <a:spcAft>
                <a:spcPts val="0"/>
              </a:spcAft>
              <a:buSzPts val="2400"/>
              <a:buFont typeface="Arial"/>
              <a:buChar char="•"/>
            </a:pPr>
            <a:r>
              <a:rPr lang="en"/>
              <a:t>Take a yarn or string and seat yourself on the floor.</a:t>
            </a:r>
            <a:endParaRPr/>
          </a:p>
          <a:p>
            <a:pPr indent="-342900" lvl="0" marL="342900" rtl="0" algn="l">
              <a:lnSpc>
                <a:spcPct val="100000"/>
              </a:lnSpc>
              <a:spcBef>
                <a:spcPts val="600"/>
              </a:spcBef>
              <a:spcAft>
                <a:spcPts val="0"/>
              </a:spcAft>
              <a:buSzPts val="2400"/>
              <a:buChar char="•"/>
            </a:pPr>
            <a:r>
              <a:rPr lang="en"/>
              <a:t>Notice your body and boundaries</a:t>
            </a:r>
            <a:endParaRPr/>
          </a:p>
          <a:p>
            <a:pPr indent="-342900" lvl="0" marL="342900" rtl="0" algn="l">
              <a:lnSpc>
                <a:spcPct val="100000"/>
              </a:lnSpc>
              <a:spcBef>
                <a:spcPts val="600"/>
              </a:spcBef>
              <a:spcAft>
                <a:spcPts val="0"/>
              </a:spcAft>
              <a:buSzPts val="2400"/>
              <a:buChar char="•"/>
            </a:pPr>
            <a:r>
              <a:rPr lang="en"/>
              <a:t>Place the string to delineate boundary</a:t>
            </a:r>
            <a:endParaRPr/>
          </a:p>
          <a:p>
            <a:pPr indent="-342900" lvl="0" marL="342900" rtl="0" algn="l">
              <a:lnSpc>
                <a:spcPct val="100000"/>
              </a:lnSpc>
              <a:spcBef>
                <a:spcPts val="600"/>
              </a:spcBef>
              <a:spcAft>
                <a:spcPts val="0"/>
              </a:spcAft>
              <a:buSzPts val="2400"/>
              <a:buChar char="•"/>
            </a:pPr>
            <a:r>
              <a:rPr lang="en"/>
              <a:t>Assert this boundary when needed</a:t>
            </a:r>
            <a:endParaRPr/>
          </a:p>
          <a:p>
            <a:pPr indent="0" lvl="0" marL="0" rtl="0" algn="l">
              <a:lnSpc>
                <a:spcPct val="115000"/>
              </a:lnSpc>
              <a:spcBef>
                <a:spcPts val="600"/>
              </a:spcBef>
              <a:spcAft>
                <a:spcPts val="0"/>
              </a:spcAft>
              <a:buSzPts val="2400"/>
              <a:buNone/>
            </a:pPr>
            <a:r>
              <a:t/>
            </a:r>
            <a:endParaRPr/>
          </a:p>
        </p:txBody>
      </p:sp>
      <p:sp>
        <p:nvSpPr>
          <p:cNvPr id="303" name="Google Shape;303;gb65a40d2eb_2_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04" name="Google Shape;304;gb65a40d2eb_2_1"/>
          <p:cNvPicPr preferRelativeResize="0"/>
          <p:nvPr/>
        </p:nvPicPr>
        <p:blipFill rotWithShape="1">
          <a:blip r:embed="rId3">
            <a:alphaModFix/>
          </a:blip>
          <a:srcRect b="0" l="0" r="0" t="0"/>
          <a:stretch/>
        </p:blipFill>
        <p:spPr>
          <a:xfrm>
            <a:off x="5910475" y="1063375"/>
            <a:ext cx="2619375" cy="17430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1045338cdc7_0_7"/>
          <p:cNvSpPr txBox="1"/>
          <p:nvPr>
            <p:ph idx="4294967295" type="ctrTitle"/>
          </p:nvPr>
        </p:nvSpPr>
        <p:spPr>
          <a:xfrm>
            <a:off x="936250" y="681350"/>
            <a:ext cx="3188700" cy="9468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Clr>
                <a:schemeClr val="accent1"/>
              </a:buClr>
              <a:buSzPts val="3000"/>
              <a:buFont typeface="DM Sans"/>
              <a:buNone/>
            </a:pPr>
            <a:r>
              <a:rPr b="1" i="0" lang="en" sz="3600" u="none" cap="none" strike="noStrike">
                <a:solidFill>
                  <a:schemeClr val="accent1"/>
                </a:solidFill>
                <a:latin typeface="DM Sans"/>
                <a:ea typeface="DM Sans"/>
                <a:cs typeface="DM Sans"/>
                <a:sym typeface="DM Sans"/>
              </a:rPr>
              <a:t>I-AM-ness</a:t>
            </a:r>
            <a:endParaRPr b="1" i="0" sz="36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p:txBody>
      </p:sp>
      <p:sp>
        <p:nvSpPr>
          <p:cNvPr id="310" name="Google Shape;310;g1045338cdc7_0_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11" name="Google Shape;311;g1045338cdc7_0_7"/>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2" name="Google Shape;312;g1045338cdc7_0_7"/>
          <p:cNvGrpSpPr/>
          <p:nvPr/>
        </p:nvGrpSpPr>
        <p:grpSpPr>
          <a:xfrm>
            <a:off x="2858790" y="1539201"/>
            <a:ext cx="3188734" cy="2832663"/>
            <a:chOff x="8338678" y="5506443"/>
            <a:chExt cx="720227" cy="686989"/>
          </a:xfrm>
        </p:grpSpPr>
        <p:sp>
          <p:nvSpPr>
            <p:cNvPr id="313" name="Google Shape;313;g1045338cdc7_0_7"/>
            <p:cNvSpPr/>
            <p:nvPr/>
          </p:nvSpPr>
          <p:spPr>
            <a:xfrm>
              <a:off x="8706181" y="5506443"/>
              <a:ext cx="230803" cy="263259"/>
            </a:xfrm>
            <a:custGeom>
              <a:rect b="b" l="l" r="r" t="t"/>
              <a:pathLst>
                <a:path extrusionOk="0" h="432" w="378">
                  <a:moveTo>
                    <a:pt x="378" y="119"/>
                  </a:moveTo>
                  <a:cubicBezTo>
                    <a:pt x="378" y="111"/>
                    <a:pt x="374" y="105"/>
                    <a:pt x="367" y="101"/>
                  </a:cubicBezTo>
                  <a:cubicBezTo>
                    <a:pt x="199" y="4"/>
                    <a:pt x="199" y="4"/>
                    <a:pt x="199" y="4"/>
                  </a:cubicBezTo>
                  <a:cubicBezTo>
                    <a:pt x="193" y="0"/>
                    <a:pt x="185" y="0"/>
                    <a:pt x="178" y="4"/>
                  </a:cubicBezTo>
                  <a:cubicBezTo>
                    <a:pt x="11" y="101"/>
                    <a:pt x="11" y="101"/>
                    <a:pt x="11" y="101"/>
                  </a:cubicBezTo>
                  <a:cubicBezTo>
                    <a:pt x="4" y="104"/>
                    <a:pt x="0" y="111"/>
                    <a:pt x="0" y="119"/>
                  </a:cubicBezTo>
                  <a:cubicBezTo>
                    <a:pt x="0" y="313"/>
                    <a:pt x="0" y="313"/>
                    <a:pt x="0" y="313"/>
                  </a:cubicBezTo>
                  <a:cubicBezTo>
                    <a:pt x="0" y="313"/>
                    <a:pt x="0" y="313"/>
                    <a:pt x="0" y="314"/>
                  </a:cubicBezTo>
                  <a:cubicBezTo>
                    <a:pt x="0" y="321"/>
                    <a:pt x="4" y="327"/>
                    <a:pt x="10" y="331"/>
                  </a:cubicBezTo>
                  <a:cubicBezTo>
                    <a:pt x="178" y="428"/>
                    <a:pt x="178" y="428"/>
                    <a:pt x="178" y="428"/>
                  </a:cubicBezTo>
                  <a:cubicBezTo>
                    <a:pt x="185" y="432"/>
                    <a:pt x="193" y="432"/>
                    <a:pt x="199" y="428"/>
                  </a:cubicBezTo>
                  <a:cubicBezTo>
                    <a:pt x="367" y="331"/>
                    <a:pt x="367" y="331"/>
                    <a:pt x="367" y="331"/>
                  </a:cubicBezTo>
                  <a:cubicBezTo>
                    <a:pt x="373" y="327"/>
                    <a:pt x="377" y="321"/>
                    <a:pt x="378" y="314"/>
                  </a:cubicBezTo>
                  <a:cubicBezTo>
                    <a:pt x="378" y="313"/>
                    <a:pt x="378" y="313"/>
                    <a:pt x="378" y="313"/>
                  </a:cubicBezTo>
                  <a:cubicBezTo>
                    <a:pt x="378" y="119"/>
                    <a:pt x="378" y="119"/>
                    <a:pt x="378" y="119"/>
                  </a:cubicBezTo>
                  <a:cubicBezTo>
                    <a:pt x="378" y="119"/>
                    <a:pt x="378" y="119"/>
                    <a:pt x="378" y="119"/>
                  </a:cubicBezTo>
                  <a:close/>
                </a:path>
              </a:pathLst>
            </a:custGeom>
            <a:solidFill>
              <a:srgbClr val="0073BB"/>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162A"/>
                </a:buClr>
                <a:buSzPts val="1400"/>
                <a:buFont typeface="Calibri"/>
                <a:buNone/>
              </a:pPr>
              <a:r>
                <a:t/>
              </a:r>
              <a:endParaRPr b="0" i="0" sz="1400" u="none" cap="none" strike="noStrike">
                <a:solidFill>
                  <a:srgbClr val="00162A"/>
                </a:solidFill>
                <a:latin typeface="Calibri"/>
                <a:ea typeface="Calibri"/>
                <a:cs typeface="Calibri"/>
                <a:sym typeface="Calibri"/>
              </a:endParaRPr>
            </a:p>
          </p:txBody>
        </p:sp>
        <p:sp>
          <p:nvSpPr>
            <p:cNvPr id="314" name="Google Shape;314;g1045338cdc7_0_7"/>
            <p:cNvSpPr/>
            <p:nvPr/>
          </p:nvSpPr>
          <p:spPr>
            <a:xfrm>
              <a:off x="8460817" y="5506443"/>
              <a:ext cx="230586" cy="263259"/>
            </a:xfrm>
            <a:custGeom>
              <a:rect b="b" l="l" r="r" t="t"/>
              <a:pathLst>
                <a:path extrusionOk="0" h="432" w="378">
                  <a:moveTo>
                    <a:pt x="378" y="119"/>
                  </a:moveTo>
                  <a:cubicBezTo>
                    <a:pt x="378" y="111"/>
                    <a:pt x="374" y="105"/>
                    <a:pt x="368" y="101"/>
                  </a:cubicBezTo>
                  <a:cubicBezTo>
                    <a:pt x="200" y="4"/>
                    <a:pt x="200" y="4"/>
                    <a:pt x="200" y="4"/>
                  </a:cubicBezTo>
                  <a:cubicBezTo>
                    <a:pt x="193" y="0"/>
                    <a:pt x="185" y="0"/>
                    <a:pt x="179" y="4"/>
                  </a:cubicBezTo>
                  <a:cubicBezTo>
                    <a:pt x="11" y="101"/>
                    <a:pt x="11" y="101"/>
                    <a:pt x="11" y="101"/>
                  </a:cubicBezTo>
                  <a:cubicBezTo>
                    <a:pt x="4" y="104"/>
                    <a:pt x="0" y="111"/>
                    <a:pt x="0" y="119"/>
                  </a:cubicBezTo>
                  <a:cubicBezTo>
                    <a:pt x="0" y="313"/>
                    <a:pt x="0" y="313"/>
                    <a:pt x="0" y="313"/>
                  </a:cubicBezTo>
                  <a:cubicBezTo>
                    <a:pt x="0" y="313"/>
                    <a:pt x="0" y="313"/>
                    <a:pt x="0" y="314"/>
                  </a:cubicBezTo>
                  <a:cubicBezTo>
                    <a:pt x="1" y="321"/>
                    <a:pt x="5" y="327"/>
                    <a:pt x="11" y="331"/>
                  </a:cubicBezTo>
                  <a:cubicBezTo>
                    <a:pt x="179" y="428"/>
                    <a:pt x="179" y="428"/>
                    <a:pt x="179" y="428"/>
                  </a:cubicBezTo>
                  <a:cubicBezTo>
                    <a:pt x="185" y="432"/>
                    <a:pt x="193" y="432"/>
                    <a:pt x="200" y="428"/>
                  </a:cubicBezTo>
                  <a:cubicBezTo>
                    <a:pt x="367" y="331"/>
                    <a:pt x="367" y="331"/>
                    <a:pt x="367" y="331"/>
                  </a:cubicBezTo>
                  <a:cubicBezTo>
                    <a:pt x="374" y="327"/>
                    <a:pt x="378" y="321"/>
                    <a:pt x="378" y="314"/>
                  </a:cubicBezTo>
                  <a:cubicBezTo>
                    <a:pt x="378" y="313"/>
                    <a:pt x="378" y="313"/>
                    <a:pt x="378" y="313"/>
                  </a:cubicBezTo>
                  <a:cubicBezTo>
                    <a:pt x="378" y="119"/>
                    <a:pt x="378" y="119"/>
                    <a:pt x="378" y="119"/>
                  </a:cubicBezTo>
                  <a:cubicBezTo>
                    <a:pt x="378" y="119"/>
                    <a:pt x="378" y="119"/>
                    <a:pt x="378" y="119"/>
                  </a:cubicBezTo>
                  <a:close/>
                </a:path>
              </a:pathLst>
            </a:custGeom>
            <a:solidFill>
              <a:srgbClr val="05B3F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162A"/>
                </a:buClr>
                <a:buSzPts val="1400"/>
                <a:buFont typeface="Calibri"/>
                <a:buNone/>
              </a:pPr>
              <a:r>
                <a:t/>
              </a:r>
              <a:endParaRPr b="0" i="0" sz="1400" u="none" cap="none" strike="noStrike">
                <a:solidFill>
                  <a:srgbClr val="00162A"/>
                </a:solidFill>
                <a:latin typeface="Calibri"/>
                <a:ea typeface="Calibri"/>
                <a:cs typeface="Calibri"/>
                <a:sym typeface="Calibri"/>
              </a:endParaRPr>
            </a:p>
          </p:txBody>
        </p:sp>
        <p:sp>
          <p:nvSpPr>
            <p:cNvPr id="315" name="Google Shape;315;g1045338cdc7_0_7"/>
            <p:cNvSpPr/>
            <p:nvPr/>
          </p:nvSpPr>
          <p:spPr>
            <a:xfrm>
              <a:off x="8338678" y="5718525"/>
              <a:ext cx="230151" cy="262608"/>
            </a:xfrm>
            <a:custGeom>
              <a:rect b="b" l="l" r="r" t="t"/>
              <a:pathLst>
                <a:path extrusionOk="0" h="431" w="377">
                  <a:moveTo>
                    <a:pt x="377" y="119"/>
                  </a:moveTo>
                  <a:cubicBezTo>
                    <a:pt x="377" y="111"/>
                    <a:pt x="373" y="105"/>
                    <a:pt x="367" y="101"/>
                  </a:cubicBezTo>
                  <a:cubicBezTo>
                    <a:pt x="199" y="4"/>
                    <a:pt x="199" y="4"/>
                    <a:pt x="199" y="4"/>
                  </a:cubicBezTo>
                  <a:cubicBezTo>
                    <a:pt x="193" y="0"/>
                    <a:pt x="185" y="0"/>
                    <a:pt x="178" y="4"/>
                  </a:cubicBezTo>
                  <a:cubicBezTo>
                    <a:pt x="10" y="101"/>
                    <a:pt x="10" y="101"/>
                    <a:pt x="10" y="101"/>
                  </a:cubicBezTo>
                  <a:cubicBezTo>
                    <a:pt x="4" y="104"/>
                    <a:pt x="0" y="111"/>
                    <a:pt x="0" y="119"/>
                  </a:cubicBezTo>
                  <a:cubicBezTo>
                    <a:pt x="0" y="119"/>
                    <a:pt x="0" y="119"/>
                    <a:pt x="0" y="119"/>
                  </a:cubicBezTo>
                  <a:cubicBezTo>
                    <a:pt x="0" y="313"/>
                    <a:pt x="0" y="313"/>
                    <a:pt x="0" y="313"/>
                  </a:cubicBezTo>
                  <a:cubicBezTo>
                    <a:pt x="0" y="313"/>
                    <a:pt x="0" y="313"/>
                    <a:pt x="0" y="313"/>
                  </a:cubicBezTo>
                  <a:cubicBezTo>
                    <a:pt x="0" y="321"/>
                    <a:pt x="4" y="327"/>
                    <a:pt x="10" y="331"/>
                  </a:cubicBezTo>
                  <a:cubicBezTo>
                    <a:pt x="178" y="428"/>
                    <a:pt x="178" y="428"/>
                    <a:pt x="178" y="428"/>
                  </a:cubicBezTo>
                  <a:cubicBezTo>
                    <a:pt x="184" y="431"/>
                    <a:pt x="192" y="431"/>
                    <a:pt x="199" y="428"/>
                  </a:cubicBezTo>
                  <a:cubicBezTo>
                    <a:pt x="367" y="331"/>
                    <a:pt x="367" y="331"/>
                    <a:pt x="367" y="331"/>
                  </a:cubicBezTo>
                  <a:cubicBezTo>
                    <a:pt x="373" y="327"/>
                    <a:pt x="377" y="321"/>
                    <a:pt x="377" y="313"/>
                  </a:cubicBezTo>
                  <a:cubicBezTo>
                    <a:pt x="377" y="313"/>
                    <a:pt x="377" y="313"/>
                    <a:pt x="377" y="313"/>
                  </a:cubicBezTo>
                  <a:cubicBezTo>
                    <a:pt x="377" y="119"/>
                    <a:pt x="377" y="119"/>
                    <a:pt x="377" y="119"/>
                  </a:cubicBezTo>
                  <a:cubicBezTo>
                    <a:pt x="377" y="119"/>
                    <a:pt x="377" y="119"/>
                    <a:pt x="377" y="119"/>
                  </a:cubicBezTo>
                  <a:close/>
                </a:path>
              </a:pathLst>
            </a:custGeom>
            <a:solidFill>
              <a:srgbClr val="EE242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162A"/>
                </a:buClr>
                <a:buSzPts val="1400"/>
                <a:buFont typeface="Calibri"/>
                <a:buNone/>
              </a:pPr>
              <a:r>
                <a:t/>
              </a:r>
              <a:endParaRPr b="0" i="0" sz="1400" u="none" cap="none" strike="noStrike">
                <a:solidFill>
                  <a:srgbClr val="00162A"/>
                </a:solidFill>
                <a:latin typeface="Calibri"/>
                <a:ea typeface="Calibri"/>
                <a:cs typeface="Calibri"/>
                <a:sym typeface="Calibri"/>
              </a:endParaRPr>
            </a:p>
          </p:txBody>
        </p:sp>
        <p:sp>
          <p:nvSpPr>
            <p:cNvPr id="316" name="Google Shape;316;g1045338cdc7_0_7"/>
            <p:cNvSpPr/>
            <p:nvPr/>
          </p:nvSpPr>
          <p:spPr>
            <a:xfrm>
              <a:off x="8828754" y="5718525"/>
              <a:ext cx="230151" cy="262608"/>
            </a:xfrm>
            <a:custGeom>
              <a:rect b="b" l="l" r="r" t="t"/>
              <a:pathLst>
                <a:path extrusionOk="0" h="431" w="377">
                  <a:moveTo>
                    <a:pt x="377" y="119"/>
                  </a:moveTo>
                  <a:cubicBezTo>
                    <a:pt x="377" y="111"/>
                    <a:pt x="373" y="105"/>
                    <a:pt x="367" y="101"/>
                  </a:cubicBezTo>
                  <a:cubicBezTo>
                    <a:pt x="199" y="4"/>
                    <a:pt x="199" y="4"/>
                    <a:pt x="199" y="4"/>
                  </a:cubicBezTo>
                  <a:cubicBezTo>
                    <a:pt x="193" y="0"/>
                    <a:pt x="185" y="0"/>
                    <a:pt x="178" y="4"/>
                  </a:cubicBezTo>
                  <a:cubicBezTo>
                    <a:pt x="10" y="101"/>
                    <a:pt x="10" y="101"/>
                    <a:pt x="10" y="101"/>
                  </a:cubicBezTo>
                  <a:cubicBezTo>
                    <a:pt x="4" y="104"/>
                    <a:pt x="0" y="111"/>
                    <a:pt x="0" y="119"/>
                  </a:cubicBezTo>
                  <a:cubicBezTo>
                    <a:pt x="0" y="119"/>
                    <a:pt x="0" y="119"/>
                    <a:pt x="0" y="119"/>
                  </a:cubicBezTo>
                  <a:cubicBezTo>
                    <a:pt x="0" y="313"/>
                    <a:pt x="0" y="313"/>
                    <a:pt x="0" y="313"/>
                  </a:cubicBezTo>
                  <a:cubicBezTo>
                    <a:pt x="0" y="313"/>
                    <a:pt x="0" y="313"/>
                    <a:pt x="0" y="313"/>
                  </a:cubicBezTo>
                  <a:cubicBezTo>
                    <a:pt x="0" y="321"/>
                    <a:pt x="4" y="327"/>
                    <a:pt x="10" y="331"/>
                  </a:cubicBezTo>
                  <a:cubicBezTo>
                    <a:pt x="178" y="428"/>
                    <a:pt x="178" y="428"/>
                    <a:pt x="178" y="428"/>
                  </a:cubicBezTo>
                  <a:cubicBezTo>
                    <a:pt x="184" y="431"/>
                    <a:pt x="192" y="431"/>
                    <a:pt x="199" y="428"/>
                  </a:cubicBezTo>
                  <a:cubicBezTo>
                    <a:pt x="367" y="331"/>
                    <a:pt x="367" y="331"/>
                    <a:pt x="367" y="331"/>
                  </a:cubicBezTo>
                  <a:cubicBezTo>
                    <a:pt x="373" y="327"/>
                    <a:pt x="377" y="321"/>
                    <a:pt x="377" y="313"/>
                  </a:cubicBezTo>
                  <a:cubicBezTo>
                    <a:pt x="377" y="313"/>
                    <a:pt x="377" y="313"/>
                    <a:pt x="377" y="313"/>
                  </a:cubicBezTo>
                  <a:cubicBezTo>
                    <a:pt x="377" y="119"/>
                    <a:pt x="377" y="119"/>
                    <a:pt x="377" y="119"/>
                  </a:cubicBezTo>
                  <a:cubicBezTo>
                    <a:pt x="377" y="119"/>
                    <a:pt x="377" y="119"/>
                    <a:pt x="377" y="119"/>
                  </a:cubicBezTo>
                  <a:close/>
                </a:path>
              </a:pathLst>
            </a:custGeom>
            <a:solidFill>
              <a:srgbClr val="B8DD6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162A"/>
                </a:buClr>
                <a:buSzPts val="1400"/>
                <a:buFont typeface="Calibri"/>
                <a:buNone/>
              </a:pPr>
              <a:r>
                <a:t/>
              </a:r>
              <a:endParaRPr b="0" i="0" sz="1400" u="none" cap="none" strike="noStrike">
                <a:solidFill>
                  <a:srgbClr val="00162A"/>
                </a:solidFill>
                <a:latin typeface="Calibri"/>
                <a:ea typeface="Calibri"/>
                <a:cs typeface="Calibri"/>
                <a:sym typeface="Calibri"/>
              </a:endParaRPr>
            </a:p>
          </p:txBody>
        </p:sp>
        <p:sp>
          <p:nvSpPr>
            <p:cNvPr id="317" name="Google Shape;317;g1045338cdc7_0_7"/>
            <p:cNvSpPr/>
            <p:nvPr/>
          </p:nvSpPr>
          <p:spPr>
            <a:xfrm>
              <a:off x="8706181" y="5930607"/>
              <a:ext cx="230803" cy="262825"/>
            </a:xfrm>
            <a:custGeom>
              <a:rect b="b" l="l" r="r" t="t"/>
              <a:pathLst>
                <a:path extrusionOk="0" h="431" w="378">
                  <a:moveTo>
                    <a:pt x="378" y="118"/>
                  </a:moveTo>
                  <a:cubicBezTo>
                    <a:pt x="377" y="111"/>
                    <a:pt x="374" y="104"/>
                    <a:pt x="367" y="100"/>
                  </a:cubicBezTo>
                  <a:cubicBezTo>
                    <a:pt x="200" y="3"/>
                    <a:pt x="200" y="3"/>
                    <a:pt x="200" y="3"/>
                  </a:cubicBezTo>
                  <a:cubicBezTo>
                    <a:pt x="193" y="0"/>
                    <a:pt x="185" y="0"/>
                    <a:pt x="179" y="3"/>
                  </a:cubicBezTo>
                  <a:cubicBezTo>
                    <a:pt x="11" y="100"/>
                    <a:pt x="11" y="100"/>
                    <a:pt x="11" y="100"/>
                  </a:cubicBezTo>
                  <a:cubicBezTo>
                    <a:pt x="4" y="104"/>
                    <a:pt x="0" y="111"/>
                    <a:pt x="0" y="118"/>
                  </a:cubicBezTo>
                  <a:cubicBezTo>
                    <a:pt x="0" y="118"/>
                    <a:pt x="0" y="118"/>
                    <a:pt x="0" y="118"/>
                  </a:cubicBezTo>
                  <a:cubicBezTo>
                    <a:pt x="0" y="312"/>
                    <a:pt x="0" y="312"/>
                    <a:pt x="0" y="312"/>
                  </a:cubicBezTo>
                  <a:cubicBezTo>
                    <a:pt x="0" y="312"/>
                    <a:pt x="0" y="312"/>
                    <a:pt x="0" y="313"/>
                  </a:cubicBezTo>
                  <a:cubicBezTo>
                    <a:pt x="0" y="320"/>
                    <a:pt x="4" y="327"/>
                    <a:pt x="11" y="330"/>
                  </a:cubicBezTo>
                  <a:cubicBezTo>
                    <a:pt x="178" y="427"/>
                    <a:pt x="178" y="427"/>
                    <a:pt x="178" y="427"/>
                  </a:cubicBezTo>
                  <a:cubicBezTo>
                    <a:pt x="185" y="431"/>
                    <a:pt x="193" y="431"/>
                    <a:pt x="199" y="427"/>
                  </a:cubicBezTo>
                  <a:cubicBezTo>
                    <a:pt x="367" y="330"/>
                    <a:pt x="367" y="330"/>
                    <a:pt x="367" y="330"/>
                  </a:cubicBezTo>
                  <a:cubicBezTo>
                    <a:pt x="374" y="327"/>
                    <a:pt x="377" y="320"/>
                    <a:pt x="378" y="313"/>
                  </a:cubicBezTo>
                  <a:cubicBezTo>
                    <a:pt x="378" y="313"/>
                    <a:pt x="378" y="312"/>
                    <a:pt x="378" y="312"/>
                  </a:cubicBezTo>
                  <a:cubicBezTo>
                    <a:pt x="378" y="119"/>
                    <a:pt x="378" y="119"/>
                    <a:pt x="378" y="119"/>
                  </a:cubicBezTo>
                  <a:cubicBezTo>
                    <a:pt x="378" y="118"/>
                    <a:pt x="378" y="118"/>
                    <a:pt x="378" y="118"/>
                  </a:cubicBezTo>
                  <a:close/>
                </a:path>
              </a:pathLst>
            </a:custGeom>
            <a:solidFill>
              <a:srgbClr val="78B329"/>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162A"/>
                </a:buClr>
                <a:buSzPts val="1400"/>
                <a:buFont typeface="Calibri"/>
                <a:buNone/>
              </a:pPr>
              <a:r>
                <a:t/>
              </a:r>
              <a:endParaRPr b="0" i="0" sz="1400" u="none" cap="none" strike="noStrike">
                <a:solidFill>
                  <a:srgbClr val="00162A"/>
                </a:solidFill>
                <a:latin typeface="Calibri"/>
                <a:ea typeface="Calibri"/>
                <a:cs typeface="Calibri"/>
                <a:sym typeface="Calibri"/>
              </a:endParaRPr>
            </a:p>
          </p:txBody>
        </p:sp>
        <p:sp>
          <p:nvSpPr>
            <p:cNvPr id="318" name="Google Shape;318;g1045338cdc7_0_7"/>
            <p:cNvSpPr/>
            <p:nvPr/>
          </p:nvSpPr>
          <p:spPr>
            <a:xfrm>
              <a:off x="8460817" y="5930607"/>
              <a:ext cx="230586" cy="262825"/>
            </a:xfrm>
            <a:custGeom>
              <a:rect b="b" l="l" r="r" t="t"/>
              <a:pathLst>
                <a:path extrusionOk="0" h="431" w="378">
                  <a:moveTo>
                    <a:pt x="378" y="118"/>
                  </a:moveTo>
                  <a:cubicBezTo>
                    <a:pt x="378" y="111"/>
                    <a:pt x="374" y="104"/>
                    <a:pt x="367" y="100"/>
                  </a:cubicBezTo>
                  <a:cubicBezTo>
                    <a:pt x="200" y="3"/>
                    <a:pt x="200" y="3"/>
                    <a:pt x="200" y="3"/>
                  </a:cubicBezTo>
                  <a:cubicBezTo>
                    <a:pt x="193" y="0"/>
                    <a:pt x="185" y="0"/>
                    <a:pt x="179" y="3"/>
                  </a:cubicBezTo>
                  <a:cubicBezTo>
                    <a:pt x="11" y="100"/>
                    <a:pt x="11" y="100"/>
                    <a:pt x="11" y="100"/>
                  </a:cubicBezTo>
                  <a:cubicBezTo>
                    <a:pt x="4" y="104"/>
                    <a:pt x="1" y="111"/>
                    <a:pt x="0" y="118"/>
                  </a:cubicBezTo>
                  <a:cubicBezTo>
                    <a:pt x="0" y="118"/>
                    <a:pt x="0" y="118"/>
                    <a:pt x="0" y="118"/>
                  </a:cubicBezTo>
                  <a:cubicBezTo>
                    <a:pt x="0" y="312"/>
                    <a:pt x="0" y="312"/>
                    <a:pt x="0" y="312"/>
                  </a:cubicBezTo>
                  <a:cubicBezTo>
                    <a:pt x="0" y="312"/>
                    <a:pt x="0" y="312"/>
                    <a:pt x="0" y="313"/>
                  </a:cubicBezTo>
                  <a:cubicBezTo>
                    <a:pt x="1" y="320"/>
                    <a:pt x="4" y="327"/>
                    <a:pt x="11" y="330"/>
                  </a:cubicBezTo>
                  <a:cubicBezTo>
                    <a:pt x="179" y="427"/>
                    <a:pt x="179" y="427"/>
                    <a:pt x="179" y="427"/>
                  </a:cubicBezTo>
                  <a:cubicBezTo>
                    <a:pt x="185" y="431"/>
                    <a:pt x="193" y="431"/>
                    <a:pt x="199" y="427"/>
                  </a:cubicBezTo>
                  <a:cubicBezTo>
                    <a:pt x="367" y="330"/>
                    <a:pt x="367" y="330"/>
                    <a:pt x="367" y="330"/>
                  </a:cubicBezTo>
                  <a:cubicBezTo>
                    <a:pt x="374" y="327"/>
                    <a:pt x="378" y="320"/>
                    <a:pt x="378" y="313"/>
                  </a:cubicBezTo>
                  <a:cubicBezTo>
                    <a:pt x="378" y="313"/>
                    <a:pt x="378" y="312"/>
                    <a:pt x="378" y="312"/>
                  </a:cubicBezTo>
                  <a:cubicBezTo>
                    <a:pt x="378" y="119"/>
                    <a:pt x="378" y="119"/>
                    <a:pt x="378" y="119"/>
                  </a:cubicBezTo>
                  <a:cubicBezTo>
                    <a:pt x="378" y="118"/>
                    <a:pt x="378" y="118"/>
                    <a:pt x="378" y="118"/>
                  </a:cubicBezTo>
                  <a:close/>
                </a:path>
              </a:pathLst>
            </a:custGeom>
            <a:solidFill>
              <a:srgbClr val="FF936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162A"/>
                </a:buClr>
                <a:buSzPts val="1400"/>
                <a:buFont typeface="Calibri"/>
                <a:buNone/>
              </a:pPr>
              <a:r>
                <a:t/>
              </a:r>
              <a:endParaRPr b="0" i="0" sz="1400" u="none" cap="none" strike="noStrike">
                <a:solidFill>
                  <a:srgbClr val="00162A"/>
                </a:solidFill>
                <a:latin typeface="Calibri"/>
                <a:ea typeface="Calibri"/>
                <a:cs typeface="Calibri"/>
                <a:sym typeface="Calibri"/>
              </a:endParaRPr>
            </a:p>
          </p:txBody>
        </p:sp>
      </p:grpSp>
      <p:sp>
        <p:nvSpPr>
          <p:cNvPr id="319" name="Google Shape;319;g1045338cdc7_0_7"/>
          <p:cNvSpPr txBox="1"/>
          <p:nvPr/>
        </p:nvSpPr>
        <p:spPr>
          <a:xfrm>
            <a:off x="5632550" y="1275325"/>
            <a:ext cx="1680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DM Sans"/>
                <a:ea typeface="DM Sans"/>
                <a:cs typeface="DM Sans"/>
                <a:sym typeface="DM Sans"/>
              </a:rPr>
              <a:t>Alive</a:t>
            </a:r>
            <a:endParaRPr b="0" i="0" sz="1400" u="none" cap="none" strike="noStrike">
              <a:solidFill>
                <a:srgbClr val="000000"/>
              </a:solidFill>
              <a:latin typeface="DM Sans"/>
              <a:ea typeface="DM Sans"/>
              <a:cs typeface="DM Sans"/>
              <a:sym typeface="DM Sans"/>
            </a:endParaRPr>
          </a:p>
        </p:txBody>
      </p:sp>
      <p:sp>
        <p:nvSpPr>
          <p:cNvPr id="320" name="Google Shape;320;g1045338cdc7_0_7"/>
          <p:cNvSpPr txBox="1"/>
          <p:nvPr/>
        </p:nvSpPr>
        <p:spPr>
          <a:xfrm>
            <a:off x="6263500" y="2623488"/>
            <a:ext cx="1680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DM Sans"/>
                <a:ea typeface="DM Sans"/>
                <a:cs typeface="DM Sans"/>
                <a:sym typeface="DM Sans"/>
              </a:rPr>
              <a:t>Valuable</a:t>
            </a:r>
            <a:endParaRPr b="0" i="0" sz="1400" u="none" cap="none" strike="noStrike">
              <a:solidFill>
                <a:srgbClr val="000000"/>
              </a:solidFill>
              <a:latin typeface="DM Sans"/>
              <a:ea typeface="DM Sans"/>
              <a:cs typeface="DM Sans"/>
              <a:sym typeface="DM Sans"/>
            </a:endParaRPr>
          </a:p>
        </p:txBody>
      </p:sp>
      <p:sp>
        <p:nvSpPr>
          <p:cNvPr id="321" name="Google Shape;321;g1045338cdc7_0_7"/>
          <p:cNvSpPr txBox="1"/>
          <p:nvPr/>
        </p:nvSpPr>
        <p:spPr>
          <a:xfrm>
            <a:off x="1814850" y="3888150"/>
            <a:ext cx="1680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DM Sans"/>
                <a:ea typeface="DM Sans"/>
                <a:cs typeface="DM Sans"/>
                <a:sym typeface="DM Sans"/>
              </a:rPr>
              <a:t>Loved</a:t>
            </a:r>
            <a:endParaRPr b="0" i="0" sz="1400" u="none" cap="none" strike="noStrike">
              <a:solidFill>
                <a:srgbClr val="000000"/>
              </a:solidFill>
              <a:latin typeface="DM Sans"/>
              <a:ea typeface="DM Sans"/>
              <a:cs typeface="DM Sans"/>
              <a:sym typeface="DM Sans"/>
            </a:endParaRPr>
          </a:p>
        </p:txBody>
      </p:sp>
      <p:sp>
        <p:nvSpPr>
          <p:cNvPr id="322" name="Google Shape;322;g1045338cdc7_0_7"/>
          <p:cNvSpPr txBox="1"/>
          <p:nvPr/>
        </p:nvSpPr>
        <p:spPr>
          <a:xfrm>
            <a:off x="1330975" y="2645763"/>
            <a:ext cx="1680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DM Sans"/>
                <a:ea typeface="DM Sans"/>
                <a:cs typeface="DM Sans"/>
                <a:sym typeface="DM Sans"/>
              </a:rPr>
              <a:t>Respected</a:t>
            </a:r>
            <a:endParaRPr b="0" i="0" sz="1400" u="none" cap="none" strike="noStrike">
              <a:solidFill>
                <a:srgbClr val="000000"/>
              </a:solidFill>
              <a:latin typeface="DM Sans"/>
              <a:ea typeface="DM Sans"/>
              <a:cs typeface="DM Sans"/>
              <a:sym typeface="DM Sans"/>
            </a:endParaRPr>
          </a:p>
        </p:txBody>
      </p:sp>
      <p:sp>
        <p:nvSpPr>
          <p:cNvPr id="323" name="Google Shape;323;g1045338cdc7_0_7"/>
          <p:cNvSpPr txBox="1"/>
          <p:nvPr/>
        </p:nvSpPr>
        <p:spPr>
          <a:xfrm>
            <a:off x="2256250" y="1403400"/>
            <a:ext cx="1680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DM Sans"/>
                <a:ea typeface="DM Sans"/>
                <a:cs typeface="DM Sans"/>
                <a:sym typeface="DM Sans"/>
              </a:rPr>
              <a:t>Safe</a:t>
            </a:r>
            <a:endParaRPr b="0" i="0" sz="1400" u="none" cap="none" strike="noStrike">
              <a:solidFill>
                <a:srgbClr val="000000"/>
              </a:solidFill>
              <a:latin typeface="DM Sans"/>
              <a:ea typeface="DM Sans"/>
              <a:cs typeface="DM Sans"/>
              <a:sym typeface="DM Sans"/>
            </a:endParaRPr>
          </a:p>
        </p:txBody>
      </p:sp>
      <p:sp>
        <p:nvSpPr>
          <p:cNvPr id="324" name="Google Shape;324;g1045338cdc7_0_7"/>
          <p:cNvSpPr txBox="1"/>
          <p:nvPr/>
        </p:nvSpPr>
        <p:spPr>
          <a:xfrm>
            <a:off x="5836250" y="3971650"/>
            <a:ext cx="1680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DM Sans"/>
                <a:ea typeface="DM Sans"/>
                <a:cs typeface="DM Sans"/>
                <a:sym typeface="DM Sans"/>
              </a:rPr>
              <a:t>Unique</a:t>
            </a:r>
            <a:endParaRPr b="0" i="0" sz="1400" u="none" cap="none" strike="noStrike">
              <a:solidFill>
                <a:srgbClr val="000000"/>
              </a:solidFill>
              <a:latin typeface="DM Sans"/>
              <a:ea typeface="DM Sans"/>
              <a:cs typeface="DM Sans"/>
              <a:sym typeface="DM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g1045338cdc7_0_40"/>
          <p:cNvSpPr txBox="1"/>
          <p:nvPr>
            <p:ph idx="4294967295" type="ctrTitle"/>
          </p:nvPr>
        </p:nvSpPr>
        <p:spPr>
          <a:xfrm>
            <a:off x="936250" y="681350"/>
            <a:ext cx="3188700" cy="9468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Clr>
                <a:schemeClr val="accent1"/>
              </a:buClr>
              <a:buSzPts val="3000"/>
              <a:buFont typeface="DM Sans"/>
              <a:buNone/>
            </a:pPr>
            <a:r>
              <a:rPr b="1" i="0" lang="en" sz="3600" u="none" cap="none" strike="noStrike">
                <a:solidFill>
                  <a:schemeClr val="accent1"/>
                </a:solidFill>
                <a:latin typeface="DM Sans"/>
                <a:ea typeface="DM Sans"/>
                <a:cs typeface="DM Sans"/>
                <a:sym typeface="DM Sans"/>
              </a:rPr>
              <a:t>I-Can-ness</a:t>
            </a:r>
            <a:endParaRPr b="1" i="0" sz="36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p:txBody>
      </p:sp>
      <p:sp>
        <p:nvSpPr>
          <p:cNvPr id="330" name="Google Shape;330;g1045338cdc7_0_4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31" name="Google Shape;331;g1045338cdc7_0_40"/>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32" name="Google Shape;332;g1045338cdc7_0_40"/>
          <p:cNvGrpSpPr/>
          <p:nvPr/>
        </p:nvGrpSpPr>
        <p:grpSpPr>
          <a:xfrm>
            <a:off x="2858790" y="1539201"/>
            <a:ext cx="3188734" cy="2832663"/>
            <a:chOff x="8338678" y="5506443"/>
            <a:chExt cx="720227" cy="686989"/>
          </a:xfrm>
        </p:grpSpPr>
        <p:sp>
          <p:nvSpPr>
            <p:cNvPr id="333" name="Google Shape;333;g1045338cdc7_0_40"/>
            <p:cNvSpPr/>
            <p:nvPr/>
          </p:nvSpPr>
          <p:spPr>
            <a:xfrm>
              <a:off x="8706181" y="5506443"/>
              <a:ext cx="230803" cy="263259"/>
            </a:xfrm>
            <a:custGeom>
              <a:rect b="b" l="l" r="r" t="t"/>
              <a:pathLst>
                <a:path extrusionOk="0" h="432" w="378">
                  <a:moveTo>
                    <a:pt x="378" y="119"/>
                  </a:moveTo>
                  <a:cubicBezTo>
                    <a:pt x="378" y="111"/>
                    <a:pt x="374" y="105"/>
                    <a:pt x="367" y="101"/>
                  </a:cubicBezTo>
                  <a:cubicBezTo>
                    <a:pt x="199" y="4"/>
                    <a:pt x="199" y="4"/>
                    <a:pt x="199" y="4"/>
                  </a:cubicBezTo>
                  <a:cubicBezTo>
                    <a:pt x="193" y="0"/>
                    <a:pt x="185" y="0"/>
                    <a:pt x="178" y="4"/>
                  </a:cubicBezTo>
                  <a:cubicBezTo>
                    <a:pt x="11" y="101"/>
                    <a:pt x="11" y="101"/>
                    <a:pt x="11" y="101"/>
                  </a:cubicBezTo>
                  <a:cubicBezTo>
                    <a:pt x="4" y="104"/>
                    <a:pt x="0" y="111"/>
                    <a:pt x="0" y="119"/>
                  </a:cubicBezTo>
                  <a:cubicBezTo>
                    <a:pt x="0" y="313"/>
                    <a:pt x="0" y="313"/>
                    <a:pt x="0" y="313"/>
                  </a:cubicBezTo>
                  <a:cubicBezTo>
                    <a:pt x="0" y="313"/>
                    <a:pt x="0" y="313"/>
                    <a:pt x="0" y="314"/>
                  </a:cubicBezTo>
                  <a:cubicBezTo>
                    <a:pt x="0" y="321"/>
                    <a:pt x="4" y="327"/>
                    <a:pt x="10" y="331"/>
                  </a:cubicBezTo>
                  <a:cubicBezTo>
                    <a:pt x="178" y="428"/>
                    <a:pt x="178" y="428"/>
                    <a:pt x="178" y="428"/>
                  </a:cubicBezTo>
                  <a:cubicBezTo>
                    <a:pt x="185" y="432"/>
                    <a:pt x="193" y="432"/>
                    <a:pt x="199" y="428"/>
                  </a:cubicBezTo>
                  <a:cubicBezTo>
                    <a:pt x="367" y="331"/>
                    <a:pt x="367" y="331"/>
                    <a:pt x="367" y="331"/>
                  </a:cubicBezTo>
                  <a:cubicBezTo>
                    <a:pt x="373" y="327"/>
                    <a:pt x="377" y="321"/>
                    <a:pt x="378" y="314"/>
                  </a:cubicBezTo>
                  <a:cubicBezTo>
                    <a:pt x="378" y="313"/>
                    <a:pt x="378" y="313"/>
                    <a:pt x="378" y="313"/>
                  </a:cubicBezTo>
                  <a:cubicBezTo>
                    <a:pt x="378" y="119"/>
                    <a:pt x="378" y="119"/>
                    <a:pt x="378" y="119"/>
                  </a:cubicBezTo>
                  <a:cubicBezTo>
                    <a:pt x="378" y="119"/>
                    <a:pt x="378" y="119"/>
                    <a:pt x="378" y="119"/>
                  </a:cubicBezTo>
                  <a:close/>
                </a:path>
              </a:pathLst>
            </a:custGeom>
            <a:solidFill>
              <a:srgbClr val="0073BB"/>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162A"/>
                </a:buClr>
                <a:buSzPts val="1400"/>
                <a:buFont typeface="Calibri"/>
                <a:buNone/>
              </a:pPr>
              <a:r>
                <a:t/>
              </a:r>
              <a:endParaRPr b="0" i="0" sz="1400" u="none" cap="none" strike="noStrike">
                <a:solidFill>
                  <a:srgbClr val="00162A"/>
                </a:solidFill>
                <a:latin typeface="Calibri"/>
                <a:ea typeface="Calibri"/>
                <a:cs typeface="Calibri"/>
                <a:sym typeface="Calibri"/>
              </a:endParaRPr>
            </a:p>
          </p:txBody>
        </p:sp>
        <p:sp>
          <p:nvSpPr>
            <p:cNvPr id="334" name="Google Shape;334;g1045338cdc7_0_40"/>
            <p:cNvSpPr/>
            <p:nvPr/>
          </p:nvSpPr>
          <p:spPr>
            <a:xfrm>
              <a:off x="8460817" y="5506443"/>
              <a:ext cx="230586" cy="263259"/>
            </a:xfrm>
            <a:custGeom>
              <a:rect b="b" l="l" r="r" t="t"/>
              <a:pathLst>
                <a:path extrusionOk="0" h="432" w="378">
                  <a:moveTo>
                    <a:pt x="378" y="119"/>
                  </a:moveTo>
                  <a:cubicBezTo>
                    <a:pt x="378" y="111"/>
                    <a:pt x="374" y="105"/>
                    <a:pt x="368" y="101"/>
                  </a:cubicBezTo>
                  <a:cubicBezTo>
                    <a:pt x="200" y="4"/>
                    <a:pt x="200" y="4"/>
                    <a:pt x="200" y="4"/>
                  </a:cubicBezTo>
                  <a:cubicBezTo>
                    <a:pt x="193" y="0"/>
                    <a:pt x="185" y="0"/>
                    <a:pt x="179" y="4"/>
                  </a:cubicBezTo>
                  <a:cubicBezTo>
                    <a:pt x="11" y="101"/>
                    <a:pt x="11" y="101"/>
                    <a:pt x="11" y="101"/>
                  </a:cubicBezTo>
                  <a:cubicBezTo>
                    <a:pt x="4" y="104"/>
                    <a:pt x="0" y="111"/>
                    <a:pt x="0" y="119"/>
                  </a:cubicBezTo>
                  <a:cubicBezTo>
                    <a:pt x="0" y="313"/>
                    <a:pt x="0" y="313"/>
                    <a:pt x="0" y="313"/>
                  </a:cubicBezTo>
                  <a:cubicBezTo>
                    <a:pt x="0" y="313"/>
                    <a:pt x="0" y="313"/>
                    <a:pt x="0" y="314"/>
                  </a:cubicBezTo>
                  <a:cubicBezTo>
                    <a:pt x="1" y="321"/>
                    <a:pt x="5" y="327"/>
                    <a:pt x="11" y="331"/>
                  </a:cubicBezTo>
                  <a:cubicBezTo>
                    <a:pt x="179" y="428"/>
                    <a:pt x="179" y="428"/>
                    <a:pt x="179" y="428"/>
                  </a:cubicBezTo>
                  <a:cubicBezTo>
                    <a:pt x="185" y="432"/>
                    <a:pt x="193" y="432"/>
                    <a:pt x="200" y="428"/>
                  </a:cubicBezTo>
                  <a:cubicBezTo>
                    <a:pt x="367" y="331"/>
                    <a:pt x="367" y="331"/>
                    <a:pt x="367" y="331"/>
                  </a:cubicBezTo>
                  <a:cubicBezTo>
                    <a:pt x="374" y="327"/>
                    <a:pt x="378" y="321"/>
                    <a:pt x="378" y="314"/>
                  </a:cubicBezTo>
                  <a:cubicBezTo>
                    <a:pt x="378" y="313"/>
                    <a:pt x="378" y="313"/>
                    <a:pt x="378" y="313"/>
                  </a:cubicBezTo>
                  <a:cubicBezTo>
                    <a:pt x="378" y="119"/>
                    <a:pt x="378" y="119"/>
                    <a:pt x="378" y="119"/>
                  </a:cubicBezTo>
                  <a:cubicBezTo>
                    <a:pt x="378" y="119"/>
                    <a:pt x="378" y="119"/>
                    <a:pt x="378" y="119"/>
                  </a:cubicBezTo>
                  <a:close/>
                </a:path>
              </a:pathLst>
            </a:custGeom>
            <a:solidFill>
              <a:srgbClr val="05B3F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162A"/>
                </a:buClr>
                <a:buSzPts val="1400"/>
                <a:buFont typeface="Calibri"/>
                <a:buNone/>
              </a:pPr>
              <a:r>
                <a:t/>
              </a:r>
              <a:endParaRPr b="0" i="0" sz="1400" u="none" cap="none" strike="noStrike">
                <a:solidFill>
                  <a:srgbClr val="00162A"/>
                </a:solidFill>
                <a:latin typeface="Calibri"/>
                <a:ea typeface="Calibri"/>
                <a:cs typeface="Calibri"/>
                <a:sym typeface="Calibri"/>
              </a:endParaRPr>
            </a:p>
          </p:txBody>
        </p:sp>
        <p:sp>
          <p:nvSpPr>
            <p:cNvPr id="335" name="Google Shape;335;g1045338cdc7_0_40"/>
            <p:cNvSpPr/>
            <p:nvPr/>
          </p:nvSpPr>
          <p:spPr>
            <a:xfrm>
              <a:off x="8338678" y="5718525"/>
              <a:ext cx="230151" cy="262608"/>
            </a:xfrm>
            <a:custGeom>
              <a:rect b="b" l="l" r="r" t="t"/>
              <a:pathLst>
                <a:path extrusionOk="0" h="431" w="377">
                  <a:moveTo>
                    <a:pt x="377" y="119"/>
                  </a:moveTo>
                  <a:cubicBezTo>
                    <a:pt x="377" y="111"/>
                    <a:pt x="373" y="105"/>
                    <a:pt x="367" y="101"/>
                  </a:cubicBezTo>
                  <a:cubicBezTo>
                    <a:pt x="199" y="4"/>
                    <a:pt x="199" y="4"/>
                    <a:pt x="199" y="4"/>
                  </a:cubicBezTo>
                  <a:cubicBezTo>
                    <a:pt x="193" y="0"/>
                    <a:pt x="185" y="0"/>
                    <a:pt x="178" y="4"/>
                  </a:cubicBezTo>
                  <a:cubicBezTo>
                    <a:pt x="10" y="101"/>
                    <a:pt x="10" y="101"/>
                    <a:pt x="10" y="101"/>
                  </a:cubicBezTo>
                  <a:cubicBezTo>
                    <a:pt x="4" y="104"/>
                    <a:pt x="0" y="111"/>
                    <a:pt x="0" y="119"/>
                  </a:cubicBezTo>
                  <a:cubicBezTo>
                    <a:pt x="0" y="119"/>
                    <a:pt x="0" y="119"/>
                    <a:pt x="0" y="119"/>
                  </a:cubicBezTo>
                  <a:cubicBezTo>
                    <a:pt x="0" y="313"/>
                    <a:pt x="0" y="313"/>
                    <a:pt x="0" y="313"/>
                  </a:cubicBezTo>
                  <a:cubicBezTo>
                    <a:pt x="0" y="313"/>
                    <a:pt x="0" y="313"/>
                    <a:pt x="0" y="313"/>
                  </a:cubicBezTo>
                  <a:cubicBezTo>
                    <a:pt x="0" y="321"/>
                    <a:pt x="4" y="327"/>
                    <a:pt x="10" y="331"/>
                  </a:cubicBezTo>
                  <a:cubicBezTo>
                    <a:pt x="178" y="428"/>
                    <a:pt x="178" y="428"/>
                    <a:pt x="178" y="428"/>
                  </a:cubicBezTo>
                  <a:cubicBezTo>
                    <a:pt x="184" y="431"/>
                    <a:pt x="192" y="431"/>
                    <a:pt x="199" y="428"/>
                  </a:cubicBezTo>
                  <a:cubicBezTo>
                    <a:pt x="367" y="331"/>
                    <a:pt x="367" y="331"/>
                    <a:pt x="367" y="331"/>
                  </a:cubicBezTo>
                  <a:cubicBezTo>
                    <a:pt x="373" y="327"/>
                    <a:pt x="377" y="321"/>
                    <a:pt x="377" y="313"/>
                  </a:cubicBezTo>
                  <a:cubicBezTo>
                    <a:pt x="377" y="313"/>
                    <a:pt x="377" y="313"/>
                    <a:pt x="377" y="313"/>
                  </a:cubicBezTo>
                  <a:cubicBezTo>
                    <a:pt x="377" y="119"/>
                    <a:pt x="377" y="119"/>
                    <a:pt x="377" y="119"/>
                  </a:cubicBezTo>
                  <a:cubicBezTo>
                    <a:pt x="377" y="119"/>
                    <a:pt x="377" y="119"/>
                    <a:pt x="377" y="119"/>
                  </a:cubicBezTo>
                  <a:close/>
                </a:path>
              </a:pathLst>
            </a:custGeom>
            <a:solidFill>
              <a:srgbClr val="EE242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162A"/>
                </a:buClr>
                <a:buSzPts val="1400"/>
                <a:buFont typeface="Calibri"/>
                <a:buNone/>
              </a:pPr>
              <a:r>
                <a:t/>
              </a:r>
              <a:endParaRPr b="0" i="0" sz="1400" u="none" cap="none" strike="noStrike">
                <a:solidFill>
                  <a:srgbClr val="00162A"/>
                </a:solidFill>
                <a:latin typeface="Calibri"/>
                <a:ea typeface="Calibri"/>
                <a:cs typeface="Calibri"/>
                <a:sym typeface="Calibri"/>
              </a:endParaRPr>
            </a:p>
          </p:txBody>
        </p:sp>
        <p:sp>
          <p:nvSpPr>
            <p:cNvPr id="336" name="Google Shape;336;g1045338cdc7_0_40"/>
            <p:cNvSpPr/>
            <p:nvPr/>
          </p:nvSpPr>
          <p:spPr>
            <a:xfrm>
              <a:off x="8828754" y="5718525"/>
              <a:ext cx="230151" cy="262608"/>
            </a:xfrm>
            <a:custGeom>
              <a:rect b="b" l="l" r="r" t="t"/>
              <a:pathLst>
                <a:path extrusionOk="0" h="431" w="377">
                  <a:moveTo>
                    <a:pt x="377" y="119"/>
                  </a:moveTo>
                  <a:cubicBezTo>
                    <a:pt x="377" y="111"/>
                    <a:pt x="373" y="105"/>
                    <a:pt x="367" y="101"/>
                  </a:cubicBezTo>
                  <a:cubicBezTo>
                    <a:pt x="199" y="4"/>
                    <a:pt x="199" y="4"/>
                    <a:pt x="199" y="4"/>
                  </a:cubicBezTo>
                  <a:cubicBezTo>
                    <a:pt x="193" y="0"/>
                    <a:pt x="185" y="0"/>
                    <a:pt x="178" y="4"/>
                  </a:cubicBezTo>
                  <a:cubicBezTo>
                    <a:pt x="10" y="101"/>
                    <a:pt x="10" y="101"/>
                    <a:pt x="10" y="101"/>
                  </a:cubicBezTo>
                  <a:cubicBezTo>
                    <a:pt x="4" y="104"/>
                    <a:pt x="0" y="111"/>
                    <a:pt x="0" y="119"/>
                  </a:cubicBezTo>
                  <a:cubicBezTo>
                    <a:pt x="0" y="119"/>
                    <a:pt x="0" y="119"/>
                    <a:pt x="0" y="119"/>
                  </a:cubicBezTo>
                  <a:cubicBezTo>
                    <a:pt x="0" y="313"/>
                    <a:pt x="0" y="313"/>
                    <a:pt x="0" y="313"/>
                  </a:cubicBezTo>
                  <a:cubicBezTo>
                    <a:pt x="0" y="313"/>
                    <a:pt x="0" y="313"/>
                    <a:pt x="0" y="313"/>
                  </a:cubicBezTo>
                  <a:cubicBezTo>
                    <a:pt x="0" y="321"/>
                    <a:pt x="4" y="327"/>
                    <a:pt x="10" y="331"/>
                  </a:cubicBezTo>
                  <a:cubicBezTo>
                    <a:pt x="178" y="428"/>
                    <a:pt x="178" y="428"/>
                    <a:pt x="178" y="428"/>
                  </a:cubicBezTo>
                  <a:cubicBezTo>
                    <a:pt x="184" y="431"/>
                    <a:pt x="192" y="431"/>
                    <a:pt x="199" y="428"/>
                  </a:cubicBezTo>
                  <a:cubicBezTo>
                    <a:pt x="367" y="331"/>
                    <a:pt x="367" y="331"/>
                    <a:pt x="367" y="331"/>
                  </a:cubicBezTo>
                  <a:cubicBezTo>
                    <a:pt x="373" y="327"/>
                    <a:pt x="377" y="321"/>
                    <a:pt x="377" y="313"/>
                  </a:cubicBezTo>
                  <a:cubicBezTo>
                    <a:pt x="377" y="313"/>
                    <a:pt x="377" y="313"/>
                    <a:pt x="377" y="313"/>
                  </a:cubicBezTo>
                  <a:cubicBezTo>
                    <a:pt x="377" y="119"/>
                    <a:pt x="377" y="119"/>
                    <a:pt x="377" y="119"/>
                  </a:cubicBezTo>
                  <a:cubicBezTo>
                    <a:pt x="377" y="119"/>
                    <a:pt x="377" y="119"/>
                    <a:pt x="377" y="119"/>
                  </a:cubicBezTo>
                  <a:close/>
                </a:path>
              </a:pathLst>
            </a:custGeom>
            <a:solidFill>
              <a:srgbClr val="B8DD6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162A"/>
                </a:buClr>
                <a:buSzPts val="1400"/>
                <a:buFont typeface="Calibri"/>
                <a:buNone/>
              </a:pPr>
              <a:r>
                <a:t/>
              </a:r>
              <a:endParaRPr b="0" i="0" sz="1400" u="none" cap="none" strike="noStrike">
                <a:solidFill>
                  <a:srgbClr val="00162A"/>
                </a:solidFill>
                <a:latin typeface="Calibri"/>
                <a:ea typeface="Calibri"/>
                <a:cs typeface="Calibri"/>
                <a:sym typeface="Calibri"/>
              </a:endParaRPr>
            </a:p>
          </p:txBody>
        </p:sp>
        <p:sp>
          <p:nvSpPr>
            <p:cNvPr id="337" name="Google Shape;337;g1045338cdc7_0_40"/>
            <p:cNvSpPr/>
            <p:nvPr/>
          </p:nvSpPr>
          <p:spPr>
            <a:xfrm>
              <a:off x="8706181" y="5930607"/>
              <a:ext cx="230803" cy="262825"/>
            </a:xfrm>
            <a:custGeom>
              <a:rect b="b" l="l" r="r" t="t"/>
              <a:pathLst>
                <a:path extrusionOk="0" h="431" w="378">
                  <a:moveTo>
                    <a:pt x="378" y="118"/>
                  </a:moveTo>
                  <a:cubicBezTo>
                    <a:pt x="377" y="111"/>
                    <a:pt x="374" y="104"/>
                    <a:pt x="367" y="100"/>
                  </a:cubicBezTo>
                  <a:cubicBezTo>
                    <a:pt x="200" y="3"/>
                    <a:pt x="200" y="3"/>
                    <a:pt x="200" y="3"/>
                  </a:cubicBezTo>
                  <a:cubicBezTo>
                    <a:pt x="193" y="0"/>
                    <a:pt x="185" y="0"/>
                    <a:pt x="179" y="3"/>
                  </a:cubicBezTo>
                  <a:cubicBezTo>
                    <a:pt x="11" y="100"/>
                    <a:pt x="11" y="100"/>
                    <a:pt x="11" y="100"/>
                  </a:cubicBezTo>
                  <a:cubicBezTo>
                    <a:pt x="4" y="104"/>
                    <a:pt x="0" y="111"/>
                    <a:pt x="0" y="118"/>
                  </a:cubicBezTo>
                  <a:cubicBezTo>
                    <a:pt x="0" y="118"/>
                    <a:pt x="0" y="118"/>
                    <a:pt x="0" y="118"/>
                  </a:cubicBezTo>
                  <a:cubicBezTo>
                    <a:pt x="0" y="312"/>
                    <a:pt x="0" y="312"/>
                    <a:pt x="0" y="312"/>
                  </a:cubicBezTo>
                  <a:cubicBezTo>
                    <a:pt x="0" y="312"/>
                    <a:pt x="0" y="312"/>
                    <a:pt x="0" y="313"/>
                  </a:cubicBezTo>
                  <a:cubicBezTo>
                    <a:pt x="0" y="320"/>
                    <a:pt x="4" y="327"/>
                    <a:pt x="11" y="330"/>
                  </a:cubicBezTo>
                  <a:cubicBezTo>
                    <a:pt x="178" y="427"/>
                    <a:pt x="178" y="427"/>
                    <a:pt x="178" y="427"/>
                  </a:cubicBezTo>
                  <a:cubicBezTo>
                    <a:pt x="185" y="431"/>
                    <a:pt x="193" y="431"/>
                    <a:pt x="199" y="427"/>
                  </a:cubicBezTo>
                  <a:cubicBezTo>
                    <a:pt x="367" y="330"/>
                    <a:pt x="367" y="330"/>
                    <a:pt x="367" y="330"/>
                  </a:cubicBezTo>
                  <a:cubicBezTo>
                    <a:pt x="374" y="327"/>
                    <a:pt x="377" y="320"/>
                    <a:pt x="378" y="313"/>
                  </a:cubicBezTo>
                  <a:cubicBezTo>
                    <a:pt x="378" y="313"/>
                    <a:pt x="378" y="312"/>
                    <a:pt x="378" y="312"/>
                  </a:cubicBezTo>
                  <a:cubicBezTo>
                    <a:pt x="378" y="119"/>
                    <a:pt x="378" y="119"/>
                    <a:pt x="378" y="119"/>
                  </a:cubicBezTo>
                  <a:cubicBezTo>
                    <a:pt x="378" y="118"/>
                    <a:pt x="378" y="118"/>
                    <a:pt x="378" y="118"/>
                  </a:cubicBezTo>
                  <a:close/>
                </a:path>
              </a:pathLst>
            </a:custGeom>
            <a:solidFill>
              <a:srgbClr val="78B329"/>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162A"/>
                </a:buClr>
                <a:buSzPts val="1400"/>
                <a:buFont typeface="Calibri"/>
                <a:buNone/>
              </a:pPr>
              <a:r>
                <a:t/>
              </a:r>
              <a:endParaRPr b="0" i="0" sz="1400" u="none" cap="none" strike="noStrike">
                <a:solidFill>
                  <a:srgbClr val="00162A"/>
                </a:solidFill>
                <a:latin typeface="Calibri"/>
                <a:ea typeface="Calibri"/>
                <a:cs typeface="Calibri"/>
                <a:sym typeface="Calibri"/>
              </a:endParaRPr>
            </a:p>
          </p:txBody>
        </p:sp>
        <p:sp>
          <p:nvSpPr>
            <p:cNvPr id="338" name="Google Shape;338;g1045338cdc7_0_40"/>
            <p:cNvSpPr/>
            <p:nvPr/>
          </p:nvSpPr>
          <p:spPr>
            <a:xfrm>
              <a:off x="8460817" y="5930607"/>
              <a:ext cx="230586" cy="262825"/>
            </a:xfrm>
            <a:custGeom>
              <a:rect b="b" l="l" r="r" t="t"/>
              <a:pathLst>
                <a:path extrusionOk="0" h="431" w="378">
                  <a:moveTo>
                    <a:pt x="378" y="118"/>
                  </a:moveTo>
                  <a:cubicBezTo>
                    <a:pt x="378" y="111"/>
                    <a:pt x="374" y="104"/>
                    <a:pt x="367" y="100"/>
                  </a:cubicBezTo>
                  <a:cubicBezTo>
                    <a:pt x="200" y="3"/>
                    <a:pt x="200" y="3"/>
                    <a:pt x="200" y="3"/>
                  </a:cubicBezTo>
                  <a:cubicBezTo>
                    <a:pt x="193" y="0"/>
                    <a:pt x="185" y="0"/>
                    <a:pt x="179" y="3"/>
                  </a:cubicBezTo>
                  <a:cubicBezTo>
                    <a:pt x="11" y="100"/>
                    <a:pt x="11" y="100"/>
                    <a:pt x="11" y="100"/>
                  </a:cubicBezTo>
                  <a:cubicBezTo>
                    <a:pt x="4" y="104"/>
                    <a:pt x="1" y="111"/>
                    <a:pt x="0" y="118"/>
                  </a:cubicBezTo>
                  <a:cubicBezTo>
                    <a:pt x="0" y="118"/>
                    <a:pt x="0" y="118"/>
                    <a:pt x="0" y="118"/>
                  </a:cubicBezTo>
                  <a:cubicBezTo>
                    <a:pt x="0" y="312"/>
                    <a:pt x="0" y="312"/>
                    <a:pt x="0" y="312"/>
                  </a:cubicBezTo>
                  <a:cubicBezTo>
                    <a:pt x="0" y="312"/>
                    <a:pt x="0" y="312"/>
                    <a:pt x="0" y="313"/>
                  </a:cubicBezTo>
                  <a:cubicBezTo>
                    <a:pt x="1" y="320"/>
                    <a:pt x="4" y="327"/>
                    <a:pt x="11" y="330"/>
                  </a:cubicBezTo>
                  <a:cubicBezTo>
                    <a:pt x="179" y="427"/>
                    <a:pt x="179" y="427"/>
                    <a:pt x="179" y="427"/>
                  </a:cubicBezTo>
                  <a:cubicBezTo>
                    <a:pt x="185" y="431"/>
                    <a:pt x="193" y="431"/>
                    <a:pt x="199" y="427"/>
                  </a:cubicBezTo>
                  <a:cubicBezTo>
                    <a:pt x="367" y="330"/>
                    <a:pt x="367" y="330"/>
                    <a:pt x="367" y="330"/>
                  </a:cubicBezTo>
                  <a:cubicBezTo>
                    <a:pt x="374" y="327"/>
                    <a:pt x="378" y="320"/>
                    <a:pt x="378" y="313"/>
                  </a:cubicBezTo>
                  <a:cubicBezTo>
                    <a:pt x="378" y="313"/>
                    <a:pt x="378" y="312"/>
                    <a:pt x="378" y="312"/>
                  </a:cubicBezTo>
                  <a:cubicBezTo>
                    <a:pt x="378" y="119"/>
                    <a:pt x="378" y="119"/>
                    <a:pt x="378" y="119"/>
                  </a:cubicBezTo>
                  <a:cubicBezTo>
                    <a:pt x="378" y="118"/>
                    <a:pt x="378" y="118"/>
                    <a:pt x="378" y="118"/>
                  </a:cubicBezTo>
                  <a:close/>
                </a:path>
              </a:pathLst>
            </a:custGeom>
            <a:solidFill>
              <a:srgbClr val="FF936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162A"/>
                </a:buClr>
                <a:buSzPts val="1400"/>
                <a:buFont typeface="Calibri"/>
                <a:buNone/>
              </a:pPr>
              <a:r>
                <a:t/>
              </a:r>
              <a:endParaRPr b="0" i="0" sz="1400" u="none" cap="none" strike="noStrike">
                <a:solidFill>
                  <a:srgbClr val="00162A"/>
                </a:solidFill>
                <a:latin typeface="Calibri"/>
                <a:ea typeface="Calibri"/>
                <a:cs typeface="Calibri"/>
                <a:sym typeface="Calibri"/>
              </a:endParaRPr>
            </a:p>
          </p:txBody>
        </p:sp>
      </p:grpSp>
      <p:sp>
        <p:nvSpPr>
          <p:cNvPr id="339" name="Google Shape;339;g1045338cdc7_0_40"/>
          <p:cNvSpPr txBox="1"/>
          <p:nvPr/>
        </p:nvSpPr>
        <p:spPr>
          <a:xfrm>
            <a:off x="5632550" y="1275325"/>
            <a:ext cx="1680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DM Sans"/>
                <a:ea typeface="DM Sans"/>
                <a:cs typeface="DM Sans"/>
                <a:sym typeface="DM Sans"/>
              </a:rPr>
              <a:t>ENJOY</a:t>
            </a:r>
            <a:endParaRPr b="0" i="0" sz="1400" u="none" cap="none" strike="noStrike">
              <a:solidFill>
                <a:srgbClr val="000000"/>
              </a:solidFill>
              <a:latin typeface="DM Sans"/>
              <a:ea typeface="DM Sans"/>
              <a:cs typeface="DM Sans"/>
              <a:sym typeface="DM Sans"/>
            </a:endParaRPr>
          </a:p>
        </p:txBody>
      </p:sp>
      <p:sp>
        <p:nvSpPr>
          <p:cNvPr id="340" name="Google Shape;340;g1045338cdc7_0_40"/>
          <p:cNvSpPr txBox="1"/>
          <p:nvPr/>
        </p:nvSpPr>
        <p:spPr>
          <a:xfrm>
            <a:off x="6263500" y="2623488"/>
            <a:ext cx="1680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DM Sans"/>
                <a:ea typeface="DM Sans"/>
                <a:cs typeface="DM Sans"/>
                <a:sym typeface="DM Sans"/>
              </a:rPr>
              <a:t>BE CURIOUS</a:t>
            </a:r>
            <a:endParaRPr b="0" i="0" sz="1400" u="none" cap="none" strike="noStrike">
              <a:solidFill>
                <a:srgbClr val="000000"/>
              </a:solidFill>
              <a:latin typeface="DM Sans"/>
              <a:ea typeface="DM Sans"/>
              <a:cs typeface="DM Sans"/>
              <a:sym typeface="DM Sans"/>
            </a:endParaRPr>
          </a:p>
        </p:txBody>
      </p:sp>
      <p:sp>
        <p:nvSpPr>
          <p:cNvPr id="341" name="Google Shape;341;g1045338cdc7_0_40"/>
          <p:cNvSpPr txBox="1"/>
          <p:nvPr/>
        </p:nvSpPr>
        <p:spPr>
          <a:xfrm>
            <a:off x="1594175" y="3888150"/>
            <a:ext cx="1680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DM Sans"/>
                <a:ea typeface="DM Sans"/>
                <a:cs typeface="DM Sans"/>
                <a:sym typeface="DM Sans"/>
              </a:rPr>
              <a:t>MAKE MISTAKES</a:t>
            </a:r>
            <a:endParaRPr b="0" i="0" sz="1400" u="none" cap="none" strike="noStrike">
              <a:solidFill>
                <a:srgbClr val="000000"/>
              </a:solidFill>
              <a:latin typeface="DM Sans"/>
              <a:ea typeface="DM Sans"/>
              <a:cs typeface="DM Sans"/>
              <a:sym typeface="DM Sans"/>
            </a:endParaRPr>
          </a:p>
        </p:txBody>
      </p:sp>
      <p:sp>
        <p:nvSpPr>
          <p:cNvPr id="342" name="Google Shape;342;g1045338cdc7_0_40"/>
          <p:cNvSpPr txBox="1"/>
          <p:nvPr/>
        </p:nvSpPr>
        <p:spPr>
          <a:xfrm>
            <a:off x="1432850" y="2645763"/>
            <a:ext cx="1680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DM Sans"/>
                <a:ea typeface="DM Sans"/>
                <a:cs typeface="DM Sans"/>
                <a:sym typeface="DM Sans"/>
              </a:rPr>
              <a:t>PLAY</a:t>
            </a:r>
            <a:endParaRPr b="0" i="0" sz="1400" u="none" cap="none" strike="noStrike">
              <a:solidFill>
                <a:srgbClr val="000000"/>
              </a:solidFill>
              <a:latin typeface="DM Sans"/>
              <a:ea typeface="DM Sans"/>
              <a:cs typeface="DM Sans"/>
              <a:sym typeface="DM Sans"/>
            </a:endParaRPr>
          </a:p>
        </p:txBody>
      </p:sp>
      <p:sp>
        <p:nvSpPr>
          <p:cNvPr id="343" name="Google Shape;343;g1045338cdc7_0_40"/>
          <p:cNvSpPr txBox="1"/>
          <p:nvPr/>
        </p:nvSpPr>
        <p:spPr>
          <a:xfrm>
            <a:off x="2256250" y="1403400"/>
            <a:ext cx="1680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DM Sans"/>
                <a:ea typeface="DM Sans"/>
                <a:cs typeface="DM Sans"/>
                <a:sym typeface="DM Sans"/>
              </a:rPr>
              <a:t>EXPLORE</a:t>
            </a:r>
            <a:endParaRPr b="0" i="0" sz="1400" u="none" cap="none" strike="noStrike">
              <a:solidFill>
                <a:srgbClr val="000000"/>
              </a:solidFill>
              <a:latin typeface="DM Sans"/>
              <a:ea typeface="DM Sans"/>
              <a:cs typeface="DM Sans"/>
              <a:sym typeface="DM Sans"/>
            </a:endParaRPr>
          </a:p>
        </p:txBody>
      </p:sp>
      <p:sp>
        <p:nvSpPr>
          <p:cNvPr id="344" name="Google Shape;344;g1045338cdc7_0_40"/>
          <p:cNvSpPr txBox="1"/>
          <p:nvPr/>
        </p:nvSpPr>
        <p:spPr>
          <a:xfrm>
            <a:off x="5836250" y="3971650"/>
            <a:ext cx="1680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DM Sans"/>
                <a:ea typeface="DM Sans"/>
                <a:cs typeface="DM Sans"/>
                <a:sym typeface="DM Sans"/>
              </a:rPr>
              <a:t>LAUGH</a:t>
            </a:r>
            <a:endParaRPr b="0" i="0" sz="1400" u="none" cap="none" strike="noStrike">
              <a:solidFill>
                <a:srgbClr val="000000"/>
              </a:solidFill>
              <a:latin typeface="DM Sans"/>
              <a:ea typeface="DM Sans"/>
              <a:cs typeface="DM Sans"/>
              <a:sym typeface="DM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19"/>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2: Grounding &amp; Centering</a:t>
            </a:r>
            <a:endParaRPr/>
          </a:p>
        </p:txBody>
      </p:sp>
      <p:sp>
        <p:nvSpPr>
          <p:cNvPr id="350" name="Google Shape;350;p19"/>
          <p:cNvSpPr txBox="1"/>
          <p:nvPr>
            <p:ph idx="1" type="body"/>
          </p:nvPr>
        </p:nvSpPr>
        <p:spPr>
          <a:xfrm>
            <a:off x="730575" y="1163050"/>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400"/>
              <a:buNone/>
            </a:pPr>
            <a:r>
              <a:rPr lang="en"/>
              <a:t>Sit on a chair. </a:t>
            </a:r>
            <a:endParaRPr/>
          </a:p>
          <a:p>
            <a:pPr indent="0" lvl="0" marL="0" rtl="0" algn="l">
              <a:lnSpc>
                <a:spcPct val="115000"/>
              </a:lnSpc>
              <a:spcBef>
                <a:spcPts val="600"/>
              </a:spcBef>
              <a:spcAft>
                <a:spcPts val="0"/>
              </a:spcAft>
              <a:buSzPts val="2400"/>
              <a:buNone/>
            </a:pPr>
            <a:r>
              <a:rPr lang="en"/>
              <a:t>Wiggle your toes.</a:t>
            </a:r>
            <a:endParaRPr/>
          </a:p>
          <a:p>
            <a:pPr indent="0" lvl="0" marL="0" rtl="0" algn="l">
              <a:lnSpc>
                <a:spcPct val="115000"/>
              </a:lnSpc>
              <a:spcBef>
                <a:spcPts val="600"/>
              </a:spcBef>
              <a:spcAft>
                <a:spcPts val="0"/>
              </a:spcAft>
              <a:buSzPts val="2400"/>
              <a:buNone/>
            </a:pPr>
            <a:r>
              <a:rPr lang="en" u="sng"/>
              <a:t>Notice your:</a:t>
            </a:r>
            <a:endParaRPr u="sng"/>
          </a:p>
          <a:p>
            <a:pPr indent="-381000" lvl="0" marL="457200" rtl="0" algn="l">
              <a:lnSpc>
                <a:spcPct val="115000"/>
              </a:lnSpc>
              <a:spcBef>
                <a:spcPts val="600"/>
              </a:spcBef>
              <a:spcAft>
                <a:spcPts val="0"/>
              </a:spcAft>
              <a:buSzPts val="2400"/>
              <a:buChar char="●"/>
            </a:pPr>
            <a:r>
              <a:rPr lang="en"/>
              <a:t>Feet</a:t>
            </a:r>
            <a:endParaRPr/>
          </a:p>
          <a:p>
            <a:pPr indent="-381000" lvl="0" marL="457200" rtl="0" algn="l">
              <a:lnSpc>
                <a:spcPct val="115000"/>
              </a:lnSpc>
              <a:spcBef>
                <a:spcPts val="0"/>
              </a:spcBef>
              <a:spcAft>
                <a:spcPts val="0"/>
              </a:spcAft>
              <a:buSzPts val="2400"/>
              <a:buChar char="●"/>
            </a:pPr>
            <a:r>
              <a:rPr lang="en"/>
              <a:t>Seat</a:t>
            </a:r>
            <a:endParaRPr/>
          </a:p>
          <a:p>
            <a:pPr indent="-381000" lvl="0" marL="457200" rtl="0" algn="l">
              <a:lnSpc>
                <a:spcPct val="115000"/>
              </a:lnSpc>
              <a:spcBef>
                <a:spcPts val="0"/>
              </a:spcBef>
              <a:spcAft>
                <a:spcPts val="0"/>
              </a:spcAft>
              <a:buSzPts val="2400"/>
              <a:buChar char="●"/>
            </a:pPr>
            <a:r>
              <a:rPr lang="en"/>
              <a:t>Back</a:t>
            </a:r>
            <a:endParaRPr/>
          </a:p>
          <a:p>
            <a:pPr indent="-381000" lvl="0" marL="457200" rtl="0" algn="l">
              <a:lnSpc>
                <a:spcPct val="115000"/>
              </a:lnSpc>
              <a:spcBef>
                <a:spcPts val="0"/>
              </a:spcBef>
              <a:spcAft>
                <a:spcPts val="0"/>
              </a:spcAft>
              <a:buSzPts val="2400"/>
              <a:buChar char="●"/>
            </a:pPr>
            <a:r>
              <a:rPr lang="en"/>
              <a:t>Breath</a:t>
            </a:r>
            <a:endParaRPr/>
          </a:p>
          <a:p>
            <a:pPr indent="0" lvl="0" marL="0" rtl="0" algn="l">
              <a:lnSpc>
                <a:spcPct val="115000"/>
              </a:lnSpc>
              <a:spcBef>
                <a:spcPts val="600"/>
              </a:spcBef>
              <a:spcAft>
                <a:spcPts val="0"/>
              </a:spcAft>
              <a:buSzPts val="2400"/>
              <a:buNone/>
            </a:pPr>
            <a:r>
              <a:t/>
            </a:r>
            <a:endParaRPr/>
          </a:p>
        </p:txBody>
      </p:sp>
      <p:sp>
        <p:nvSpPr>
          <p:cNvPr id="351" name="Google Shape;351;p1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descr="How to sit for a meditation | by Esteban Gonzalez | Medium" id="352" name="Google Shape;352;p19"/>
          <p:cNvPicPr preferRelativeResize="0"/>
          <p:nvPr/>
        </p:nvPicPr>
        <p:blipFill rotWithShape="1">
          <a:blip r:embed="rId3">
            <a:alphaModFix/>
          </a:blip>
          <a:srcRect b="0" l="0" r="0" t="0"/>
          <a:stretch/>
        </p:blipFill>
        <p:spPr>
          <a:xfrm>
            <a:off x="6208724" y="844124"/>
            <a:ext cx="2330475" cy="326266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gde48e9d96b_0_0"/>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2: Grounding &amp; Centering</a:t>
            </a:r>
            <a:endParaRPr/>
          </a:p>
        </p:txBody>
      </p:sp>
      <p:sp>
        <p:nvSpPr>
          <p:cNvPr id="358" name="Google Shape;358;gde48e9d96b_0_0"/>
          <p:cNvSpPr txBox="1"/>
          <p:nvPr>
            <p:ph idx="1" type="body"/>
          </p:nvPr>
        </p:nvSpPr>
        <p:spPr>
          <a:xfrm>
            <a:off x="730575" y="1163050"/>
            <a:ext cx="4614900" cy="3221400"/>
          </a:xfrm>
          <a:prstGeom prst="rect">
            <a:avLst/>
          </a:prstGeom>
          <a:noFill/>
          <a:ln>
            <a:noFill/>
          </a:ln>
        </p:spPr>
        <p:txBody>
          <a:bodyPr anchorCtr="0" anchor="t" bIns="0" lIns="0" spcFirstLastPara="1" rIns="0" wrap="square" tIns="0">
            <a:noAutofit/>
          </a:bodyPr>
          <a:lstStyle/>
          <a:p>
            <a:pPr indent="-342900" lvl="0" marL="342900" rtl="0" algn="l">
              <a:lnSpc>
                <a:spcPct val="115000"/>
              </a:lnSpc>
              <a:spcBef>
                <a:spcPts val="600"/>
              </a:spcBef>
              <a:spcAft>
                <a:spcPts val="0"/>
              </a:spcAft>
              <a:buSzPts val="2400"/>
              <a:buFont typeface="Arial"/>
              <a:buChar char="•"/>
            </a:pPr>
            <a:r>
              <a:rPr lang="en"/>
              <a:t>Stand on your feet noticing the springiness/stiffness in legs.</a:t>
            </a:r>
            <a:endParaRPr/>
          </a:p>
          <a:p>
            <a:pPr indent="-342900" lvl="0" marL="342900" rtl="0" algn="l">
              <a:lnSpc>
                <a:spcPct val="115000"/>
              </a:lnSpc>
              <a:spcBef>
                <a:spcPts val="600"/>
              </a:spcBef>
              <a:spcAft>
                <a:spcPts val="0"/>
              </a:spcAft>
              <a:buSzPts val="2400"/>
              <a:buFont typeface="Arial"/>
              <a:buChar char="•"/>
            </a:pPr>
            <a:r>
              <a:rPr lang="en"/>
              <a:t>Sway from ankles back/forth &amp; forward/back.</a:t>
            </a:r>
            <a:endParaRPr/>
          </a:p>
          <a:p>
            <a:pPr indent="-342900" lvl="0" marL="342900" rtl="0" algn="l">
              <a:lnSpc>
                <a:spcPct val="115000"/>
              </a:lnSpc>
              <a:spcBef>
                <a:spcPts val="600"/>
              </a:spcBef>
              <a:spcAft>
                <a:spcPts val="0"/>
              </a:spcAft>
              <a:buSzPts val="2400"/>
              <a:buFont typeface="Arial"/>
              <a:buChar char="•"/>
            </a:pPr>
            <a:r>
              <a:rPr lang="en"/>
              <a:t>Locate center in lower belly and place your hands there. </a:t>
            </a:r>
            <a:endParaRPr/>
          </a:p>
          <a:p>
            <a:pPr indent="0" lvl="0" marL="0" rtl="0" algn="l">
              <a:lnSpc>
                <a:spcPct val="115000"/>
              </a:lnSpc>
              <a:spcBef>
                <a:spcPts val="600"/>
              </a:spcBef>
              <a:spcAft>
                <a:spcPts val="0"/>
              </a:spcAft>
              <a:buSzPts val="2400"/>
              <a:buNone/>
            </a:pPr>
            <a:r>
              <a:t/>
            </a:r>
            <a:endParaRPr/>
          </a:p>
        </p:txBody>
      </p:sp>
      <p:sp>
        <p:nvSpPr>
          <p:cNvPr id="359" name="Google Shape;359;gde48e9d96b_0_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60" name="Google Shape;360;gde48e9d96b_0_0"/>
          <p:cNvPicPr preferRelativeResize="0"/>
          <p:nvPr/>
        </p:nvPicPr>
        <p:blipFill rotWithShape="1">
          <a:blip r:embed="rId3">
            <a:alphaModFix/>
          </a:blip>
          <a:srcRect b="0" l="0" r="0" t="0"/>
          <a:stretch/>
        </p:blipFill>
        <p:spPr>
          <a:xfrm>
            <a:off x="5538700" y="830025"/>
            <a:ext cx="2911575" cy="21808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20"/>
          <p:cNvSpPr txBox="1"/>
          <p:nvPr>
            <p:ph type="title"/>
          </p:nvPr>
        </p:nvSpPr>
        <p:spPr>
          <a:xfrm>
            <a:off x="304800" y="355075"/>
            <a:ext cx="53211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3: Building Resources</a:t>
            </a:r>
            <a:endParaRPr/>
          </a:p>
        </p:txBody>
      </p:sp>
      <p:sp>
        <p:nvSpPr>
          <p:cNvPr id="366" name="Google Shape;366;p20"/>
          <p:cNvSpPr txBox="1"/>
          <p:nvPr>
            <p:ph idx="1" type="body"/>
          </p:nvPr>
        </p:nvSpPr>
        <p:spPr>
          <a:xfrm>
            <a:off x="730575" y="1163050"/>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400"/>
              <a:buNone/>
            </a:pPr>
            <a:r>
              <a:rPr lang="en"/>
              <a:t>External:</a:t>
            </a:r>
            <a:endParaRPr/>
          </a:p>
          <a:p>
            <a:pPr indent="-342900" lvl="0" marL="342900" rtl="0" algn="l">
              <a:lnSpc>
                <a:spcPct val="115000"/>
              </a:lnSpc>
              <a:spcBef>
                <a:spcPts val="600"/>
              </a:spcBef>
              <a:spcAft>
                <a:spcPts val="0"/>
              </a:spcAft>
              <a:buSzPts val="2400"/>
              <a:buFont typeface="Arial"/>
              <a:buChar char="•"/>
            </a:pPr>
            <a:r>
              <a:rPr lang="en"/>
              <a:t>Nature</a:t>
            </a:r>
            <a:endParaRPr/>
          </a:p>
          <a:p>
            <a:pPr indent="-342900" lvl="0" marL="342900" rtl="0" algn="l">
              <a:lnSpc>
                <a:spcPct val="115000"/>
              </a:lnSpc>
              <a:spcBef>
                <a:spcPts val="600"/>
              </a:spcBef>
              <a:spcAft>
                <a:spcPts val="0"/>
              </a:spcAft>
              <a:buSzPts val="2400"/>
              <a:buFont typeface="Arial"/>
              <a:buChar char="•"/>
            </a:pPr>
            <a:r>
              <a:rPr lang="en"/>
              <a:t>Family</a:t>
            </a:r>
            <a:endParaRPr/>
          </a:p>
          <a:p>
            <a:pPr indent="-342900" lvl="0" marL="342900" rtl="0" algn="l">
              <a:lnSpc>
                <a:spcPct val="115000"/>
              </a:lnSpc>
              <a:spcBef>
                <a:spcPts val="600"/>
              </a:spcBef>
              <a:spcAft>
                <a:spcPts val="0"/>
              </a:spcAft>
              <a:buSzPts val="2400"/>
              <a:buFont typeface="Arial"/>
              <a:buChar char="•"/>
            </a:pPr>
            <a:r>
              <a:rPr lang="en"/>
              <a:t>Friends</a:t>
            </a:r>
            <a:endParaRPr/>
          </a:p>
          <a:p>
            <a:pPr indent="-342900" lvl="0" marL="342900" rtl="0" algn="l">
              <a:lnSpc>
                <a:spcPct val="115000"/>
              </a:lnSpc>
              <a:spcBef>
                <a:spcPts val="600"/>
              </a:spcBef>
              <a:spcAft>
                <a:spcPts val="0"/>
              </a:spcAft>
              <a:buSzPts val="2400"/>
              <a:buFont typeface="Arial"/>
              <a:buChar char="•"/>
            </a:pPr>
            <a:r>
              <a:rPr lang="en"/>
              <a:t>Music</a:t>
            </a:r>
            <a:endParaRPr/>
          </a:p>
          <a:p>
            <a:pPr indent="-342900" lvl="0" marL="342900" rtl="0" algn="l">
              <a:lnSpc>
                <a:spcPct val="115000"/>
              </a:lnSpc>
              <a:spcBef>
                <a:spcPts val="600"/>
              </a:spcBef>
              <a:spcAft>
                <a:spcPts val="0"/>
              </a:spcAft>
              <a:buSzPts val="2400"/>
              <a:buFont typeface="Arial"/>
              <a:buChar char="•"/>
            </a:pPr>
            <a:r>
              <a:rPr lang="en"/>
              <a:t>Sports etc</a:t>
            </a:r>
            <a:endParaRPr/>
          </a:p>
        </p:txBody>
      </p:sp>
      <p:sp>
        <p:nvSpPr>
          <p:cNvPr id="367" name="Google Shape;367;p2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68" name="Google Shape;368;p20"/>
          <p:cNvPicPr preferRelativeResize="0"/>
          <p:nvPr/>
        </p:nvPicPr>
        <p:blipFill rotWithShape="1">
          <a:blip r:embed="rId3">
            <a:alphaModFix/>
          </a:blip>
          <a:srcRect b="0" l="0" r="0" t="0"/>
          <a:stretch/>
        </p:blipFill>
        <p:spPr>
          <a:xfrm>
            <a:off x="5043525" y="1292675"/>
            <a:ext cx="3810000" cy="1905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21"/>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Building Resources</a:t>
            </a:r>
            <a:endParaRPr/>
          </a:p>
        </p:txBody>
      </p:sp>
      <p:sp>
        <p:nvSpPr>
          <p:cNvPr id="374" name="Google Shape;374;p21"/>
          <p:cNvSpPr txBox="1"/>
          <p:nvPr>
            <p:ph idx="1" type="body"/>
          </p:nvPr>
        </p:nvSpPr>
        <p:spPr>
          <a:xfrm>
            <a:off x="730575" y="1163050"/>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400"/>
              <a:buNone/>
            </a:pPr>
            <a:r>
              <a:rPr lang="en"/>
              <a:t>Internal:</a:t>
            </a:r>
            <a:endParaRPr/>
          </a:p>
          <a:p>
            <a:pPr indent="-381000" lvl="0" marL="457200" rtl="0" algn="l">
              <a:lnSpc>
                <a:spcPct val="115000"/>
              </a:lnSpc>
              <a:spcBef>
                <a:spcPts val="600"/>
              </a:spcBef>
              <a:spcAft>
                <a:spcPts val="0"/>
              </a:spcAft>
              <a:buSzPts val="2400"/>
              <a:buChar char="●"/>
            </a:pPr>
            <a:r>
              <a:rPr lang="en"/>
              <a:t>Strength</a:t>
            </a:r>
            <a:endParaRPr/>
          </a:p>
          <a:p>
            <a:pPr indent="-381000" lvl="0" marL="457200" rtl="0" algn="l">
              <a:lnSpc>
                <a:spcPct val="115000"/>
              </a:lnSpc>
              <a:spcBef>
                <a:spcPts val="0"/>
              </a:spcBef>
              <a:spcAft>
                <a:spcPts val="0"/>
              </a:spcAft>
              <a:buSzPts val="2400"/>
              <a:buChar char="●"/>
            </a:pPr>
            <a:r>
              <a:rPr lang="en"/>
              <a:t>Agility</a:t>
            </a:r>
            <a:endParaRPr/>
          </a:p>
          <a:p>
            <a:pPr indent="-381000" lvl="0" marL="457200" rtl="0" algn="l">
              <a:lnSpc>
                <a:spcPct val="115000"/>
              </a:lnSpc>
              <a:spcBef>
                <a:spcPts val="0"/>
              </a:spcBef>
              <a:spcAft>
                <a:spcPts val="0"/>
              </a:spcAft>
              <a:buSzPts val="2400"/>
              <a:buChar char="●"/>
            </a:pPr>
            <a:r>
              <a:rPr lang="en"/>
              <a:t>Creativity</a:t>
            </a:r>
            <a:endParaRPr/>
          </a:p>
          <a:p>
            <a:pPr indent="-381000" lvl="0" marL="457200" rtl="0" algn="l">
              <a:lnSpc>
                <a:spcPct val="115000"/>
              </a:lnSpc>
              <a:spcBef>
                <a:spcPts val="0"/>
              </a:spcBef>
              <a:spcAft>
                <a:spcPts val="0"/>
              </a:spcAft>
              <a:buSzPts val="2400"/>
              <a:buChar char="●"/>
            </a:pPr>
            <a:r>
              <a:rPr lang="en"/>
              <a:t>Intelligence</a:t>
            </a:r>
            <a:endParaRPr/>
          </a:p>
          <a:p>
            <a:pPr indent="-381000" lvl="0" marL="457200" rtl="0" algn="l">
              <a:lnSpc>
                <a:spcPct val="115000"/>
              </a:lnSpc>
              <a:spcBef>
                <a:spcPts val="0"/>
              </a:spcBef>
              <a:spcAft>
                <a:spcPts val="0"/>
              </a:spcAft>
              <a:buSzPts val="2400"/>
              <a:buChar char="●"/>
            </a:pPr>
            <a:r>
              <a:rPr lang="en"/>
              <a:t>Spiritual practice </a:t>
            </a:r>
            <a:endParaRPr/>
          </a:p>
        </p:txBody>
      </p:sp>
      <p:sp>
        <p:nvSpPr>
          <p:cNvPr id="375" name="Google Shape;375;p2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76" name="Google Shape;376;p21"/>
          <p:cNvPicPr preferRelativeResize="0"/>
          <p:nvPr/>
        </p:nvPicPr>
        <p:blipFill rotWithShape="1">
          <a:blip r:embed="rId3">
            <a:alphaModFix/>
          </a:blip>
          <a:srcRect b="0" l="0" r="0" t="0"/>
          <a:stretch/>
        </p:blipFill>
        <p:spPr>
          <a:xfrm>
            <a:off x="5103250" y="670750"/>
            <a:ext cx="3151325" cy="22799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2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Building Resources</a:t>
            </a:r>
            <a:endParaRPr/>
          </a:p>
        </p:txBody>
      </p:sp>
      <p:sp>
        <p:nvSpPr>
          <p:cNvPr id="382" name="Google Shape;382;p22"/>
          <p:cNvSpPr txBox="1"/>
          <p:nvPr>
            <p:ph idx="1" type="body"/>
          </p:nvPr>
        </p:nvSpPr>
        <p:spPr>
          <a:xfrm>
            <a:off x="571624" y="1861450"/>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400"/>
              <a:buNone/>
            </a:pPr>
            <a:r>
              <a:rPr lang="en"/>
              <a:t>Internal                    External</a:t>
            </a:r>
            <a:endParaRPr/>
          </a:p>
          <a:p>
            <a:pPr indent="0" lvl="0" marL="0" rtl="0" algn="l">
              <a:lnSpc>
                <a:spcPct val="115000"/>
              </a:lnSpc>
              <a:spcBef>
                <a:spcPts val="600"/>
              </a:spcBef>
              <a:spcAft>
                <a:spcPts val="0"/>
              </a:spcAft>
              <a:buSzPts val="2400"/>
              <a:buNone/>
            </a:pPr>
            <a:r>
              <a:t/>
            </a:r>
            <a:endParaRPr/>
          </a:p>
        </p:txBody>
      </p:sp>
      <p:sp>
        <p:nvSpPr>
          <p:cNvPr id="383" name="Google Shape;383;p2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cxnSp>
        <p:nvCxnSpPr>
          <p:cNvPr id="384" name="Google Shape;384;p22"/>
          <p:cNvCxnSpPr/>
          <p:nvPr/>
        </p:nvCxnSpPr>
        <p:spPr>
          <a:xfrm>
            <a:off x="2526000" y="2046700"/>
            <a:ext cx="0" cy="2850900"/>
          </a:xfrm>
          <a:prstGeom prst="straightConnector1">
            <a:avLst/>
          </a:prstGeom>
          <a:noFill/>
          <a:ln cap="flat" cmpd="sng" w="9525">
            <a:solidFill>
              <a:schemeClr val="dk2"/>
            </a:solidFill>
            <a:prstDash val="solid"/>
            <a:round/>
            <a:headEnd len="sm" w="sm" type="none"/>
            <a:tailEnd len="sm" w="sm" type="none"/>
          </a:ln>
        </p:spPr>
      </p:cxnSp>
      <p:sp>
        <p:nvSpPr>
          <p:cNvPr id="385" name="Google Shape;385;p22"/>
          <p:cNvSpPr txBox="1"/>
          <p:nvPr/>
        </p:nvSpPr>
        <p:spPr>
          <a:xfrm>
            <a:off x="571624" y="1144800"/>
            <a:ext cx="3589976"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Build a list of resources with client:</a:t>
            </a:r>
            <a:endParaRPr b="0" i="0" sz="1400" u="none" cap="none" strike="noStrike">
              <a:solidFill>
                <a:srgbClr val="000000"/>
              </a:solidFill>
              <a:latin typeface="Arial"/>
              <a:ea typeface="Arial"/>
              <a:cs typeface="Arial"/>
              <a:sym typeface="Arial"/>
            </a:endParaRPr>
          </a:p>
        </p:txBody>
      </p:sp>
      <p:pic>
        <p:nvPicPr>
          <p:cNvPr id="386" name="Google Shape;386;p22"/>
          <p:cNvPicPr preferRelativeResize="0"/>
          <p:nvPr/>
        </p:nvPicPr>
        <p:blipFill rotWithShape="1">
          <a:blip r:embed="rId3">
            <a:alphaModFix/>
          </a:blip>
          <a:srcRect b="0" l="0" r="0" t="0"/>
          <a:stretch/>
        </p:blipFill>
        <p:spPr>
          <a:xfrm>
            <a:off x="5186525" y="571500"/>
            <a:ext cx="3358525" cy="22349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23"/>
          <p:cNvSpPr txBox="1"/>
          <p:nvPr>
            <p:ph type="title"/>
          </p:nvPr>
        </p:nvSpPr>
        <p:spPr>
          <a:xfrm>
            <a:off x="304799" y="355075"/>
            <a:ext cx="5707201"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4: Tracking Sensations</a:t>
            </a:r>
            <a:endParaRPr/>
          </a:p>
        </p:txBody>
      </p:sp>
      <p:sp>
        <p:nvSpPr>
          <p:cNvPr id="392" name="Google Shape;392;p23"/>
          <p:cNvSpPr txBox="1"/>
          <p:nvPr>
            <p:ph idx="1" type="body"/>
          </p:nvPr>
        </p:nvSpPr>
        <p:spPr>
          <a:xfrm>
            <a:off x="730575" y="1163050"/>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400"/>
              <a:buNone/>
            </a:pPr>
            <a:r>
              <a:rPr lang="en"/>
              <a:t>               </a:t>
            </a:r>
            <a:endParaRPr/>
          </a:p>
          <a:p>
            <a:pPr indent="0" lvl="0" marL="0" rtl="0" algn="l">
              <a:lnSpc>
                <a:spcPct val="115000"/>
              </a:lnSpc>
              <a:spcBef>
                <a:spcPts val="600"/>
              </a:spcBef>
              <a:spcAft>
                <a:spcPts val="0"/>
              </a:spcAft>
              <a:buSzPts val="2400"/>
              <a:buNone/>
            </a:pPr>
            <a:r>
              <a:t/>
            </a:r>
            <a:endParaRPr/>
          </a:p>
        </p:txBody>
      </p:sp>
      <p:sp>
        <p:nvSpPr>
          <p:cNvPr id="393" name="Google Shape;393;p2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94" name="Google Shape;394;p23"/>
          <p:cNvSpPr txBox="1"/>
          <p:nvPr/>
        </p:nvSpPr>
        <p:spPr>
          <a:xfrm>
            <a:off x="471275" y="1400400"/>
            <a:ext cx="4614900" cy="2877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400"/>
              <a:buFont typeface="Arial"/>
              <a:buNone/>
            </a:pPr>
            <a:r>
              <a:rPr b="1" i="0" lang="en" sz="2400" u="none" cap="none" strike="noStrike">
                <a:solidFill>
                  <a:srgbClr val="000000"/>
                </a:solidFill>
                <a:latin typeface="DM Sans"/>
                <a:ea typeface="DM Sans"/>
                <a:cs typeface="DM Sans"/>
                <a:sym typeface="DM Sans"/>
              </a:rPr>
              <a:t>Felt Sense</a:t>
            </a:r>
            <a:endParaRPr b="1" i="0" sz="2400" u="none" cap="none" strike="noStrike">
              <a:solidFill>
                <a:srgbClr val="000000"/>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2400"/>
              <a:buFont typeface="Arial"/>
              <a:buNone/>
            </a:pPr>
            <a:r>
              <a:t/>
            </a:r>
            <a:endParaRPr b="1" i="0" sz="2400" u="none" cap="none" strike="noStrike">
              <a:solidFill>
                <a:srgbClr val="000000"/>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2400"/>
              <a:buFont typeface="Arial"/>
              <a:buNone/>
            </a:pPr>
            <a:r>
              <a:rPr b="0" i="1" lang="en" sz="2100" u="none" cap="none" strike="noStrike">
                <a:solidFill>
                  <a:srgbClr val="212529"/>
                </a:solidFill>
                <a:highlight>
                  <a:srgbClr val="FFFFFF"/>
                </a:highlight>
                <a:latin typeface="Arial"/>
                <a:ea typeface="Arial"/>
                <a:cs typeface="Arial"/>
                <a:sym typeface="Arial"/>
              </a:rPr>
              <a:t>“A felt sense is the holistic, implicit body sense of a complex situation… A felt sense contains a maze of meanings, a whole textile of facets, a Persian rug of patterning – more than could be said or thought. </a:t>
            </a:r>
            <a:endParaRPr b="0" i="1" sz="3300" u="none" cap="none" strike="noStrike">
              <a:solidFill>
                <a:srgbClr val="000000"/>
              </a:solidFill>
              <a:latin typeface="Arial"/>
              <a:ea typeface="Arial"/>
              <a:cs typeface="Arial"/>
              <a:sym typeface="Arial"/>
            </a:endParaRPr>
          </a:p>
        </p:txBody>
      </p:sp>
      <p:pic>
        <p:nvPicPr>
          <p:cNvPr id="395" name="Google Shape;395;p23"/>
          <p:cNvPicPr preferRelativeResize="0"/>
          <p:nvPr/>
        </p:nvPicPr>
        <p:blipFill rotWithShape="1">
          <a:blip r:embed="rId3">
            <a:alphaModFix/>
          </a:blip>
          <a:srcRect b="0" l="29946" r="9895" t="0"/>
          <a:stretch/>
        </p:blipFill>
        <p:spPr>
          <a:xfrm>
            <a:off x="5791300" y="1400400"/>
            <a:ext cx="2716050" cy="15525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g10365433ff0_0_50"/>
          <p:cNvSpPr txBox="1"/>
          <p:nvPr>
            <p:ph type="title"/>
          </p:nvPr>
        </p:nvSpPr>
        <p:spPr>
          <a:xfrm>
            <a:off x="304799" y="355075"/>
            <a:ext cx="57072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4: Tracking Sensations</a:t>
            </a:r>
            <a:endParaRPr/>
          </a:p>
        </p:txBody>
      </p:sp>
      <p:sp>
        <p:nvSpPr>
          <p:cNvPr id="401" name="Google Shape;401;g10365433ff0_0_50"/>
          <p:cNvSpPr txBox="1"/>
          <p:nvPr>
            <p:ph idx="1" type="body"/>
          </p:nvPr>
        </p:nvSpPr>
        <p:spPr>
          <a:xfrm>
            <a:off x="730575" y="1163050"/>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400"/>
              <a:buNone/>
            </a:pPr>
            <a:r>
              <a:rPr lang="en"/>
              <a:t>               </a:t>
            </a:r>
            <a:endParaRPr/>
          </a:p>
          <a:p>
            <a:pPr indent="0" lvl="0" marL="0" rtl="0" algn="l">
              <a:lnSpc>
                <a:spcPct val="115000"/>
              </a:lnSpc>
              <a:spcBef>
                <a:spcPts val="600"/>
              </a:spcBef>
              <a:spcAft>
                <a:spcPts val="0"/>
              </a:spcAft>
              <a:buSzPts val="2400"/>
              <a:buNone/>
            </a:pPr>
            <a:r>
              <a:t/>
            </a:r>
            <a:endParaRPr/>
          </a:p>
        </p:txBody>
      </p:sp>
      <p:sp>
        <p:nvSpPr>
          <p:cNvPr id="402" name="Google Shape;402;g10365433ff0_0_5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403" name="Google Shape;403;g10365433ff0_0_50"/>
          <p:cNvSpPr txBox="1"/>
          <p:nvPr/>
        </p:nvSpPr>
        <p:spPr>
          <a:xfrm>
            <a:off x="471275" y="1400400"/>
            <a:ext cx="4614900" cy="2877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400"/>
              <a:buFont typeface="Arial"/>
              <a:buNone/>
            </a:pPr>
            <a:r>
              <a:rPr b="0" i="1" lang="en" sz="2100" u="none" cap="none" strike="noStrike">
                <a:solidFill>
                  <a:srgbClr val="212529"/>
                </a:solidFill>
                <a:highlight>
                  <a:srgbClr val="FFFFFF"/>
                </a:highlight>
                <a:latin typeface="Arial"/>
                <a:ea typeface="Arial"/>
                <a:cs typeface="Arial"/>
                <a:sym typeface="Arial"/>
              </a:rPr>
              <a:t>Despite its intricacy, the whole felt sense also has a focus, a single specific demand, direction or point… One single thing, one statement, or one next step can arise from the whole of it all.”</a:t>
            </a:r>
            <a:r>
              <a:rPr b="0" i="0" lang="en" sz="2100" u="none" cap="none" strike="noStrike">
                <a:solidFill>
                  <a:srgbClr val="212529"/>
                </a:solidFill>
                <a:highlight>
                  <a:srgbClr val="FFFFFF"/>
                </a:highlight>
                <a:latin typeface="Arial"/>
                <a:ea typeface="Arial"/>
                <a:cs typeface="Arial"/>
                <a:sym typeface="Arial"/>
              </a:rPr>
              <a:t> ~ </a:t>
            </a:r>
            <a:r>
              <a:rPr b="0" i="1" lang="en" sz="2100" u="none" cap="none" strike="noStrike">
                <a:solidFill>
                  <a:srgbClr val="212529"/>
                </a:solidFill>
                <a:highlight>
                  <a:srgbClr val="FFFFFF"/>
                </a:highlight>
                <a:latin typeface="Arial"/>
                <a:ea typeface="Arial"/>
                <a:cs typeface="Arial"/>
                <a:sym typeface="Arial"/>
              </a:rPr>
              <a:t>Eugene Gendlin</a:t>
            </a:r>
            <a:endParaRPr b="0" i="0" sz="2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400"/>
              <a:buFont typeface="Arial"/>
              <a:buNone/>
            </a:pPr>
            <a:r>
              <a:t/>
            </a:r>
            <a:endParaRPr b="1" i="0" sz="2400" u="none" cap="none" strike="noStrike">
              <a:solidFill>
                <a:srgbClr val="000000"/>
              </a:solidFill>
              <a:latin typeface="DM Sans"/>
              <a:ea typeface="DM Sans"/>
              <a:cs typeface="DM Sans"/>
              <a:sym typeface="DM Sans"/>
            </a:endParaRPr>
          </a:p>
        </p:txBody>
      </p:sp>
      <p:pic>
        <p:nvPicPr>
          <p:cNvPr id="404" name="Google Shape;404;g10365433ff0_0_50"/>
          <p:cNvPicPr preferRelativeResize="0"/>
          <p:nvPr/>
        </p:nvPicPr>
        <p:blipFill rotWithShape="1">
          <a:blip r:embed="rId3">
            <a:alphaModFix/>
          </a:blip>
          <a:srcRect b="0" l="29946" r="9895" t="0"/>
          <a:stretch/>
        </p:blipFill>
        <p:spPr>
          <a:xfrm>
            <a:off x="5791300" y="1400400"/>
            <a:ext cx="2716050" cy="15525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408" name="Shape 408"/>
        <p:cNvGrpSpPr/>
        <p:nvPr/>
      </p:nvGrpSpPr>
      <p:grpSpPr>
        <a:xfrm>
          <a:off x="0" y="0"/>
          <a:ext cx="0" cy="0"/>
          <a:chOff x="0" y="0"/>
          <a:chExt cx="0" cy="0"/>
        </a:xfrm>
      </p:grpSpPr>
      <p:sp>
        <p:nvSpPr>
          <p:cNvPr id="409" name="Google Shape;409;g10365433ff0_0_28"/>
          <p:cNvSpPr txBox="1"/>
          <p:nvPr>
            <p:ph idx="4294967295" type="ctrTitle"/>
          </p:nvPr>
        </p:nvSpPr>
        <p:spPr>
          <a:xfrm>
            <a:off x="530135" y="1082375"/>
            <a:ext cx="4598400" cy="18663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p:txBody>
      </p:sp>
      <p:sp>
        <p:nvSpPr>
          <p:cNvPr id="410" name="Google Shape;410;g10365433ff0_0_28"/>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11" name="Google Shape;411;g10365433ff0_0_28"/>
          <p:cNvPicPr preferRelativeResize="0"/>
          <p:nvPr/>
        </p:nvPicPr>
        <p:blipFill rotWithShape="1">
          <a:blip r:embed="rId3">
            <a:alphaModFix/>
          </a:blip>
          <a:srcRect b="0" l="0" r="0" t="0"/>
          <a:stretch/>
        </p:blipFill>
        <p:spPr>
          <a:xfrm>
            <a:off x="949747" y="391625"/>
            <a:ext cx="4178774" cy="4178774"/>
          </a:xfrm>
          <a:prstGeom prst="rect">
            <a:avLst/>
          </a:prstGeom>
          <a:noFill/>
          <a:ln>
            <a:noFill/>
          </a:ln>
        </p:spPr>
      </p:pic>
      <p:pic>
        <p:nvPicPr>
          <p:cNvPr id="412" name="Google Shape;412;g10365433ff0_0_28"/>
          <p:cNvPicPr preferRelativeResize="0"/>
          <p:nvPr/>
        </p:nvPicPr>
        <p:blipFill rotWithShape="1">
          <a:blip r:embed="rId4">
            <a:alphaModFix/>
          </a:blip>
          <a:srcRect b="0" l="0" r="45175" t="0"/>
          <a:stretch/>
        </p:blipFill>
        <p:spPr>
          <a:xfrm>
            <a:off x="6927525" y="381800"/>
            <a:ext cx="1263044" cy="43799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g104407c1746_0_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grpSp>
        <p:nvGrpSpPr>
          <p:cNvPr id="418" name="Google Shape;418;g104407c1746_0_0"/>
          <p:cNvGrpSpPr/>
          <p:nvPr/>
        </p:nvGrpSpPr>
        <p:grpSpPr>
          <a:xfrm>
            <a:off x="7241632" y="3191348"/>
            <a:ext cx="301203" cy="301203"/>
            <a:chOff x="3293633" y="3741845"/>
            <a:chExt cx="457200" cy="457200"/>
          </a:xfrm>
        </p:grpSpPr>
        <p:sp>
          <p:nvSpPr>
            <p:cNvPr id="419" name="Google Shape;419;g104407c1746_0_0"/>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0" name="Google Shape;420;g104407c1746_0_0"/>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21" name="Google Shape;421;g104407c1746_0_0"/>
          <p:cNvSpPr txBox="1"/>
          <p:nvPr/>
        </p:nvSpPr>
        <p:spPr>
          <a:xfrm>
            <a:off x="2550800" y="404650"/>
            <a:ext cx="61752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0" i="0" lang="en" sz="3100" u="none" cap="none" strike="noStrike">
                <a:solidFill>
                  <a:schemeClr val="accent1"/>
                </a:solidFill>
                <a:latin typeface="DM Sans"/>
                <a:ea typeface="DM Sans"/>
                <a:cs typeface="DM Sans"/>
                <a:sym typeface="DM Sans"/>
              </a:rPr>
              <a:t>Carl Rogers on Empathy</a:t>
            </a:r>
            <a:endParaRPr b="0" i="0" sz="3100" u="none" cap="none" strike="noStrike">
              <a:solidFill>
                <a:schemeClr val="accent1"/>
              </a:solidFill>
              <a:latin typeface="DM Sans"/>
              <a:ea typeface="DM Sans"/>
              <a:cs typeface="DM Sans"/>
              <a:sym typeface="DM Sans"/>
            </a:endParaRPr>
          </a:p>
        </p:txBody>
      </p:sp>
      <p:pic>
        <p:nvPicPr>
          <p:cNvPr descr="For the full video, go to: http://www.psychotherapy.net/video/carl-rogers-person-centered-therapy-approach&#10;&#10;Carl Rogers was one of the most influential psychologists and psychotherapists of our time. In this singular presentation, Rogers' biographer, Howard Kirschenbaum, guides us through Rogers' life and work and the development of the &quot;client-centered&quot; and &quot;person-centered&quot; approach to counseling, education, group work, and human relationships." id="422" name="Google Shape;422;g104407c1746_0_0" title="Carl Rogers and the Person-Centered Approach Video">
            <a:hlinkClick r:id="rId3"/>
          </p:cNvPr>
          <p:cNvPicPr preferRelativeResize="0"/>
          <p:nvPr/>
        </p:nvPicPr>
        <p:blipFill rotWithShape="1">
          <a:blip r:embed="rId4">
            <a:alphaModFix/>
          </a:blip>
          <a:srcRect b="0" l="0" r="0" t="0"/>
          <a:stretch/>
        </p:blipFill>
        <p:spPr>
          <a:xfrm>
            <a:off x="2618047" y="1169850"/>
            <a:ext cx="4383976" cy="3287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gtEl>
                                        <p:attrNameLst>
                                          <p:attrName>style.visibility</p:attrName>
                                        </p:attrNameLst>
                                      </p:cBhvr>
                                      <p:to>
                                        <p:strVal val="visible"/>
                                      </p:to>
                                    </p:set>
                                    <p:animEffect filter="fade" transition="in">
                                      <p:cBhvr>
                                        <p:cTn dur="1000"/>
                                        <p:tgtEl>
                                          <p:spTgt spid="4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g104407c1746_0_22"/>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grpSp>
        <p:nvGrpSpPr>
          <p:cNvPr id="428" name="Google Shape;428;g104407c1746_0_22"/>
          <p:cNvGrpSpPr/>
          <p:nvPr/>
        </p:nvGrpSpPr>
        <p:grpSpPr>
          <a:xfrm>
            <a:off x="7241632" y="3191348"/>
            <a:ext cx="301203" cy="301203"/>
            <a:chOff x="3293633" y="3741845"/>
            <a:chExt cx="457200" cy="457200"/>
          </a:xfrm>
        </p:grpSpPr>
        <p:sp>
          <p:nvSpPr>
            <p:cNvPr id="429" name="Google Shape;429;g104407c1746_0_22"/>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0" name="Google Shape;430;g104407c1746_0_22"/>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31" name="Google Shape;431;g104407c1746_0_22"/>
          <p:cNvSpPr txBox="1"/>
          <p:nvPr/>
        </p:nvSpPr>
        <p:spPr>
          <a:xfrm>
            <a:off x="2215825" y="640975"/>
            <a:ext cx="61752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0" i="0" lang="en" sz="3100" u="none" cap="none" strike="noStrike">
                <a:solidFill>
                  <a:schemeClr val="accent1"/>
                </a:solidFill>
                <a:latin typeface="DM Sans"/>
                <a:ea typeface="DM Sans"/>
                <a:cs typeface="DM Sans"/>
                <a:sym typeface="DM Sans"/>
              </a:rPr>
              <a:t>Peter Levine with Client</a:t>
            </a:r>
            <a:endParaRPr b="0" i="0" sz="3100" u="none" cap="none" strike="noStrike">
              <a:solidFill>
                <a:schemeClr val="accent1"/>
              </a:solidFill>
              <a:latin typeface="DM Sans"/>
              <a:ea typeface="DM Sans"/>
              <a:cs typeface="DM Sans"/>
              <a:sym typeface="DM Sans"/>
            </a:endParaRPr>
          </a:p>
        </p:txBody>
      </p:sp>
      <p:pic>
        <p:nvPicPr>
          <p:cNvPr id="432" name="Google Shape;432;g104407c1746_0_22"/>
          <p:cNvPicPr preferRelativeResize="0"/>
          <p:nvPr/>
        </p:nvPicPr>
        <p:blipFill rotWithShape="1">
          <a:blip r:embed="rId3">
            <a:alphaModFix/>
          </a:blip>
          <a:srcRect b="24972" l="2296" r="44043" t="21436"/>
          <a:stretch/>
        </p:blipFill>
        <p:spPr>
          <a:xfrm>
            <a:off x="2042975" y="1453476"/>
            <a:ext cx="4814102" cy="27045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6" name="Shape 436"/>
        <p:cNvGrpSpPr/>
        <p:nvPr/>
      </p:nvGrpSpPr>
      <p:grpSpPr>
        <a:xfrm>
          <a:off x="0" y="0"/>
          <a:ext cx="0" cy="0"/>
          <a:chOff x="0" y="0"/>
          <a:chExt cx="0" cy="0"/>
        </a:xfrm>
      </p:grpSpPr>
      <p:sp>
        <p:nvSpPr>
          <p:cNvPr id="437" name="Google Shape;437;g10489df94f0_0_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grpSp>
        <p:nvGrpSpPr>
          <p:cNvPr id="438" name="Google Shape;438;g10489df94f0_0_0"/>
          <p:cNvGrpSpPr/>
          <p:nvPr/>
        </p:nvGrpSpPr>
        <p:grpSpPr>
          <a:xfrm>
            <a:off x="7241632" y="3191348"/>
            <a:ext cx="301203" cy="301203"/>
            <a:chOff x="3293633" y="3741845"/>
            <a:chExt cx="457200" cy="457200"/>
          </a:xfrm>
        </p:grpSpPr>
        <p:sp>
          <p:nvSpPr>
            <p:cNvPr id="439" name="Google Shape;439;g10489df94f0_0_0"/>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0" name="Google Shape;440;g10489df94f0_0_0"/>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41" name="Google Shape;441;g10489df94f0_0_0"/>
          <p:cNvSpPr txBox="1"/>
          <p:nvPr/>
        </p:nvSpPr>
        <p:spPr>
          <a:xfrm>
            <a:off x="589500" y="699900"/>
            <a:ext cx="61752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1" i="0" lang="en" sz="3100" u="none" cap="none" strike="noStrike">
                <a:solidFill>
                  <a:schemeClr val="dk1"/>
                </a:solidFill>
                <a:latin typeface="DM Sans"/>
                <a:ea typeface="DM Sans"/>
                <a:cs typeface="DM Sans"/>
                <a:sym typeface="DM Sans"/>
              </a:rPr>
              <a:t>Van der Kolk</a:t>
            </a:r>
            <a:endParaRPr b="1" i="0" sz="3100" u="none" cap="none" strike="noStrike">
              <a:solidFill>
                <a:schemeClr val="dk1"/>
              </a:solidFill>
              <a:latin typeface="DM Sans"/>
              <a:ea typeface="DM Sans"/>
              <a:cs typeface="DM Sans"/>
              <a:sym typeface="DM Sans"/>
            </a:endParaRPr>
          </a:p>
        </p:txBody>
      </p:sp>
      <p:sp>
        <p:nvSpPr>
          <p:cNvPr id="442" name="Google Shape;442;g10489df94f0_0_0"/>
          <p:cNvSpPr txBox="1"/>
          <p:nvPr/>
        </p:nvSpPr>
        <p:spPr>
          <a:xfrm>
            <a:off x="589500" y="1557700"/>
            <a:ext cx="4833900" cy="233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DM Sans"/>
                <a:ea typeface="DM Sans"/>
                <a:cs typeface="DM Sans"/>
                <a:sym typeface="DM Sans"/>
              </a:rPr>
              <a:t>“</a:t>
            </a:r>
            <a:r>
              <a:rPr b="1" i="0" lang="en" sz="2800" u="none" cap="none" strike="noStrike">
                <a:solidFill>
                  <a:schemeClr val="dk1"/>
                </a:solidFill>
                <a:latin typeface="DM Sans"/>
                <a:ea typeface="DM Sans"/>
                <a:cs typeface="DM Sans"/>
                <a:sym typeface="DM Sans"/>
              </a:rPr>
              <a:t>If we can help our</a:t>
            </a:r>
            <a:r>
              <a:rPr b="0" i="0" lang="en" sz="2800" u="none" cap="none" strike="noStrike">
                <a:solidFill>
                  <a:schemeClr val="dk1"/>
                </a:solidFill>
                <a:latin typeface="DM Sans"/>
                <a:ea typeface="DM Sans"/>
                <a:cs typeface="DM Sans"/>
                <a:sym typeface="DM Sans"/>
              </a:rPr>
              <a:t> patients </a:t>
            </a:r>
            <a:r>
              <a:rPr b="1" i="0" lang="en" sz="2800" u="none" cap="none" strike="noStrike">
                <a:solidFill>
                  <a:schemeClr val="dk1"/>
                </a:solidFill>
                <a:latin typeface="DM Sans"/>
                <a:ea typeface="DM Sans"/>
                <a:cs typeface="DM Sans"/>
                <a:sym typeface="DM Sans"/>
              </a:rPr>
              <a:t>tolerate their own bodily sensations</a:t>
            </a:r>
            <a:r>
              <a:rPr b="0" i="0" lang="en" sz="2800" u="none" cap="none" strike="noStrike">
                <a:solidFill>
                  <a:schemeClr val="dk1"/>
                </a:solidFill>
                <a:latin typeface="DM Sans"/>
                <a:ea typeface="DM Sans"/>
                <a:cs typeface="DM Sans"/>
                <a:sym typeface="DM Sans"/>
              </a:rPr>
              <a:t>, </a:t>
            </a:r>
            <a:r>
              <a:rPr b="1" i="0" lang="en" sz="2800" u="none" cap="none" strike="noStrike">
                <a:solidFill>
                  <a:schemeClr val="dk1"/>
                </a:solidFill>
                <a:latin typeface="DM Sans"/>
                <a:ea typeface="DM Sans"/>
                <a:cs typeface="DM Sans"/>
                <a:sym typeface="DM Sans"/>
              </a:rPr>
              <a:t>they</a:t>
            </a:r>
            <a:r>
              <a:rPr b="0" i="0" lang="en" sz="2800" u="none" cap="none" strike="noStrike">
                <a:solidFill>
                  <a:schemeClr val="dk1"/>
                </a:solidFill>
                <a:latin typeface="DM Sans"/>
                <a:ea typeface="DM Sans"/>
                <a:cs typeface="DM Sans"/>
                <a:sym typeface="DM Sans"/>
              </a:rPr>
              <a:t>'</a:t>
            </a:r>
            <a:r>
              <a:rPr b="1" i="0" lang="en" sz="2800" u="none" cap="none" strike="noStrike">
                <a:solidFill>
                  <a:schemeClr val="dk1"/>
                </a:solidFill>
                <a:latin typeface="DM Sans"/>
                <a:ea typeface="DM Sans"/>
                <a:cs typeface="DM Sans"/>
                <a:sym typeface="DM Sans"/>
              </a:rPr>
              <a:t>ll</a:t>
            </a:r>
            <a:r>
              <a:rPr b="0" i="0" lang="en" sz="2800" u="none" cap="none" strike="noStrike">
                <a:solidFill>
                  <a:schemeClr val="dk1"/>
                </a:solidFill>
                <a:latin typeface="DM Sans"/>
                <a:ea typeface="DM Sans"/>
                <a:cs typeface="DM Sans"/>
                <a:sym typeface="DM Sans"/>
              </a:rPr>
              <a:t> be </a:t>
            </a:r>
            <a:r>
              <a:rPr b="1" i="0" lang="en" sz="2800" u="none" cap="none" strike="noStrike">
                <a:solidFill>
                  <a:schemeClr val="dk1"/>
                </a:solidFill>
                <a:latin typeface="DM Sans"/>
                <a:ea typeface="DM Sans"/>
                <a:cs typeface="DM Sans"/>
                <a:sym typeface="DM Sans"/>
              </a:rPr>
              <a:t>able</a:t>
            </a:r>
            <a:r>
              <a:rPr b="0" i="0" lang="en" sz="2800" u="none" cap="none" strike="noStrike">
                <a:solidFill>
                  <a:schemeClr val="dk1"/>
                </a:solidFill>
                <a:latin typeface="DM Sans"/>
                <a:ea typeface="DM Sans"/>
                <a:cs typeface="DM Sans"/>
                <a:sym typeface="DM Sans"/>
              </a:rPr>
              <a:t> to process </a:t>
            </a:r>
            <a:r>
              <a:rPr b="1" i="0" lang="en" sz="2800" u="none" cap="none" strike="noStrike">
                <a:solidFill>
                  <a:schemeClr val="dk1"/>
                </a:solidFill>
                <a:latin typeface="DM Sans"/>
                <a:ea typeface="DM Sans"/>
                <a:cs typeface="DM Sans"/>
                <a:sym typeface="DM Sans"/>
              </a:rPr>
              <a:t>the trauma</a:t>
            </a:r>
            <a:r>
              <a:rPr b="0" i="0" lang="en" sz="2800" u="none" cap="none" strike="noStrike">
                <a:solidFill>
                  <a:schemeClr val="dk1"/>
                </a:solidFill>
                <a:latin typeface="DM Sans"/>
                <a:ea typeface="DM Sans"/>
                <a:cs typeface="DM Sans"/>
                <a:sym typeface="DM Sans"/>
              </a:rPr>
              <a:t> themselves</a:t>
            </a:r>
            <a:endParaRPr b="0" i="0" sz="2800" u="none" cap="none" strike="noStrike">
              <a:solidFill>
                <a:schemeClr val="dk1"/>
              </a:solidFill>
              <a:latin typeface="DM Sans"/>
              <a:ea typeface="DM Sans"/>
              <a:cs typeface="DM Sans"/>
              <a:sym typeface="DM Sans"/>
            </a:endParaRPr>
          </a:p>
        </p:txBody>
      </p:sp>
      <p:pic>
        <p:nvPicPr>
          <p:cNvPr id="443" name="Google Shape;443;g10489df94f0_0_0"/>
          <p:cNvPicPr preferRelativeResize="0"/>
          <p:nvPr/>
        </p:nvPicPr>
        <p:blipFill rotWithShape="1">
          <a:blip r:embed="rId4">
            <a:alphaModFix/>
          </a:blip>
          <a:srcRect b="0" l="0" r="0" t="0"/>
          <a:stretch/>
        </p:blipFill>
        <p:spPr>
          <a:xfrm>
            <a:off x="5739750" y="1246113"/>
            <a:ext cx="2651275" cy="26512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g10365433ff0_0_40"/>
          <p:cNvSpPr txBox="1"/>
          <p:nvPr>
            <p:ph type="title"/>
          </p:nvPr>
        </p:nvSpPr>
        <p:spPr>
          <a:xfrm>
            <a:off x="304799" y="355075"/>
            <a:ext cx="57072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4: Tracking Sensations</a:t>
            </a:r>
            <a:endParaRPr/>
          </a:p>
        </p:txBody>
      </p:sp>
      <p:sp>
        <p:nvSpPr>
          <p:cNvPr id="449" name="Google Shape;449;g10365433ff0_0_40"/>
          <p:cNvSpPr txBox="1"/>
          <p:nvPr>
            <p:ph idx="1" type="body"/>
          </p:nvPr>
        </p:nvSpPr>
        <p:spPr>
          <a:xfrm>
            <a:off x="730575" y="1163050"/>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400"/>
              <a:buNone/>
            </a:pPr>
            <a:r>
              <a:rPr lang="en" u="sng"/>
              <a:t>Describe bodily sensations:</a:t>
            </a:r>
            <a:endParaRPr u="sng"/>
          </a:p>
          <a:p>
            <a:pPr indent="0" lvl="0" marL="0" rtl="0" algn="l">
              <a:lnSpc>
                <a:spcPct val="115000"/>
              </a:lnSpc>
              <a:spcBef>
                <a:spcPts val="600"/>
              </a:spcBef>
              <a:spcAft>
                <a:spcPts val="0"/>
              </a:spcAft>
              <a:buSzPts val="2400"/>
              <a:buNone/>
            </a:pPr>
            <a:r>
              <a:rPr lang="en"/>
              <a:t>Nervous</a:t>
            </a:r>
            <a:endParaRPr/>
          </a:p>
          <a:p>
            <a:pPr indent="0" lvl="0" marL="0" rtl="0" algn="l">
              <a:lnSpc>
                <a:spcPct val="115000"/>
              </a:lnSpc>
              <a:spcBef>
                <a:spcPts val="600"/>
              </a:spcBef>
              <a:spcAft>
                <a:spcPts val="0"/>
              </a:spcAft>
              <a:buSzPts val="2400"/>
              <a:buNone/>
            </a:pPr>
            <a:r>
              <a:rPr lang="en"/>
              <a:t>Numb</a:t>
            </a:r>
            <a:endParaRPr/>
          </a:p>
          <a:p>
            <a:pPr indent="0" lvl="0" marL="0" rtl="0" algn="l">
              <a:lnSpc>
                <a:spcPct val="115000"/>
              </a:lnSpc>
              <a:spcBef>
                <a:spcPts val="600"/>
              </a:spcBef>
              <a:spcAft>
                <a:spcPts val="0"/>
              </a:spcAft>
              <a:buSzPts val="2400"/>
              <a:buNone/>
            </a:pPr>
            <a:r>
              <a:rPr lang="en"/>
              <a:t>Tight</a:t>
            </a:r>
            <a:endParaRPr/>
          </a:p>
          <a:p>
            <a:pPr indent="0" lvl="0" marL="0" rtl="0" algn="l">
              <a:lnSpc>
                <a:spcPct val="115000"/>
              </a:lnSpc>
              <a:spcBef>
                <a:spcPts val="600"/>
              </a:spcBef>
              <a:spcAft>
                <a:spcPts val="0"/>
              </a:spcAft>
              <a:buSzPts val="2400"/>
              <a:buNone/>
            </a:pPr>
            <a:r>
              <a:rPr lang="en"/>
              <a:t>Achy</a:t>
            </a:r>
            <a:endParaRPr/>
          </a:p>
          <a:p>
            <a:pPr indent="0" lvl="0" marL="0" rtl="0" algn="l">
              <a:lnSpc>
                <a:spcPct val="115000"/>
              </a:lnSpc>
              <a:spcBef>
                <a:spcPts val="600"/>
              </a:spcBef>
              <a:spcAft>
                <a:spcPts val="0"/>
              </a:spcAft>
              <a:buSzPts val="2400"/>
              <a:buNone/>
            </a:pPr>
            <a:r>
              <a:rPr lang="en"/>
              <a:t>Dizzy</a:t>
            </a:r>
            <a:endParaRPr/>
          </a:p>
          <a:p>
            <a:pPr indent="0" lvl="0" marL="0" rtl="0" algn="l">
              <a:lnSpc>
                <a:spcPct val="115000"/>
              </a:lnSpc>
              <a:spcBef>
                <a:spcPts val="600"/>
              </a:spcBef>
              <a:spcAft>
                <a:spcPts val="0"/>
              </a:spcAft>
              <a:buSzPts val="2400"/>
              <a:buNone/>
            </a:pPr>
            <a:r>
              <a:rPr lang="en"/>
              <a:t>Floating                </a:t>
            </a:r>
            <a:endParaRPr/>
          </a:p>
          <a:p>
            <a:pPr indent="0" lvl="0" marL="0" rtl="0" algn="l">
              <a:lnSpc>
                <a:spcPct val="115000"/>
              </a:lnSpc>
              <a:spcBef>
                <a:spcPts val="600"/>
              </a:spcBef>
              <a:spcAft>
                <a:spcPts val="0"/>
              </a:spcAft>
              <a:buSzPts val="2400"/>
              <a:buNone/>
            </a:pPr>
            <a:r>
              <a:t/>
            </a:r>
            <a:endParaRPr/>
          </a:p>
        </p:txBody>
      </p:sp>
      <p:sp>
        <p:nvSpPr>
          <p:cNvPr id="450" name="Google Shape;450;g10365433ff0_0_4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451" name="Google Shape;451;g10365433ff0_0_40"/>
          <p:cNvSpPr txBox="1"/>
          <p:nvPr/>
        </p:nvSpPr>
        <p:spPr>
          <a:xfrm>
            <a:off x="2423400" y="1672000"/>
            <a:ext cx="2323800" cy="257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400"/>
              <a:buFont typeface="Arial"/>
              <a:buNone/>
            </a:pPr>
            <a:r>
              <a:rPr b="0" i="0" lang="en" sz="2400" u="none" cap="none" strike="noStrike">
                <a:solidFill>
                  <a:srgbClr val="000000"/>
                </a:solidFill>
                <a:latin typeface="DM Sans"/>
                <a:ea typeface="DM Sans"/>
                <a:cs typeface="DM Sans"/>
                <a:sym typeface="DM Sans"/>
              </a:rPr>
              <a:t>Cold</a:t>
            </a:r>
            <a:endParaRPr b="0" i="0" sz="2400" u="none" cap="none" strike="noStrike">
              <a:solidFill>
                <a:srgbClr val="000000"/>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2400"/>
              <a:buFont typeface="Arial"/>
              <a:buNone/>
            </a:pPr>
            <a:r>
              <a:rPr b="0" i="0" lang="en" sz="2400" u="none" cap="none" strike="noStrike">
                <a:solidFill>
                  <a:srgbClr val="000000"/>
                </a:solidFill>
                <a:latin typeface="DM Sans"/>
                <a:ea typeface="DM Sans"/>
                <a:cs typeface="DM Sans"/>
                <a:sym typeface="DM Sans"/>
              </a:rPr>
              <a:t>Hot</a:t>
            </a:r>
            <a:endParaRPr b="0" i="0" sz="2400" u="none" cap="none" strike="noStrike">
              <a:solidFill>
                <a:srgbClr val="000000"/>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2400"/>
              <a:buFont typeface="Arial"/>
              <a:buNone/>
            </a:pPr>
            <a:r>
              <a:rPr b="0" i="0" lang="en" sz="2400" u="none" cap="none" strike="noStrike">
                <a:solidFill>
                  <a:srgbClr val="000000"/>
                </a:solidFill>
                <a:latin typeface="DM Sans"/>
                <a:ea typeface="DM Sans"/>
                <a:cs typeface="DM Sans"/>
                <a:sym typeface="DM Sans"/>
              </a:rPr>
              <a:t>Constricted</a:t>
            </a:r>
            <a:endParaRPr b="0" i="0" sz="2400" u="none" cap="none" strike="noStrike">
              <a:solidFill>
                <a:srgbClr val="000000"/>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2400"/>
              <a:buFont typeface="Arial"/>
              <a:buNone/>
            </a:pPr>
            <a:r>
              <a:rPr b="0" i="0" lang="en" sz="2400" u="none" cap="none" strike="noStrike">
                <a:solidFill>
                  <a:srgbClr val="000000"/>
                </a:solidFill>
                <a:latin typeface="DM Sans"/>
                <a:ea typeface="DM Sans"/>
                <a:cs typeface="DM Sans"/>
                <a:sym typeface="DM Sans"/>
              </a:rPr>
              <a:t>Sweaty</a:t>
            </a:r>
            <a:endParaRPr b="0" i="0" sz="2400" u="none" cap="none" strike="noStrike">
              <a:solidFill>
                <a:srgbClr val="000000"/>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2400"/>
              <a:buFont typeface="Arial"/>
              <a:buNone/>
            </a:pPr>
            <a:r>
              <a:rPr b="0" i="0" lang="en" sz="2400" u="none" cap="none" strike="noStrike">
                <a:solidFill>
                  <a:srgbClr val="000000"/>
                </a:solidFill>
                <a:latin typeface="DM Sans"/>
                <a:ea typeface="DM Sans"/>
                <a:cs typeface="DM Sans"/>
                <a:sym typeface="DM Sans"/>
              </a:rPr>
              <a:t>Expanded</a:t>
            </a:r>
            <a:endParaRPr b="0" i="0" sz="2400" u="none" cap="none" strike="noStrike">
              <a:solidFill>
                <a:srgbClr val="000000"/>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2400"/>
              <a:buFont typeface="Arial"/>
              <a:buNone/>
            </a:pPr>
            <a:r>
              <a:rPr b="0" i="0" lang="en" sz="2400" u="none" cap="none" strike="noStrike">
                <a:solidFill>
                  <a:srgbClr val="000000"/>
                </a:solidFill>
                <a:latin typeface="DM Sans"/>
                <a:ea typeface="DM Sans"/>
                <a:cs typeface="DM Sans"/>
                <a:sym typeface="DM Sans"/>
              </a:rPr>
              <a:t>Disconnected </a:t>
            </a:r>
            <a:endParaRPr b="0" i="0" sz="2400" u="none" cap="none" strike="noStrike">
              <a:solidFill>
                <a:srgbClr val="000000"/>
              </a:solidFill>
              <a:latin typeface="DM Sans"/>
              <a:ea typeface="DM Sans"/>
              <a:cs typeface="DM Sans"/>
              <a:sym typeface="DM Sans"/>
            </a:endParaRPr>
          </a:p>
        </p:txBody>
      </p:sp>
      <p:pic>
        <p:nvPicPr>
          <p:cNvPr descr="Bodily sensations give rise to conscious feelings | Aalto University" id="452" name="Google Shape;452;g10365433ff0_0_40"/>
          <p:cNvPicPr preferRelativeResize="0"/>
          <p:nvPr/>
        </p:nvPicPr>
        <p:blipFill rotWithShape="1">
          <a:blip r:embed="rId3">
            <a:alphaModFix/>
          </a:blip>
          <a:srcRect b="0" l="0" r="0" t="0"/>
          <a:stretch/>
        </p:blipFill>
        <p:spPr>
          <a:xfrm>
            <a:off x="5252738" y="1154500"/>
            <a:ext cx="3530282" cy="20207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2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4</a:t>
            </a:r>
            <a:endParaRPr/>
          </a:p>
        </p:txBody>
      </p:sp>
      <p:sp>
        <p:nvSpPr>
          <p:cNvPr id="458" name="Google Shape;458;p24"/>
          <p:cNvSpPr txBox="1"/>
          <p:nvPr>
            <p:ph idx="1" type="body"/>
          </p:nvPr>
        </p:nvSpPr>
        <p:spPr>
          <a:xfrm>
            <a:off x="730575" y="1163050"/>
            <a:ext cx="4614900" cy="3221400"/>
          </a:xfrm>
          <a:prstGeom prst="rect">
            <a:avLst/>
          </a:prstGeom>
          <a:noFill/>
          <a:ln>
            <a:noFill/>
          </a:ln>
        </p:spPr>
        <p:txBody>
          <a:bodyPr anchorCtr="0" anchor="t" bIns="0" lIns="0" spcFirstLastPara="1" rIns="0" wrap="square" tIns="0">
            <a:noAutofit/>
          </a:bodyPr>
          <a:lstStyle/>
          <a:p>
            <a:pPr indent="-381000" lvl="0" marL="457200" rtl="0" algn="l">
              <a:lnSpc>
                <a:spcPct val="130000"/>
              </a:lnSpc>
              <a:spcBef>
                <a:spcPts val="600"/>
              </a:spcBef>
              <a:spcAft>
                <a:spcPts val="0"/>
              </a:spcAft>
              <a:buSzPts val="2400"/>
              <a:buChar char="●"/>
            </a:pPr>
            <a:r>
              <a:rPr lang="en"/>
              <a:t>Pick a safe object</a:t>
            </a:r>
            <a:endParaRPr/>
          </a:p>
          <a:p>
            <a:pPr indent="-381000" lvl="0" marL="457200" rtl="0" algn="l">
              <a:lnSpc>
                <a:spcPct val="130000"/>
              </a:lnSpc>
              <a:spcBef>
                <a:spcPts val="600"/>
              </a:spcBef>
              <a:spcAft>
                <a:spcPts val="0"/>
              </a:spcAft>
              <a:buSzPts val="2400"/>
              <a:buChar char="●"/>
            </a:pPr>
            <a:r>
              <a:rPr lang="en"/>
              <a:t>Shift focus from object to sensations in the body</a:t>
            </a:r>
            <a:endParaRPr/>
          </a:p>
          <a:p>
            <a:pPr indent="-381000" lvl="0" marL="457200" rtl="0" algn="l">
              <a:lnSpc>
                <a:spcPct val="130000"/>
              </a:lnSpc>
              <a:spcBef>
                <a:spcPts val="600"/>
              </a:spcBef>
              <a:spcAft>
                <a:spcPts val="0"/>
              </a:spcAft>
              <a:buSzPts val="2400"/>
              <a:buChar char="●"/>
            </a:pPr>
            <a:r>
              <a:rPr lang="en"/>
              <a:t>Explore nuances</a:t>
            </a:r>
            <a:endParaRPr/>
          </a:p>
          <a:p>
            <a:pPr indent="-381000" lvl="0" marL="457200" rtl="0" algn="l">
              <a:lnSpc>
                <a:spcPct val="130000"/>
              </a:lnSpc>
              <a:spcBef>
                <a:spcPts val="600"/>
              </a:spcBef>
              <a:spcAft>
                <a:spcPts val="0"/>
              </a:spcAft>
              <a:buSzPts val="2400"/>
              <a:buFont typeface="DM Sans"/>
              <a:buChar char="●"/>
            </a:pPr>
            <a:r>
              <a:rPr lang="en"/>
              <a:t>Move back and forth between image and bodily sensations. </a:t>
            </a:r>
            <a:endParaRPr/>
          </a:p>
          <a:p>
            <a:pPr indent="-228600" lvl="0" marL="457200" rtl="0" algn="l">
              <a:lnSpc>
                <a:spcPct val="150000"/>
              </a:lnSpc>
              <a:spcBef>
                <a:spcPts val="0"/>
              </a:spcBef>
              <a:spcAft>
                <a:spcPts val="0"/>
              </a:spcAft>
              <a:buSzPts val="2400"/>
              <a:buNone/>
            </a:pPr>
            <a:r>
              <a:t/>
            </a:r>
            <a:endParaRPr/>
          </a:p>
          <a:p>
            <a:pPr indent="0" lvl="0" marL="0" rtl="0" algn="l">
              <a:lnSpc>
                <a:spcPct val="115000"/>
              </a:lnSpc>
              <a:spcBef>
                <a:spcPts val="600"/>
              </a:spcBef>
              <a:spcAft>
                <a:spcPts val="0"/>
              </a:spcAft>
              <a:buSzPts val="2400"/>
              <a:buNone/>
            </a:pPr>
            <a:r>
              <a:rPr lang="en"/>
              <a:t>    </a:t>
            </a:r>
            <a:endParaRPr/>
          </a:p>
          <a:p>
            <a:pPr indent="0" lvl="0" marL="0" rtl="0" algn="l">
              <a:lnSpc>
                <a:spcPct val="115000"/>
              </a:lnSpc>
              <a:spcBef>
                <a:spcPts val="600"/>
              </a:spcBef>
              <a:spcAft>
                <a:spcPts val="0"/>
              </a:spcAft>
              <a:buSzPts val="2400"/>
              <a:buNone/>
            </a:pPr>
            <a:r>
              <a:t/>
            </a:r>
            <a:endParaRPr/>
          </a:p>
        </p:txBody>
      </p:sp>
      <p:sp>
        <p:nvSpPr>
          <p:cNvPr id="459" name="Google Shape;459;p2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60" name="Google Shape;460;p24"/>
          <p:cNvPicPr preferRelativeResize="0"/>
          <p:nvPr/>
        </p:nvPicPr>
        <p:blipFill rotWithShape="1">
          <a:blip r:embed="rId3">
            <a:alphaModFix/>
          </a:blip>
          <a:srcRect b="0" l="0" r="0" t="0"/>
          <a:stretch/>
        </p:blipFill>
        <p:spPr>
          <a:xfrm>
            <a:off x="5497875" y="667650"/>
            <a:ext cx="3273775" cy="18333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25"/>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5: </a:t>
            </a:r>
            <a:r>
              <a:rPr lang="en" sz="3200"/>
              <a:t>Tracking Activation</a:t>
            </a:r>
            <a:endParaRPr/>
          </a:p>
        </p:txBody>
      </p:sp>
      <p:sp>
        <p:nvSpPr>
          <p:cNvPr id="466" name="Google Shape;466;p25"/>
          <p:cNvSpPr txBox="1"/>
          <p:nvPr>
            <p:ph idx="1" type="body"/>
          </p:nvPr>
        </p:nvSpPr>
        <p:spPr>
          <a:xfrm>
            <a:off x="499500" y="751150"/>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t/>
            </a:r>
            <a:endParaRPr sz="22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a:solidFill>
                <a:srgbClr val="1D2228"/>
              </a:solidFill>
              <a:highlight>
                <a:srgbClr val="FFFFFF"/>
              </a:highlight>
              <a:latin typeface="Arial"/>
              <a:ea typeface="Arial"/>
              <a:cs typeface="Arial"/>
              <a:sym typeface="Arial"/>
            </a:endParaRPr>
          </a:p>
          <a:p>
            <a:pPr indent="-342900" lvl="0" marL="342900" rtl="0" algn="l">
              <a:lnSpc>
                <a:spcPct val="100000"/>
              </a:lnSpc>
              <a:spcBef>
                <a:spcPts val="600"/>
              </a:spcBef>
              <a:spcAft>
                <a:spcPts val="0"/>
              </a:spcAft>
              <a:buSzPts val="2700"/>
              <a:buFont typeface="Arial"/>
              <a:buChar char="•"/>
            </a:pPr>
            <a:r>
              <a:rPr lang="en" sz="2300"/>
              <a:t>Recall recent unpleasant memory (light one i.e. missing the bus, losing your keys, temper etc):</a:t>
            </a:r>
            <a:endParaRPr sz="2700"/>
          </a:p>
          <a:p>
            <a:pPr indent="0" lvl="0" marL="0" rtl="0" algn="l">
              <a:lnSpc>
                <a:spcPct val="100000"/>
              </a:lnSpc>
              <a:spcBef>
                <a:spcPts val="600"/>
              </a:spcBef>
              <a:spcAft>
                <a:spcPts val="0"/>
              </a:spcAft>
              <a:buSzPts val="2400"/>
              <a:buNone/>
            </a:pPr>
            <a:r>
              <a:rPr lang="en" sz="2300"/>
              <a:t>    If thought arises say: </a:t>
            </a:r>
            <a:endParaRPr sz="2700"/>
          </a:p>
          <a:p>
            <a:pPr indent="0" lvl="0" marL="0" rtl="0" algn="l">
              <a:lnSpc>
                <a:spcPct val="100000"/>
              </a:lnSpc>
              <a:spcBef>
                <a:spcPts val="600"/>
              </a:spcBef>
              <a:spcAft>
                <a:spcPts val="0"/>
              </a:spcAft>
              <a:buSzPts val="2400"/>
              <a:buNone/>
            </a:pPr>
            <a:r>
              <a:rPr lang="en" sz="2300"/>
              <a:t>   “I just had a thought. What do I    </a:t>
            </a:r>
            <a:endParaRPr sz="2700"/>
          </a:p>
          <a:p>
            <a:pPr indent="0" lvl="0" marL="0" rtl="0" algn="l">
              <a:lnSpc>
                <a:spcPct val="100000"/>
              </a:lnSpc>
              <a:spcBef>
                <a:spcPts val="600"/>
              </a:spcBef>
              <a:spcAft>
                <a:spcPts val="0"/>
              </a:spcAft>
              <a:buSzPts val="2400"/>
              <a:buNone/>
            </a:pPr>
            <a:r>
              <a:rPr lang="en" sz="2300"/>
              <a:t>    begin to notice in my body?”</a:t>
            </a:r>
            <a:endParaRPr sz="2700"/>
          </a:p>
          <a:p>
            <a:pPr indent="0" lvl="0" marL="0" rtl="0" algn="l">
              <a:lnSpc>
                <a:spcPct val="100000"/>
              </a:lnSpc>
              <a:spcBef>
                <a:spcPts val="600"/>
              </a:spcBef>
              <a:spcAft>
                <a:spcPts val="0"/>
              </a:spcAft>
              <a:buSzPts val="2400"/>
              <a:buNone/>
            </a:pPr>
            <a:r>
              <a:t/>
            </a:r>
            <a:endParaRPr/>
          </a:p>
        </p:txBody>
      </p:sp>
      <p:sp>
        <p:nvSpPr>
          <p:cNvPr id="467" name="Google Shape;467;p2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68" name="Google Shape;468;p25"/>
          <p:cNvPicPr preferRelativeResize="0"/>
          <p:nvPr/>
        </p:nvPicPr>
        <p:blipFill rotWithShape="1">
          <a:blip r:embed="rId3">
            <a:alphaModFix/>
          </a:blip>
          <a:srcRect b="0" l="0" r="0" t="0"/>
          <a:stretch/>
        </p:blipFill>
        <p:spPr>
          <a:xfrm>
            <a:off x="5389250" y="571500"/>
            <a:ext cx="3424450" cy="20546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gb65a40d2eb_2_16"/>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5: </a:t>
            </a:r>
            <a:r>
              <a:rPr lang="en" sz="3200"/>
              <a:t>Tracking Activation</a:t>
            </a:r>
            <a:endParaRPr/>
          </a:p>
        </p:txBody>
      </p:sp>
      <p:sp>
        <p:nvSpPr>
          <p:cNvPr id="474" name="Google Shape;474;gb65a40d2eb_2_16"/>
          <p:cNvSpPr txBox="1"/>
          <p:nvPr>
            <p:ph idx="1" type="body"/>
          </p:nvPr>
        </p:nvSpPr>
        <p:spPr>
          <a:xfrm>
            <a:off x="499500" y="751150"/>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t/>
            </a:r>
            <a:endParaRPr sz="22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a:solidFill>
                <a:srgbClr val="1D2228"/>
              </a:solidFill>
              <a:highlight>
                <a:srgbClr val="FFFFFF"/>
              </a:highlight>
              <a:latin typeface="Arial"/>
              <a:ea typeface="Arial"/>
              <a:cs typeface="Arial"/>
              <a:sym typeface="Arial"/>
            </a:endParaRPr>
          </a:p>
          <a:p>
            <a:pPr indent="-342900" lvl="0" marL="342900" rtl="0" algn="l">
              <a:lnSpc>
                <a:spcPct val="100000"/>
              </a:lnSpc>
              <a:spcBef>
                <a:spcPts val="600"/>
              </a:spcBef>
              <a:spcAft>
                <a:spcPts val="0"/>
              </a:spcAft>
              <a:buSzPts val="2800"/>
              <a:buFont typeface="Arial"/>
              <a:buChar char="•"/>
            </a:pPr>
            <a:r>
              <a:rPr lang="en"/>
              <a:t>Negative thought tightens body.</a:t>
            </a:r>
            <a:br>
              <a:rPr lang="en"/>
            </a:br>
            <a:endParaRPr sz="2800"/>
          </a:p>
          <a:p>
            <a:pPr indent="-342900" lvl="0" marL="342900" rtl="0" algn="l">
              <a:lnSpc>
                <a:spcPct val="100000"/>
              </a:lnSpc>
              <a:spcBef>
                <a:spcPts val="600"/>
              </a:spcBef>
              <a:spcAft>
                <a:spcPts val="0"/>
              </a:spcAft>
              <a:buSzPts val="2800"/>
              <a:buFont typeface="Arial"/>
              <a:buChar char="•"/>
            </a:pPr>
            <a:r>
              <a:rPr lang="en"/>
              <a:t>Notice how body intensifies the thoughts as well. </a:t>
            </a:r>
            <a:endParaRPr sz="2800"/>
          </a:p>
          <a:p>
            <a:pPr indent="0" lvl="0" marL="0" rtl="0" algn="l">
              <a:lnSpc>
                <a:spcPct val="100000"/>
              </a:lnSpc>
              <a:spcBef>
                <a:spcPts val="600"/>
              </a:spcBef>
              <a:spcAft>
                <a:spcPts val="0"/>
              </a:spcAft>
              <a:buSzPts val="2400"/>
              <a:buNone/>
            </a:pPr>
            <a:r>
              <a:t/>
            </a:r>
            <a:endParaRPr/>
          </a:p>
          <a:p>
            <a:pPr indent="0" lvl="0" marL="0" rtl="0" algn="l">
              <a:lnSpc>
                <a:spcPct val="100000"/>
              </a:lnSpc>
              <a:spcBef>
                <a:spcPts val="600"/>
              </a:spcBef>
              <a:spcAft>
                <a:spcPts val="0"/>
              </a:spcAft>
              <a:buSzPts val="2400"/>
              <a:buNone/>
            </a:pPr>
            <a:r>
              <a:t/>
            </a:r>
            <a:endParaRPr sz="2300"/>
          </a:p>
          <a:p>
            <a:pPr indent="0" lvl="0" marL="0" rtl="0" algn="l">
              <a:lnSpc>
                <a:spcPct val="100000"/>
              </a:lnSpc>
              <a:spcBef>
                <a:spcPts val="600"/>
              </a:spcBef>
              <a:spcAft>
                <a:spcPts val="0"/>
              </a:spcAft>
              <a:buSzPts val="2400"/>
              <a:buNone/>
            </a:pPr>
            <a:r>
              <a:t/>
            </a:r>
            <a:endParaRPr/>
          </a:p>
        </p:txBody>
      </p:sp>
      <p:sp>
        <p:nvSpPr>
          <p:cNvPr id="475" name="Google Shape;475;gb65a40d2eb_2_1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76" name="Google Shape;476;gb65a40d2eb_2_16"/>
          <p:cNvPicPr preferRelativeResize="0"/>
          <p:nvPr/>
        </p:nvPicPr>
        <p:blipFill rotWithShape="1">
          <a:blip r:embed="rId3">
            <a:alphaModFix/>
          </a:blip>
          <a:srcRect b="0" l="0" r="0" t="0"/>
          <a:stretch/>
        </p:blipFill>
        <p:spPr>
          <a:xfrm>
            <a:off x="5389250" y="571500"/>
            <a:ext cx="3424450" cy="20546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26"/>
          <p:cNvSpPr txBox="1"/>
          <p:nvPr>
            <p:ph idx="1" type="body"/>
          </p:nvPr>
        </p:nvSpPr>
        <p:spPr>
          <a:xfrm>
            <a:off x="470152" y="713346"/>
            <a:ext cx="4614900" cy="3221400"/>
          </a:xfrm>
          <a:prstGeom prst="rect">
            <a:avLst/>
          </a:prstGeom>
          <a:noFill/>
          <a:ln>
            <a:noFill/>
          </a:ln>
        </p:spPr>
        <p:txBody>
          <a:bodyPr anchorCtr="0" anchor="t" bIns="0" lIns="0" spcFirstLastPara="1" rIns="0" wrap="square" tIns="0">
            <a:noAutofit/>
          </a:bodyPr>
          <a:lstStyle/>
          <a:p>
            <a:pPr indent="-342900" lvl="0" marL="342900" rtl="0" algn="l">
              <a:lnSpc>
                <a:spcPct val="100000"/>
              </a:lnSpc>
              <a:spcBef>
                <a:spcPts val="0"/>
              </a:spcBef>
              <a:spcAft>
                <a:spcPts val="0"/>
              </a:spcAft>
              <a:buSzPts val="2400"/>
              <a:buFont typeface="Arial"/>
              <a:buChar char="•"/>
            </a:pPr>
            <a:r>
              <a:rPr lang="en" sz="2400">
                <a:solidFill>
                  <a:srgbClr val="1D2228"/>
                </a:solidFill>
                <a:highlight>
                  <a:srgbClr val="FFFFFF"/>
                </a:highlight>
                <a:latin typeface="Arial"/>
                <a:ea typeface="Arial"/>
                <a:cs typeface="Arial"/>
                <a:sym typeface="Arial"/>
              </a:rPr>
              <a:t>Let the sensation expand and contract. </a:t>
            </a:r>
            <a:br>
              <a:rPr lang="en" sz="2400">
                <a:solidFill>
                  <a:srgbClr val="1D2228"/>
                </a:solidFill>
                <a:highlight>
                  <a:srgbClr val="FFFFFF"/>
                </a:highlight>
                <a:latin typeface="Arial"/>
                <a:ea typeface="Arial"/>
                <a:cs typeface="Arial"/>
                <a:sym typeface="Arial"/>
              </a:rPr>
            </a:br>
            <a:endParaRPr sz="2400">
              <a:solidFill>
                <a:srgbClr val="1D2228"/>
              </a:solidFill>
              <a:highlight>
                <a:srgbClr val="FFFFFF"/>
              </a:highlight>
              <a:latin typeface="Arial"/>
              <a:ea typeface="Arial"/>
              <a:cs typeface="Arial"/>
              <a:sym typeface="Arial"/>
            </a:endParaRPr>
          </a:p>
          <a:p>
            <a:pPr indent="-342900" lvl="0" marL="342900" rtl="0" algn="l">
              <a:lnSpc>
                <a:spcPct val="100000"/>
              </a:lnSpc>
              <a:spcBef>
                <a:spcPts val="0"/>
              </a:spcBef>
              <a:spcAft>
                <a:spcPts val="0"/>
              </a:spcAft>
              <a:buSzPts val="2400"/>
              <a:buFont typeface="Arial"/>
              <a:buChar char="•"/>
            </a:pPr>
            <a:r>
              <a:rPr lang="en" sz="2400">
                <a:solidFill>
                  <a:srgbClr val="1D2228"/>
                </a:solidFill>
                <a:highlight>
                  <a:srgbClr val="FFFFFF"/>
                </a:highlight>
                <a:latin typeface="Arial"/>
                <a:ea typeface="Arial"/>
                <a:cs typeface="Arial"/>
                <a:sym typeface="Arial"/>
              </a:rPr>
              <a:t>Try to focus only on sensation and not feelings or thoughts.</a:t>
            </a:r>
            <a:br>
              <a:rPr lang="en" sz="2400">
                <a:solidFill>
                  <a:srgbClr val="1D2228"/>
                </a:solidFill>
                <a:highlight>
                  <a:srgbClr val="FFFFFF"/>
                </a:highlight>
                <a:latin typeface="Arial"/>
                <a:ea typeface="Arial"/>
                <a:cs typeface="Arial"/>
                <a:sym typeface="Arial"/>
              </a:rPr>
            </a:br>
            <a:endParaRPr sz="2400">
              <a:solidFill>
                <a:srgbClr val="1D2228"/>
              </a:solidFill>
              <a:highlight>
                <a:srgbClr val="FFFFFF"/>
              </a:highlight>
              <a:latin typeface="Arial"/>
              <a:ea typeface="Arial"/>
              <a:cs typeface="Arial"/>
              <a:sym typeface="Arial"/>
            </a:endParaRPr>
          </a:p>
          <a:p>
            <a:pPr indent="-342900" lvl="0" marL="342900" rtl="0" algn="l">
              <a:lnSpc>
                <a:spcPct val="100000"/>
              </a:lnSpc>
              <a:spcBef>
                <a:spcPts val="0"/>
              </a:spcBef>
              <a:spcAft>
                <a:spcPts val="0"/>
              </a:spcAft>
              <a:buSzPts val="2400"/>
              <a:buFont typeface="Arial"/>
              <a:buChar char="•"/>
            </a:pPr>
            <a:r>
              <a:rPr lang="en" sz="2400">
                <a:solidFill>
                  <a:srgbClr val="1D2228"/>
                </a:solidFill>
                <a:highlight>
                  <a:srgbClr val="FFFFFF"/>
                </a:highlight>
                <a:latin typeface="Arial"/>
                <a:ea typeface="Arial"/>
                <a:cs typeface="Arial"/>
                <a:sym typeface="Arial"/>
              </a:rPr>
              <a:t>When you’re able to separate sensations from emotions it will be less stuck in habitual traumatic patterning.</a:t>
            </a:r>
            <a:endParaRPr/>
          </a:p>
          <a:p>
            <a:pPr indent="-19050" lvl="0" marL="171450" rtl="0" algn="l">
              <a:lnSpc>
                <a:spcPct val="100000"/>
              </a:lnSpc>
              <a:spcBef>
                <a:spcPts val="0"/>
              </a:spcBef>
              <a:spcAft>
                <a:spcPts val="0"/>
              </a:spcAft>
              <a:buSzPts val="2400"/>
              <a:buFont typeface="Arial"/>
              <a:buNone/>
            </a:pPr>
            <a:r>
              <a:t/>
            </a:r>
            <a:endParaRPr sz="2000">
              <a:solidFill>
                <a:srgbClr val="1D2228"/>
              </a:solidFill>
              <a:highlight>
                <a:srgbClr val="FFFFFF"/>
              </a:highlight>
              <a:latin typeface="Arial"/>
              <a:ea typeface="Arial"/>
              <a:cs typeface="Arial"/>
              <a:sym typeface="Arial"/>
            </a:endParaRPr>
          </a:p>
          <a:p>
            <a:pPr indent="0" lvl="0" marL="0" rtl="0" algn="l">
              <a:lnSpc>
                <a:spcPct val="115000"/>
              </a:lnSpc>
              <a:spcBef>
                <a:spcPts val="600"/>
              </a:spcBef>
              <a:spcAft>
                <a:spcPts val="0"/>
              </a:spcAft>
              <a:buSzPts val="2400"/>
              <a:buNone/>
            </a:pPr>
            <a:r>
              <a:t/>
            </a:r>
            <a:endParaRPr/>
          </a:p>
        </p:txBody>
      </p:sp>
      <p:sp>
        <p:nvSpPr>
          <p:cNvPr id="482" name="Google Shape;482;p2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83" name="Google Shape;483;p26"/>
          <p:cNvPicPr preferRelativeResize="0"/>
          <p:nvPr/>
        </p:nvPicPr>
        <p:blipFill rotWithShape="1">
          <a:blip r:embed="rId3">
            <a:alphaModFix/>
          </a:blip>
          <a:srcRect b="0" l="0" r="35396" t="0"/>
          <a:stretch/>
        </p:blipFill>
        <p:spPr>
          <a:xfrm>
            <a:off x="5234725" y="713351"/>
            <a:ext cx="3616650" cy="18859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