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DM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h4/qoNYBIzH+V9IrT2LSQpVC3d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DMSans-regular.fntdata"/><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DMSans-italic.fntdata"/><Relationship Id="rId21" Type="http://schemas.openxmlformats.org/officeDocument/2006/relationships/slide" Target="slides/slide16.xml"/><Relationship Id="rId43" Type="http://schemas.openxmlformats.org/officeDocument/2006/relationships/font" Target="fonts/DMSans-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DMSans-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IBuX8kYNSdk"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T7lVa1pWawo"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000" u="sng">
                <a:solidFill>
                  <a:srgbClr val="196AD4"/>
                </a:solidFill>
                <a:highlight>
                  <a:srgbClr val="FFFFFF"/>
                </a:highlight>
                <a:hlinkClick r:id="rId2">
                  <a:extLst>
                    <a:ext uri="{A12FA001-AC4F-418D-AE19-62706E023703}">
                      <ahyp:hlinkClr val="tx"/>
                    </a:ext>
                  </a:extLst>
                </a:hlinkClick>
              </a:rPr>
              <a:t>https://youtu.be/IBuX8kYNSdk</a:t>
            </a:r>
            <a:r>
              <a:rPr lang="en"/>
              <a:t> beginning to 302</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https://www.youtube.com/watch?v=T7lVa1pWawo</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23" name="Google Shape;423;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82" name="Google Shape;482;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38"/>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3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3" name="Google Shape;13;p3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39"/>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8" name="Shape 18"/>
        <p:cNvGrpSpPr/>
        <p:nvPr/>
      </p:nvGrpSpPr>
      <p:grpSpPr>
        <a:xfrm>
          <a:off x="0" y="0"/>
          <a:ext cx="0" cy="0"/>
          <a:chOff x="0" y="0"/>
          <a:chExt cx="0" cy="0"/>
        </a:xfrm>
      </p:grpSpPr>
      <p:sp>
        <p:nvSpPr>
          <p:cNvPr id="19" name="Google Shape;19;p40"/>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40"/>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40"/>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4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3" name="Google Shape;23;p40"/>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4" name="Google Shape;24;p40"/>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4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44"/>
          <p:cNvSpPr/>
          <p:nvPr/>
        </p:nvSpPr>
        <p:spPr>
          <a:xfrm>
            <a:off x="0" y="2946600"/>
            <a:ext cx="60960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45"/>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5"/>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2" name="Google Shape;32;p45"/>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45"/>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34" name="Google Shape;34;p45"/>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5" name="Shape 35"/>
        <p:cNvGrpSpPr/>
        <p:nvPr/>
      </p:nvGrpSpPr>
      <p:grpSpPr>
        <a:xfrm>
          <a:off x="0" y="0"/>
          <a:ext cx="0" cy="0"/>
          <a:chOff x="0" y="0"/>
          <a:chExt cx="0" cy="0"/>
        </a:xfrm>
      </p:grpSpPr>
      <p:sp>
        <p:nvSpPr>
          <p:cNvPr id="36" name="Google Shape;36;p46"/>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4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9" name="Google Shape;39;p46"/>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0" name="Google Shape;40;p4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1" name="Shape 41"/>
        <p:cNvGrpSpPr/>
        <p:nvPr/>
      </p:nvGrpSpPr>
      <p:grpSpPr>
        <a:xfrm>
          <a:off x="0" y="0"/>
          <a:ext cx="0" cy="0"/>
          <a:chOff x="0" y="0"/>
          <a:chExt cx="0" cy="0"/>
        </a:xfrm>
      </p:grpSpPr>
      <p:sp>
        <p:nvSpPr>
          <p:cNvPr id="42" name="Google Shape;42;p47"/>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4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4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5" name="Google Shape;45;p47"/>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6" name="Google Shape;46;p47"/>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7" name="Google Shape;47;p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8" name="Shape 48"/>
        <p:cNvGrpSpPr/>
        <p:nvPr/>
      </p:nvGrpSpPr>
      <p:grpSpPr>
        <a:xfrm>
          <a:off x="0" y="0"/>
          <a:ext cx="0" cy="0"/>
          <a:chOff x="0" y="0"/>
          <a:chExt cx="0" cy="0"/>
        </a:xfrm>
      </p:grpSpPr>
      <p:sp>
        <p:nvSpPr>
          <p:cNvPr id="49" name="Google Shape;49;p48"/>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4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4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2" name="Google Shape;52;p48"/>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3" name="Google Shape;53;p48"/>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4" name="Google Shape;54;p48"/>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5" name="Google Shape;55;p4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4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4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4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4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 name="Shape 61"/>
        <p:cNvGrpSpPr/>
        <p:nvPr/>
      </p:nvGrpSpPr>
      <p:grpSpPr>
        <a:xfrm>
          <a:off x="0" y="0"/>
          <a:ext cx="0" cy="0"/>
          <a:chOff x="0" y="0"/>
          <a:chExt cx="0" cy="0"/>
        </a:xfrm>
      </p:grpSpPr>
      <p:sp>
        <p:nvSpPr>
          <p:cNvPr id="62" name="Google Shape;62;p5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50"/>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64" name="Google Shape;64;p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65" name="Google Shape;65;p50"/>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6" name="Shape 66"/>
        <p:cNvGrpSpPr/>
        <p:nvPr/>
      </p:nvGrpSpPr>
      <p:grpSpPr>
        <a:xfrm>
          <a:off x="0" y="0"/>
          <a:ext cx="0" cy="0"/>
          <a:chOff x="0" y="0"/>
          <a:chExt cx="0" cy="0"/>
        </a:xfrm>
      </p:grpSpPr>
      <p:sp>
        <p:nvSpPr>
          <p:cNvPr id="67" name="Google Shape;67;p5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5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5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5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5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72" name="Google Shape;72;p5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73" name="Google Shape;73;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74" name="Shape 74"/>
        <p:cNvGrpSpPr/>
        <p:nvPr/>
      </p:nvGrpSpPr>
      <p:grpSpPr>
        <a:xfrm>
          <a:off x="0" y="0"/>
          <a:ext cx="0" cy="0"/>
          <a:chOff x="0" y="0"/>
          <a:chExt cx="0" cy="0"/>
        </a:xfrm>
      </p:grpSpPr>
      <p:cxnSp>
        <p:nvCxnSpPr>
          <p:cNvPr id="75" name="Google Shape;75;p5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6" name="Google Shape;76;p5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7" name="Google Shape;77;p5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5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5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5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5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5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5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54"/>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54"/>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54"/>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54"/>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54"/>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55"/>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55"/>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55"/>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55"/>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55"/>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1" name="Shape 101"/>
        <p:cNvGrpSpPr/>
        <p:nvPr/>
      </p:nvGrpSpPr>
      <p:grpSpPr>
        <a:xfrm>
          <a:off x="0" y="0"/>
          <a:ext cx="0" cy="0"/>
          <a:chOff x="0" y="0"/>
          <a:chExt cx="0" cy="0"/>
        </a:xfrm>
      </p:grpSpPr>
      <p:sp>
        <p:nvSpPr>
          <p:cNvPr id="102" name="Google Shape;102;p42"/>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4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04" name="Google Shape;104;p4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05" name="Google Shape;105;p4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06" name="Shape 106"/>
        <p:cNvGrpSpPr/>
        <p:nvPr/>
      </p:nvGrpSpPr>
      <p:grpSpPr>
        <a:xfrm>
          <a:off x="0" y="0"/>
          <a:ext cx="0" cy="0"/>
          <a:chOff x="0" y="0"/>
          <a:chExt cx="0" cy="0"/>
        </a:xfrm>
      </p:grpSpPr>
      <p:sp>
        <p:nvSpPr>
          <p:cNvPr id="107" name="Google Shape;107;p43"/>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43"/>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43"/>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11" name="Google Shape;111;p4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12" name="Google Shape;112;p43"/>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3" name="Shape 113"/>
        <p:cNvGrpSpPr/>
        <p:nvPr/>
      </p:nvGrpSpPr>
      <p:grpSpPr>
        <a:xfrm>
          <a:off x="0" y="0"/>
          <a:ext cx="0" cy="0"/>
          <a:chOff x="0" y="0"/>
          <a:chExt cx="0" cy="0"/>
        </a:xfrm>
      </p:grpSpPr>
      <p:sp>
        <p:nvSpPr>
          <p:cNvPr id="114" name="Google Shape;114;p56"/>
          <p:cNvSpPr/>
          <p:nvPr/>
        </p:nvSpPr>
        <p:spPr>
          <a:xfrm>
            <a:off x="-7000" y="-25"/>
            <a:ext cx="9150900" cy="51435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56"/>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5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17" name="Shape 117"/>
        <p:cNvGrpSpPr/>
        <p:nvPr/>
      </p:nvGrpSpPr>
      <p:grpSpPr>
        <a:xfrm>
          <a:off x="0" y="0"/>
          <a:ext cx="0" cy="0"/>
          <a:chOff x="0" y="0"/>
          <a:chExt cx="0" cy="0"/>
        </a:xfrm>
      </p:grpSpPr>
      <p:sp>
        <p:nvSpPr>
          <p:cNvPr id="118" name="Google Shape;118;p57"/>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5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21" name="Google Shape;121;p5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22" name="Google Shape;122;p5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23" name="Shape 123"/>
        <p:cNvGrpSpPr/>
        <p:nvPr/>
      </p:nvGrpSpPr>
      <p:grpSpPr>
        <a:xfrm>
          <a:off x="0" y="0"/>
          <a:ext cx="0" cy="0"/>
          <a:chOff x="0" y="0"/>
          <a:chExt cx="0" cy="0"/>
        </a:xfrm>
      </p:grpSpPr>
      <p:sp>
        <p:nvSpPr>
          <p:cNvPr id="124" name="Google Shape;124;p5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58"/>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5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27" name="Shape 127"/>
        <p:cNvGrpSpPr/>
        <p:nvPr/>
      </p:nvGrpSpPr>
      <p:grpSpPr>
        <a:xfrm>
          <a:off x="0" y="0"/>
          <a:ext cx="0" cy="0"/>
          <a:chOff x="0" y="0"/>
          <a:chExt cx="0" cy="0"/>
        </a:xfrm>
      </p:grpSpPr>
      <p:sp>
        <p:nvSpPr>
          <p:cNvPr id="128" name="Google Shape;128;p59"/>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59"/>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30" name="Google Shape;130;p59"/>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59"/>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32" name="Google Shape;132;p59"/>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33" name="Shape 133"/>
        <p:cNvGrpSpPr/>
        <p:nvPr/>
      </p:nvGrpSpPr>
      <p:grpSpPr>
        <a:xfrm>
          <a:off x="0" y="0"/>
          <a:ext cx="0" cy="0"/>
          <a:chOff x="0" y="0"/>
          <a:chExt cx="0" cy="0"/>
        </a:xfrm>
      </p:grpSpPr>
      <p:sp>
        <p:nvSpPr>
          <p:cNvPr id="134" name="Google Shape;134;p60"/>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6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37" name="Google Shape;137;p60"/>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38" name="Google Shape;138;p60"/>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39" name="Google Shape;139;p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40" name="Shape 140"/>
        <p:cNvGrpSpPr/>
        <p:nvPr/>
      </p:nvGrpSpPr>
      <p:grpSpPr>
        <a:xfrm>
          <a:off x="0" y="0"/>
          <a:ext cx="0" cy="0"/>
          <a:chOff x="0" y="0"/>
          <a:chExt cx="0" cy="0"/>
        </a:xfrm>
      </p:grpSpPr>
      <p:sp>
        <p:nvSpPr>
          <p:cNvPr id="141" name="Google Shape;141;p61"/>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6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6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4" name="Google Shape;144;p61"/>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5" name="Google Shape;145;p61"/>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6" name="Google Shape;146;p61"/>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7" name="Google Shape;147;p6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8" name="Shape 148"/>
        <p:cNvGrpSpPr/>
        <p:nvPr/>
      </p:nvGrpSpPr>
      <p:grpSpPr>
        <a:xfrm>
          <a:off x="0" y="0"/>
          <a:ext cx="0" cy="0"/>
          <a:chOff x="0" y="0"/>
          <a:chExt cx="0" cy="0"/>
        </a:xfrm>
      </p:grpSpPr>
      <p:sp>
        <p:nvSpPr>
          <p:cNvPr id="149" name="Google Shape;149;p62"/>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6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6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2" name="Google Shape;152;p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3" name="Shape 153"/>
        <p:cNvGrpSpPr/>
        <p:nvPr/>
      </p:nvGrpSpPr>
      <p:grpSpPr>
        <a:xfrm>
          <a:off x="0" y="0"/>
          <a:ext cx="0" cy="0"/>
          <a:chOff x="0" y="0"/>
          <a:chExt cx="0" cy="0"/>
        </a:xfrm>
      </p:grpSpPr>
      <p:sp>
        <p:nvSpPr>
          <p:cNvPr id="154" name="Google Shape;154;p6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63"/>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56" name="Google Shape;156;p6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57" name="Google Shape;157;p63"/>
          <p:cNvSpPr/>
          <p:nvPr/>
        </p:nvSpPr>
        <p:spPr>
          <a:xfrm>
            <a:off x="-7000" y="44352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58" name="Shape 158"/>
        <p:cNvGrpSpPr/>
        <p:nvPr/>
      </p:nvGrpSpPr>
      <p:grpSpPr>
        <a:xfrm>
          <a:off x="0" y="0"/>
          <a:ext cx="0" cy="0"/>
          <a:chOff x="0" y="0"/>
          <a:chExt cx="0" cy="0"/>
        </a:xfrm>
      </p:grpSpPr>
      <p:sp>
        <p:nvSpPr>
          <p:cNvPr id="159" name="Google Shape;159;p6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6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6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6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6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64" name="Google Shape;164;p6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5" name="Google Shape;165;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66" name="Shape 166"/>
        <p:cNvGrpSpPr/>
        <p:nvPr/>
      </p:nvGrpSpPr>
      <p:grpSpPr>
        <a:xfrm>
          <a:off x="0" y="0"/>
          <a:ext cx="0" cy="0"/>
          <a:chOff x="0" y="0"/>
          <a:chExt cx="0" cy="0"/>
        </a:xfrm>
      </p:grpSpPr>
      <p:cxnSp>
        <p:nvCxnSpPr>
          <p:cNvPr id="167" name="Google Shape;167;p6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68" name="Google Shape;168;p6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69" name="Google Shape;169;p6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0" name="Shape 170"/>
        <p:cNvGrpSpPr/>
        <p:nvPr/>
      </p:nvGrpSpPr>
      <p:grpSpPr>
        <a:xfrm>
          <a:off x="0" y="0"/>
          <a:ext cx="0" cy="0"/>
          <a:chOff x="0" y="0"/>
          <a:chExt cx="0" cy="0"/>
        </a:xfrm>
      </p:grpSpPr>
      <p:sp>
        <p:nvSpPr>
          <p:cNvPr id="171" name="Google Shape;171;p6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2" name="Google Shape;172;p6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p6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74" name="Google Shape;174;p6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5" name="Google Shape;175;p6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76" name="Google Shape;176;p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77" name="Shape 177"/>
        <p:cNvGrpSpPr/>
        <p:nvPr/>
      </p:nvGrpSpPr>
      <p:grpSpPr>
        <a:xfrm>
          <a:off x="0" y="0"/>
          <a:ext cx="0" cy="0"/>
          <a:chOff x="0" y="0"/>
          <a:chExt cx="0" cy="0"/>
        </a:xfrm>
      </p:grpSpPr>
      <p:sp>
        <p:nvSpPr>
          <p:cNvPr id="178" name="Google Shape;178;p6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79" name="Google Shape;179;p6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80" name="Google Shape;180;p6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1" name="Google Shape;181;p6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2" name="Google Shape;182;p6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3" name="Shape 183"/>
        <p:cNvGrpSpPr/>
        <p:nvPr/>
      </p:nvGrpSpPr>
      <p:grpSpPr>
        <a:xfrm>
          <a:off x="0" y="0"/>
          <a:ext cx="0" cy="0"/>
          <a:chOff x="0" y="0"/>
          <a:chExt cx="0" cy="0"/>
        </a:xfrm>
      </p:grpSpPr>
      <p:sp>
        <p:nvSpPr>
          <p:cNvPr id="184" name="Google Shape;184;p6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85" name="Google Shape;185;p6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86" name="Google Shape;186;p6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7" name="Google Shape;187;p6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p6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1.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3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3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p4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p4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p4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0.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youtube.com/watch?v=IBuX8kYNSdk" TargetMode="Externa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youtube.com/watch?v=Qik2TOQbotY" TargetMode="Externa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www.youtube.com/watch?v=T7lVa1pWawo" TargetMode="External"/><Relationship Id="rId4"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3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3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hyperlink" Target="http://www.youtube.com/watch?v=wd0GZ5Naia8" TargetMode="External"/><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94" name="Google Shape;194;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95" name="Google Shape;195;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196" name="Google Shape;196;p1"/>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Mind/Body &amp; Soul</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Trauma-Healing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5</a:t>
            </a:r>
            <a:endParaRPr b="0" i="0" sz="1400" u="none" cap="none" strike="noStrike">
              <a:solidFill>
                <a:srgbClr val="000000"/>
              </a:solidFill>
              <a:latin typeface="Arial"/>
              <a:ea typeface="Arial"/>
              <a:cs typeface="Arial"/>
              <a:sym typeface="Arial"/>
            </a:endParaRPr>
          </a:p>
        </p:txBody>
      </p:sp>
      <p:pic>
        <p:nvPicPr>
          <p:cNvPr id="197" name="Google Shape;197;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
          <p:cNvSpPr txBox="1"/>
          <p:nvPr>
            <p:ph type="ctrTitle"/>
          </p:nvPr>
        </p:nvSpPr>
        <p:spPr>
          <a:xfrm>
            <a:off x="1735200" y="2184250"/>
            <a:ext cx="5376300" cy="6459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Somatic &amp; Sensorimotor Coaching</a:t>
            </a:r>
            <a:endParaRPr sz="3400"/>
          </a:p>
        </p:txBody>
      </p:sp>
      <p:sp>
        <p:nvSpPr>
          <p:cNvPr id="203" name="Google Shape;203;p2"/>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5</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FAFE"/>
            </a:gs>
            <a:gs pos="74000">
              <a:srgbClr val="89DEFC"/>
            </a:gs>
            <a:gs pos="83000">
              <a:srgbClr val="89DEFC"/>
            </a:gs>
            <a:gs pos="100000">
              <a:srgbClr val="B0E9FD"/>
            </a:gs>
          </a:gsLst>
          <a:lin ang="5400012" scaled="0"/>
        </a:gradFill>
      </p:bgPr>
    </p:bg>
    <p:spTree>
      <p:nvGrpSpPr>
        <p:cNvPr id="207" name="Shape 207"/>
        <p:cNvGrpSpPr/>
        <p:nvPr/>
      </p:nvGrpSpPr>
      <p:grpSpPr>
        <a:xfrm>
          <a:off x="0" y="0"/>
          <a:ext cx="0" cy="0"/>
          <a:chOff x="0" y="0"/>
          <a:chExt cx="0" cy="0"/>
        </a:xfrm>
      </p:grpSpPr>
      <p:sp>
        <p:nvSpPr>
          <p:cNvPr id="208" name="Google Shape;208;p3"/>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09" name="Google Shape;209;p3"/>
          <p:cNvGrpSpPr/>
          <p:nvPr/>
        </p:nvGrpSpPr>
        <p:grpSpPr>
          <a:xfrm>
            <a:off x="7241632" y="3191348"/>
            <a:ext cx="301203" cy="301203"/>
            <a:chOff x="3293633" y="3741845"/>
            <a:chExt cx="457200" cy="457200"/>
          </a:xfrm>
        </p:grpSpPr>
        <p:sp>
          <p:nvSpPr>
            <p:cNvPr id="210" name="Google Shape;210;p3"/>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1" name="Google Shape;211;p3"/>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12" name="Google Shape;212;p3"/>
          <p:cNvSpPr txBox="1"/>
          <p:nvPr/>
        </p:nvSpPr>
        <p:spPr>
          <a:xfrm>
            <a:off x="650080" y="469851"/>
            <a:ext cx="2850300" cy="58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158FFF"/>
                </a:solidFill>
                <a:latin typeface="Arial"/>
                <a:ea typeface="Arial"/>
                <a:cs typeface="Arial"/>
                <a:sym typeface="Arial"/>
              </a:rPr>
              <a:t>Week 5</a:t>
            </a:r>
            <a:endParaRPr b="0" i="0" sz="1400" u="none" cap="none" strike="noStrike">
              <a:solidFill>
                <a:srgbClr val="000000"/>
              </a:solidFill>
              <a:latin typeface="Arial"/>
              <a:ea typeface="Arial"/>
              <a:cs typeface="Arial"/>
              <a:sym typeface="Arial"/>
            </a:endParaRPr>
          </a:p>
        </p:txBody>
      </p:sp>
      <p:sp>
        <p:nvSpPr>
          <p:cNvPr id="213" name="Google Shape;213;p3"/>
          <p:cNvSpPr txBox="1"/>
          <p:nvPr/>
        </p:nvSpPr>
        <p:spPr>
          <a:xfrm>
            <a:off x="650087" y="1348707"/>
            <a:ext cx="6436500" cy="3031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Healing Trauma Phases 8-12</a:t>
            </a:r>
            <a:endParaRPr b="0" i="0" sz="23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Sensorimotor Therapy, Pat Ogden</a:t>
            </a:r>
            <a:endParaRPr b="0" i="0" sz="23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Exercise</a:t>
            </a:r>
            <a:endParaRPr b="0" i="0" sz="23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Trauma Journal 3</a:t>
            </a:r>
            <a:endParaRPr b="0" i="0" sz="23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228600" lvl="0" marL="342900" marR="0" rtl="0" algn="l">
              <a:lnSpc>
                <a:spcPct val="150000"/>
              </a:lnSpc>
              <a:spcBef>
                <a:spcPts val="0"/>
              </a:spcBef>
              <a:spcAft>
                <a:spcPts val="0"/>
              </a:spcAft>
              <a:buClr>
                <a:srgbClr val="000000"/>
              </a:buClr>
              <a:buSzPts val="1800"/>
              <a:buFont typeface="Arial"/>
              <a:buNone/>
            </a:pPr>
            <a:r>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14" name="Google Shape;214;p3"/>
          <p:cNvPicPr preferRelativeResize="0"/>
          <p:nvPr/>
        </p:nvPicPr>
        <p:blipFill rotWithShape="1">
          <a:blip r:embed="rId3">
            <a:alphaModFix/>
          </a:blip>
          <a:srcRect b="0" l="0" r="0" t="0"/>
          <a:stretch/>
        </p:blipFill>
        <p:spPr>
          <a:xfrm>
            <a:off x="5909300" y="1107738"/>
            <a:ext cx="2247900" cy="2028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8 - Natural Escape Vs. Anxiety</a:t>
            </a:r>
            <a:endParaRPr/>
          </a:p>
        </p:txBody>
      </p:sp>
      <p:sp>
        <p:nvSpPr>
          <p:cNvPr id="220" name="Google Shape;220;p4"/>
          <p:cNvSpPr txBox="1"/>
          <p:nvPr>
            <p:ph idx="1" type="body"/>
          </p:nvPr>
        </p:nvSpPr>
        <p:spPr>
          <a:xfrm>
            <a:off x="499500" y="901825"/>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Where client expresses intention to move, encourage them to follow their movements to completion.</a:t>
            </a:r>
            <a:br>
              <a:rPr lang="en">
                <a:solidFill>
                  <a:srgbClr val="1D2228"/>
                </a:solidFill>
                <a:highlight>
                  <a:srgbClr val="FFFFFF"/>
                </a:highlight>
                <a:latin typeface="Arial"/>
                <a:ea typeface="Arial"/>
                <a:cs typeface="Arial"/>
                <a:sym typeface="Arial"/>
              </a:rPr>
            </a:br>
            <a:endParaRPr>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As what sensation/meaning that has. </a:t>
            </a:r>
            <a:endParaRPr>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21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1000">
              <a:solidFill>
                <a:srgbClr val="1D2228"/>
              </a:solidFill>
              <a:highlight>
                <a:srgbClr val="FFFFFF"/>
              </a:highlight>
              <a:latin typeface="Arial"/>
              <a:ea typeface="Arial"/>
              <a:cs typeface="Arial"/>
              <a:sym typeface="Arial"/>
            </a:endParaRPr>
          </a:p>
          <a:p>
            <a:pPr indent="0" lvl="0" marL="0" rtl="0" algn="l">
              <a:lnSpc>
                <a:spcPct val="100000"/>
              </a:lnSpc>
              <a:spcBef>
                <a:spcPts val="600"/>
              </a:spcBef>
              <a:spcAft>
                <a:spcPts val="0"/>
              </a:spcAft>
              <a:buSzPts val="2400"/>
              <a:buNone/>
            </a:pPr>
            <a:r>
              <a:t/>
            </a:r>
            <a:endParaRPr/>
          </a:p>
        </p:txBody>
      </p:sp>
      <p:sp>
        <p:nvSpPr>
          <p:cNvPr id="221" name="Google Shape;221;p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22" name="Google Shape;222;p4"/>
          <p:cNvPicPr preferRelativeResize="0"/>
          <p:nvPr/>
        </p:nvPicPr>
        <p:blipFill rotWithShape="1">
          <a:blip r:embed="rId3">
            <a:alphaModFix/>
          </a:blip>
          <a:srcRect b="0" l="0" r="0" t="0"/>
          <a:stretch/>
        </p:blipFill>
        <p:spPr>
          <a:xfrm>
            <a:off x="5375675" y="660020"/>
            <a:ext cx="2947238" cy="3221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5"/>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8 - Natural Escape Vs. Anxiety</a:t>
            </a:r>
            <a:endParaRPr/>
          </a:p>
        </p:txBody>
      </p:sp>
      <p:sp>
        <p:nvSpPr>
          <p:cNvPr id="228" name="Google Shape;228;p5"/>
          <p:cNvSpPr txBox="1"/>
          <p:nvPr>
            <p:ph idx="1" type="body"/>
          </p:nvPr>
        </p:nvSpPr>
        <p:spPr>
          <a:xfrm>
            <a:off x="499500" y="901825"/>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fMRI brain activity is the same whether you are running or thinking about running.</a:t>
            </a:r>
            <a:br>
              <a:rPr lang="en">
                <a:solidFill>
                  <a:srgbClr val="1D2228"/>
                </a:solidFill>
                <a:highlight>
                  <a:srgbClr val="FFFFFF"/>
                </a:highlight>
                <a:latin typeface="Arial"/>
                <a:ea typeface="Arial"/>
                <a:cs typeface="Arial"/>
                <a:sym typeface="Arial"/>
              </a:rPr>
            </a:br>
            <a:endParaRPr>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Felt sense </a:t>
            </a:r>
            <a:endParaRPr>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21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1000">
              <a:solidFill>
                <a:srgbClr val="1D2228"/>
              </a:solidFill>
              <a:highlight>
                <a:srgbClr val="FFFFFF"/>
              </a:highlight>
              <a:latin typeface="Arial"/>
              <a:ea typeface="Arial"/>
              <a:cs typeface="Arial"/>
              <a:sym typeface="Arial"/>
            </a:endParaRPr>
          </a:p>
          <a:p>
            <a:pPr indent="0" lvl="0" marL="0" rtl="0" algn="l">
              <a:lnSpc>
                <a:spcPct val="100000"/>
              </a:lnSpc>
              <a:spcBef>
                <a:spcPts val="600"/>
              </a:spcBef>
              <a:spcAft>
                <a:spcPts val="0"/>
              </a:spcAft>
              <a:buSzPts val="2400"/>
              <a:buNone/>
            </a:pPr>
            <a:r>
              <a:t/>
            </a:r>
            <a:endParaRPr/>
          </a:p>
        </p:txBody>
      </p:sp>
      <p:sp>
        <p:nvSpPr>
          <p:cNvPr id="229" name="Google Shape;229;p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30" name="Google Shape;230;p5"/>
          <p:cNvPicPr preferRelativeResize="0"/>
          <p:nvPr/>
        </p:nvPicPr>
        <p:blipFill rotWithShape="1">
          <a:blip r:embed="rId3">
            <a:alphaModFix/>
          </a:blip>
          <a:srcRect b="0" l="0" r="0" t="0"/>
          <a:stretch/>
        </p:blipFill>
        <p:spPr>
          <a:xfrm>
            <a:off x="5828825" y="901825"/>
            <a:ext cx="2600325" cy="1752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36" name="Google Shape;236;p6"/>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Felt Sense </a:t>
            </a:r>
            <a:endParaRPr/>
          </a:p>
        </p:txBody>
      </p:sp>
      <p:pic>
        <p:nvPicPr>
          <p:cNvPr id="237" name="Google Shape;237;p6"/>
          <p:cNvPicPr preferRelativeResize="0"/>
          <p:nvPr/>
        </p:nvPicPr>
        <p:blipFill rotWithShape="1">
          <a:blip r:embed="rId3">
            <a:alphaModFix/>
          </a:blip>
          <a:srcRect b="0" l="0" r="0" t="0"/>
          <a:stretch/>
        </p:blipFill>
        <p:spPr>
          <a:xfrm>
            <a:off x="4747200" y="355075"/>
            <a:ext cx="2609850" cy="1752600"/>
          </a:xfrm>
          <a:prstGeom prst="rect">
            <a:avLst/>
          </a:prstGeom>
          <a:noFill/>
          <a:ln>
            <a:noFill/>
          </a:ln>
        </p:spPr>
      </p:pic>
      <p:sp>
        <p:nvSpPr>
          <p:cNvPr id="238" name="Google Shape;238;p6"/>
          <p:cNvSpPr txBox="1"/>
          <p:nvPr/>
        </p:nvSpPr>
        <p:spPr>
          <a:xfrm>
            <a:off x="304800" y="644000"/>
            <a:ext cx="5082900" cy="24165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600"/>
              </a:spcBef>
              <a:spcAft>
                <a:spcPts val="0"/>
              </a:spcAft>
              <a:buClr>
                <a:srgbClr val="000000"/>
              </a:buClr>
              <a:buSzPts val="2400"/>
              <a:buFont typeface="Arial"/>
              <a:buNone/>
            </a:pPr>
            <a:r>
              <a:t/>
            </a:r>
            <a:endParaRPr b="0" i="0" sz="2400" u="none" cap="none" strike="noStrike">
              <a:solidFill>
                <a:schemeClr val="dk1"/>
              </a:solidFill>
              <a:latin typeface="DM Sans"/>
              <a:ea typeface="DM Sans"/>
              <a:cs typeface="DM Sans"/>
              <a:sym typeface="DM Sans"/>
            </a:endParaRPr>
          </a:p>
          <a:p>
            <a:pPr indent="-381000" lvl="0" marL="457200" marR="0" rtl="0" algn="l">
              <a:lnSpc>
                <a:spcPct val="150000"/>
              </a:lnSpc>
              <a:spcBef>
                <a:spcPts val="600"/>
              </a:spcBef>
              <a:spcAft>
                <a:spcPts val="0"/>
              </a:spcAft>
              <a:buClr>
                <a:schemeClr val="accent1"/>
              </a:buClr>
              <a:buSzPts val="2400"/>
              <a:buFont typeface="DM Sans"/>
              <a:buChar char="●"/>
            </a:pPr>
            <a:r>
              <a:rPr b="0" i="0" lang="en" sz="2400" u="none" cap="none" strike="noStrike">
                <a:solidFill>
                  <a:schemeClr val="dk1"/>
                </a:solidFill>
                <a:latin typeface="DM Sans"/>
                <a:ea typeface="DM Sans"/>
                <a:cs typeface="DM Sans"/>
                <a:sym typeface="DM Sans"/>
              </a:rPr>
              <a:t>Horse running</a:t>
            </a:r>
            <a:endParaRPr b="0" i="0" sz="2400" u="none" cap="none" strike="noStrike">
              <a:solidFill>
                <a:schemeClr val="dk1"/>
              </a:solidFill>
              <a:latin typeface="DM Sans"/>
              <a:ea typeface="DM Sans"/>
              <a:cs typeface="DM Sans"/>
              <a:sym typeface="DM Sans"/>
            </a:endParaRPr>
          </a:p>
          <a:p>
            <a:pPr indent="-381000" lvl="0" marL="457200" marR="0" rtl="0" algn="l">
              <a:lnSpc>
                <a:spcPct val="150000"/>
              </a:lnSpc>
              <a:spcBef>
                <a:spcPts val="600"/>
              </a:spcBef>
              <a:spcAft>
                <a:spcPts val="0"/>
              </a:spcAft>
              <a:buClr>
                <a:schemeClr val="accent1"/>
              </a:buClr>
              <a:buSzPts val="2400"/>
              <a:buFont typeface="DM Sans"/>
              <a:buChar char="●"/>
            </a:pPr>
            <a:r>
              <a:rPr b="0" i="0" lang="en" sz="2200" u="none" cap="none" strike="noStrike">
                <a:solidFill>
                  <a:srgbClr val="1D2228"/>
                </a:solidFill>
                <a:highlight>
                  <a:schemeClr val="lt1"/>
                </a:highlight>
                <a:latin typeface="Arial"/>
                <a:ea typeface="Arial"/>
                <a:cs typeface="Arial"/>
                <a:sym typeface="Arial"/>
              </a:rPr>
              <a:t>Bird flying</a:t>
            </a:r>
            <a:endParaRPr b="0" i="0" sz="2200" u="none" cap="none" strike="noStrike">
              <a:solidFill>
                <a:srgbClr val="1D2228"/>
              </a:solidFill>
              <a:highlight>
                <a:schemeClr val="lt1"/>
              </a:highlight>
              <a:latin typeface="Arial"/>
              <a:ea typeface="Arial"/>
              <a:cs typeface="Arial"/>
              <a:sym typeface="Arial"/>
            </a:endParaRPr>
          </a:p>
          <a:p>
            <a:pPr indent="-368300" lvl="0" marL="457200" marR="0" rtl="0" algn="l">
              <a:lnSpc>
                <a:spcPct val="150000"/>
              </a:lnSpc>
              <a:spcBef>
                <a:spcPts val="600"/>
              </a:spcBef>
              <a:spcAft>
                <a:spcPts val="0"/>
              </a:spcAft>
              <a:buClr>
                <a:srgbClr val="1D2228"/>
              </a:buClr>
              <a:buSzPts val="2200"/>
              <a:buFont typeface="DM Sans"/>
              <a:buChar char="●"/>
            </a:pPr>
            <a:r>
              <a:rPr b="0" i="0" lang="en" sz="2200" u="none" cap="none" strike="noStrike">
                <a:solidFill>
                  <a:srgbClr val="1D2228"/>
                </a:solidFill>
                <a:highlight>
                  <a:schemeClr val="lt1"/>
                </a:highlight>
                <a:latin typeface="Arial"/>
                <a:ea typeface="Arial"/>
                <a:cs typeface="Arial"/>
                <a:sym typeface="Arial"/>
              </a:rPr>
              <a:t>Running from Baboon and settling</a:t>
            </a:r>
            <a:endParaRPr b="0" i="0" sz="2200" u="none" cap="none" strike="noStrike">
              <a:solidFill>
                <a:srgbClr val="1D2228"/>
              </a:solidFill>
              <a:highlight>
                <a:schemeClr val="lt1"/>
              </a:highlight>
              <a:latin typeface="Arial"/>
              <a:ea typeface="Arial"/>
              <a:cs typeface="Arial"/>
              <a:sym typeface="Arial"/>
            </a:endParaRPr>
          </a:p>
        </p:txBody>
      </p:sp>
      <p:pic>
        <p:nvPicPr>
          <p:cNvPr id="239" name="Google Shape;239;p6"/>
          <p:cNvPicPr preferRelativeResize="0"/>
          <p:nvPr/>
        </p:nvPicPr>
        <p:blipFill rotWithShape="1">
          <a:blip r:embed="rId4">
            <a:alphaModFix/>
          </a:blip>
          <a:srcRect b="0" l="0" r="0" t="0"/>
          <a:stretch/>
        </p:blipFill>
        <p:spPr>
          <a:xfrm>
            <a:off x="4864900" y="3244063"/>
            <a:ext cx="2619375" cy="1743075"/>
          </a:xfrm>
          <a:prstGeom prst="rect">
            <a:avLst/>
          </a:prstGeom>
          <a:noFill/>
          <a:ln>
            <a:noFill/>
          </a:ln>
        </p:spPr>
      </p:pic>
      <p:pic>
        <p:nvPicPr>
          <p:cNvPr id="240" name="Google Shape;240;p6"/>
          <p:cNvPicPr preferRelativeResize="0"/>
          <p:nvPr/>
        </p:nvPicPr>
        <p:blipFill rotWithShape="1">
          <a:blip r:embed="rId5">
            <a:alphaModFix/>
          </a:blip>
          <a:srcRect b="0" l="0" r="0" t="0"/>
          <a:stretch/>
        </p:blipFill>
        <p:spPr>
          <a:xfrm>
            <a:off x="6779075" y="1947425"/>
            <a:ext cx="2166055" cy="1533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7"/>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8 - Natural Escape Vs. Anxiety</a:t>
            </a:r>
            <a:endParaRPr/>
          </a:p>
        </p:txBody>
      </p:sp>
      <p:sp>
        <p:nvSpPr>
          <p:cNvPr id="246" name="Google Shape;246;p7"/>
          <p:cNvSpPr txBox="1"/>
          <p:nvPr>
            <p:ph idx="1" type="body"/>
          </p:nvPr>
        </p:nvSpPr>
        <p:spPr>
          <a:xfrm>
            <a:off x="499500" y="901825"/>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rgbClr val="1D2228"/>
              </a:buClr>
              <a:buSzPts val="2200"/>
              <a:buFont typeface="Arial"/>
              <a:buChar char="●"/>
            </a:pPr>
            <a:r>
              <a:rPr lang="en" sz="2200">
                <a:solidFill>
                  <a:srgbClr val="1D2228"/>
                </a:solidFill>
                <a:highlight>
                  <a:schemeClr val="lt1"/>
                </a:highlight>
                <a:latin typeface="Arial"/>
                <a:ea typeface="Arial"/>
                <a:cs typeface="Arial"/>
                <a:sym typeface="Arial"/>
              </a:rPr>
              <a:t>Feel the strength in your legs as you make pushing movements on the pillow.</a:t>
            </a:r>
            <a:br>
              <a:rPr lang="en" sz="2200">
                <a:solidFill>
                  <a:srgbClr val="1D2228"/>
                </a:solidFill>
                <a:highlight>
                  <a:schemeClr val="lt1"/>
                </a:highlight>
                <a:latin typeface="Arial"/>
                <a:ea typeface="Arial"/>
                <a:cs typeface="Arial"/>
                <a:sym typeface="Arial"/>
              </a:rPr>
            </a:br>
            <a:endParaRPr sz="2200">
              <a:solidFill>
                <a:srgbClr val="1D2228"/>
              </a:solidFill>
              <a:highlight>
                <a:schemeClr val="lt1"/>
              </a:highlight>
              <a:latin typeface="Arial"/>
              <a:ea typeface="Arial"/>
              <a:cs typeface="Arial"/>
              <a:sym typeface="Arial"/>
            </a:endParaRPr>
          </a:p>
          <a:p>
            <a:pPr indent="-292100" lvl="0" marL="342900" rtl="0" algn="l">
              <a:lnSpc>
                <a:spcPct val="115000"/>
              </a:lnSpc>
              <a:spcBef>
                <a:spcPts val="0"/>
              </a:spcBef>
              <a:spcAft>
                <a:spcPts val="0"/>
              </a:spcAft>
              <a:buClr>
                <a:srgbClr val="1D2228"/>
              </a:buClr>
              <a:buSzPts val="2200"/>
              <a:buFont typeface="Arial"/>
              <a:buChar char="●"/>
            </a:pPr>
            <a:r>
              <a:rPr lang="en" sz="2200">
                <a:solidFill>
                  <a:srgbClr val="1D2228"/>
                </a:solidFill>
                <a:highlight>
                  <a:schemeClr val="lt1"/>
                </a:highlight>
                <a:latin typeface="Arial"/>
                <a:ea typeface="Arial"/>
                <a:cs typeface="Arial"/>
                <a:sym typeface="Arial"/>
              </a:rPr>
              <a:t>Push pillow against the wall. </a:t>
            </a:r>
            <a:endParaRPr sz="2200">
              <a:solidFill>
                <a:srgbClr val="1D2228"/>
              </a:solidFill>
              <a:highlight>
                <a:schemeClr val="lt1"/>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21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1000">
              <a:solidFill>
                <a:srgbClr val="1D2228"/>
              </a:solidFill>
              <a:highlight>
                <a:srgbClr val="FFFFFF"/>
              </a:highlight>
              <a:latin typeface="Arial"/>
              <a:ea typeface="Arial"/>
              <a:cs typeface="Arial"/>
              <a:sym typeface="Arial"/>
            </a:endParaRPr>
          </a:p>
          <a:p>
            <a:pPr indent="0" lvl="0" marL="0" rtl="0" algn="l">
              <a:lnSpc>
                <a:spcPct val="100000"/>
              </a:lnSpc>
              <a:spcBef>
                <a:spcPts val="600"/>
              </a:spcBef>
              <a:spcAft>
                <a:spcPts val="0"/>
              </a:spcAft>
              <a:buSzPts val="2400"/>
              <a:buNone/>
            </a:pPr>
            <a:r>
              <a:t/>
            </a:r>
            <a:endParaRPr/>
          </a:p>
        </p:txBody>
      </p:sp>
      <p:sp>
        <p:nvSpPr>
          <p:cNvPr id="247" name="Google Shape;247;p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Logan Lerman, man sitting on brown chair, png | PNGEgg" id="248" name="Google Shape;248;p7"/>
          <p:cNvPicPr preferRelativeResize="0"/>
          <p:nvPr/>
        </p:nvPicPr>
        <p:blipFill rotWithShape="1">
          <a:blip r:embed="rId3">
            <a:alphaModFix/>
          </a:blip>
          <a:srcRect b="0" l="0" r="0" t="0"/>
          <a:stretch/>
        </p:blipFill>
        <p:spPr>
          <a:xfrm>
            <a:off x="6031313" y="1021424"/>
            <a:ext cx="2947087" cy="2794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8"/>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9: Strength and Resilience Vs. Collapse </a:t>
            </a:r>
            <a:endParaRPr/>
          </a:p>
        </p:txBody>
      </p:sp>
      <p:sp>
        <p:nvSpPr>
          <p:cNvPr id="254" name="Google Shape;254;p8"/>
          <p:cNvSpPr txBox="1"/>
          <p:nvPr>
            <p:ph idx="1" type="body"/>
          </p:nvPr>
        </p:nvSpPr>
        <p:spPr>
          <a:xfrm>
            <a:off x="470152" y="1369800"/>
            <a:ext cx="4614900" cy="322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600"/>
              </a:spcBef>
              <a:spcAft>
                <a:spcPts val="0"/>
              </a:spcAft>
              <a:buSzPts val="2400"/>
              <a:buNone/>
            </a:pPr>
            <a:r>
              <a:rPr lang="en"/>
              <a:t>In collapse:</a:t>
            </a:r>
            <a:br>
              <a:rPr lang="en"/>
            </a:br>
            <a:endParaRPr sz="1100"/>
          </a:p>
          <a:p>
            <a:pPr indent="-381000" lvl="0" marL="457200" rtl="0" algn="l">
              <a:lnSpc>
                <a:spcPct val="150000"/>
              </a:lnSpc>
              <a:spcBef>
                <a:spcPts val="600"/>
              </a:spcBef>
              <a:spcAft>
                <a:spcPts val="0"/>
              </a:spcAft>
              <a:buSzPts val="2400"/>
              <a:buChar char="●"/>
            </a:pPr>
            <a:r>
              <a:rPr lang="en"/>
              <a:t>Shoulders go forward </a:t>
            </a:r>
            <a:endParaRPr/>
          </a:p>
          <a:p>
            <a:pPr indent="-381000" lvl="0" marL="457200" rtl="0" algn="l">
              <a:lnSpc>
                <a:spcPct val="150000"/>
              </a:lnSpc>
              <a:spcBef>
                <a:spcPts val="0"/>
              </a:spcBef>
              <a:spcAft>
                <a:spcPts val="0"/>
              </a:spcAft>
              <a:buSzPts val="2400"/>
              <a:buChar char="●"/>
            </a:pPr>
            <a:r>
              <a:rPr lang="en"/>
              <a:t>Eyes down</a:t>
            </a:r>
            <a:endParaRPr/>
          </a:p>
          <a:p>
            <a:pPr indent="-381000" lvl="0" marL="457200" rtl="0" algn="l">
              <a:lnSpc>
                <a:spcPct val="150000"/>
              </a:lnSpc>
              <a:spcBef>
                <a:spcPts val="0"/>
              </a:spcBef>
              <a:spcAft>
                <a:spcPts val="0"/>
              </a:spcAft>
              <a:buSzPts val="2400"/>
              <a:buChar char="●"/>
            </a:pPr>
            <a:r>
              <a:rPr lang="en"/>
              <a:t>Collapse around diaphragm into the abdomen</a:t>
            </a:r>
            <a:endParaRPr/>
          </a:p>
        </p:txBody>
      </p:sp>
      <p:sp>
        <p:nvSpPr>
          <p:cNvPr id="255" name="Google Shape;255;p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56" name="Google Shape;256;p8"/>
          <p:cNvPicPr preferRelativeResize="0"/>
          <p:nvPr/>
        </p:nvPicPr>
        <p:blipFill rotWithShape="1">
          <a:blip r:embed="rId3">
            <a:alphaModFix/>
          </a:blip>
          <a:srcRect b="0" l="0" r="0" t="0"/>
          <a:stretch/>
        </p:blipFill>
        <p:spPr>
          <a:xfrm>
            <a:off x="5600974" y="873825"/>
            <a:ext cx="3238053" cy="225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9"/>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9: Strength and Resilience Vs. Collapse </a:t>
            </a:r>
            <a:endParaRPr/>
          </a:p>
        </p:txBody>
      </p:sp>
      <p:sp>
        <p:nvSpPr>
          <p:cNvPr id="262" name="Google Shape;262;p9"/>
          <p:cNvSpPr txBox="1"/>
          <p:nvPr>
            <p:ph idx="1" type="body"/>
          </p:nvPr>
        </p:nvSpPr>
        <p:spPr>
          <a:xfrm>
            <a:off x="368900" y="1333800"/>
            <a:ext cx="42630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a:t>Slowly move up one vertebrae at a time </a:t>
            </a:r>
            <a:endParaRPr/>
          </a:p>
          <a:p>
            <a:pPr indent="-381000" lvl="0" marL="457200" rtl="0" algn="l">
              <a:lnSpc>
                <a:spcPct val="150000"/>
              </a:lnSpc>
              <a:spcBef>
                <a:spcPts val="0"/>
              </a:spcBef>
              <a:spcAft>
                <a:spcPts val="0"/>
              </a:spcAft>
              <a:buSzPts val="2400"/>
              <a:buChar char="●"/>
            </a:pPr>
            <a:r>
              <a:rPr lang="en"/>
              <a:t>Notice chest moving forward</a:t>
            </a:r>
            <a:endParaRPr/>
          </a:p>
          <a:p>
            <a:pPr indent="-381000" lvl="0" marL="457200" rtl="0" algn="l">
              <a:lnSpc>
                <a:spcPct val="150000"/>
              </a:lnSpc>
              <a:spcBef>
                <a:spcPts val="0"/>
              </a:spcBef>
              <a:spcAft>
                <a:spcPts val="0"/>
              </a:spcAft>
              <a:buSzPts val="2400"/>
              <a:buChar char="●"/>
            </a:pPr>
            <a:r>
              <a:rPr lang="en"/>
              <a:t>Imagine thread above head pulling you upwards </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263" name="Google Shape;263;p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Slouched Sitting Makes You Sick: Proper Posture Keeps You Healthy" id="264" name="Google Shape;264;p9"/>
          <p:cNvPicPr preferRelativeResize="0"/>
          <p:nvPr/>
        </p:nvPicPr>
        <p:blipFill rotWithShape="1">
          <a:blip r:embed="rId3">
            <a:alphaModFix/>
          </a:blip>
          <a:srcRect b="0" l="0" r="0" t="0"/>
          <a:stretch/>
        </p:blipFill>
        <p:spPr>
          <a:xfrm>
            <a:off x="4726742" y="1333800"/>
            <a:ext cx="4038254" cy="22901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70" name="Google Shape;270;p10"/>
          <p:cNvSpPr txBox="1"/>
          <p:nvPr>
            <p:ph type="title"/>
          </p:nvPr>
        </p:nvSpPr>
        <p:spPr>
          <a:xfrm>
            <a:off x="304800" y="355075"/>
            <a:ext cx="51783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Sensorimotor Exploration</a:t>
            </a:r>
            <a:endParaRPr/>
          </a:p>
        </p:txBody>
      </p:sp>
      <p:sp>
        <p:nvSpPr>
          <p:cNvPr id="271" name="Google Shape;271;p10"/>
          <p:cNvSpPr txBox="1"/>
          <p:nvPr>
            <p:ph idx="1" type="body"/>
          </p:nvPr>
        </p:nvSpPr>
        <p:spPr>
          <a:xfrm>
            <a:off x="505725" y="1376350"/>
            <a:ext cx="52965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a:t>Pat Ogden, PhD. Sensorimotor Therapy</a:t>
            </a:r>
            <a:br>
              <a:rPr lang="en"/>
            </a:br>
            <a:endParaRPr/>
          </a:p>
          <a:p>
            <a:pPr indent="-381000" lvl="0" marL="457200" rtl="0" algn="l">
              <a:lnSpc>
                <a:spcPct val="150000"/>
              </a:lnSpc>
              <a:spcBef>
                <a:spcPts val="0"/>
              </a:spcBef>
              <a:spcAft>
                <a:spcPts val="0"/>
              </a:spcAft>
              <a:buSzPts val="2400"/>
              <a:buChar char="●"/>
            </a:pPr>
            <a:r>
              <a:rPr lang="en"/>
              <a:t>Tracking body language and posture</a:t>
            </a:r>
            <a:endParaRPr/>
          </a:p>
          <a:p>
            <a:pPr indent="0" lvl="0" marL="457200" rtl="0" algn="l">
              <a:lnSpc>
                <a:spcPct val="150000"/>
              </a:lnSpc>
              <a:spcBef>
                <a:spcPts val="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72" name="Google Shape;272;p10"/>
          <p:cNvPicPr preferRelativeResize="0"/>
          <p:nvPr/>
        </p:nvPicPr>
        <p:blipFill rotWithShape="1">
          <a:blip r:embed="rId3">
            <a:alphaModFix/>
          </a:blip>
          <a:srcRect b="0" l="0" r="0" t="0"/>
          <a:stretch/>
        </p:blipFill>
        <p:spPr>
          <a:xfrm>
            <a:off x="6550750" y="631975"/>
            <a:ext cx="1866900" cy="2457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78" name="Google Shape;278;p11"/>
          <p:cNvSpPr txBox="1"/>
          <p:nvPr>
            <p:ph type="title"/>
          </p:nvPr>
        </p:nvSpPr>
        <p:spPr>
          <a:xfrm>
            <a:off x="304800" y="355075"/>
            <a:ext cx="51783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Sensorimotor Exploration</a:t>
            </a:r>
            <a:endParaRPr/>
          </a:p>
        </p:txBody>
      </p:sp>
      <p:sp>
        <p:nvSpPr>
          <p:cNvPr id="279" name="Google Shape;279;p11"/>
          <p:cNvSpPr txBox="1"/>
          <p:nvPr>
            <p:ph idx="1" type="body"/>
          </p:nvPr>
        </p:nvSpPr>
        <p:spPr>
          <a:xfrm>
            <a:off x="478525" y="1294700"/>
            <a:ext cx="52965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SzPts val="2200"/>
              <a:buChar char="▫"/>
            </a:pPr>
            <a:r>
              <a:rPr lang="en" sz="2200"/>
              <a:t>The body is the unconscious mind</a:t>
            </a:r>
            <a:endParaRPr sz="2200"/>
          </a:p>
          <a:p>
            <a:pPr indent="-368300" lvl="0" marL="457200" rtl="0" algn="l">
              <a:lnSpc>
                <a:spcPct val="150000"/>
              </a:lnSpc>
              <a:spcBef>
                <a:spcPts val="0"/>
              </a:spcBef>
              <a:spcAft>
                <a:spcPts val="0"/>
              </a:spcAft>
              <a:buSzPts val="2200"/>
              <a:buChar char="▫"/>
            </a:pPr>
            <a:r>
              <a:rPr lang="en" sz="2200"/>
              <a:t>Changing body patterns to embody strength, confidence, happiness.</a:t>
            </a:r>
            <a:endParaRPr sz="2200"/>
          </a:p>
          <a:p>
            <a:pPr indent="-368300" lvl="0" marL="457200" rtl="0" algn="l">
              <a:lnSpc>
                <a:spcPct val="150000"/>
              </a:lnSpc>
              <a:spcBef>
                <a:spcPts val="0"/>
              </a:spcBef>
              <a:spcAft>
                <a:spcPts val="0"/>
              </a:spcAft>
              <a:buSzPts val="2200"/>
              <a:buChar char="▫"/>
            </a:pPr>
            <a:r>
              <a:rPr lang="en" sz="2200"/>
              <a:t>“Memory catalyzes unfinished body responses”. </a:t>
            </a:r>
            <a:endParaRPr sz="2200"/>
          </a:p>
          <a:p>
            <a:pPr indent="-368300" lvl="0" marL="457200" rtl="0" algn="l">
              <a:lnSpc>
                <a:spcPct val="115000"/>
              </a:lnSpc>
              <a:spcBef>
                <a:spcPts val="0"/>
              </a:spcBef>
              <a:spcAft>
                <a:spcPts val="0"/>
              </a:spcAft>
              <a:buSzPts val="2200"/>
              <a:buChar char="▫"/>
            </a:pPr>
            <a:r>
              <a:t/>
            </a:r>
            <a:endParaRPr sz="2200"/>
          </a:p>
        </p:txBody>
      </p:sp>
      <p:pic>
        <p:nvPicPr>
          <p:cNvPr id="280" name="Google Shape;280;p11"/>
          <p:cNvPicPr preferRelativeResize="0"/>
          <p:nvPr/>
        </p:nvPicPr>
        <p:blipFill rotWithShape="1">
          <a:blip r:embed="rId3">
            <a:alphaModFix/>
          </a:blip>
          <a:srcRect b="0" l="0" r="0" t="0"/>
          <a:stretch/>
        </p:blipFill>
        <p:spPr>
          <a:xfrm>
            <a:off x="6009050" y="737525"/>
            <a:ext cx="2514600" cy="3114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2"/>
          <p:cNvSpPr txBox="1"/>
          <p:nvPr>
            <p:ph idx="4294967295" type="ctrTitle"/>
          </p:nvPr>
        </p:nvSpPr>
        <p:spPr>
          <a:xfrm>
            <a:off x="476275" y="330975"/>
            <a:ext cx="8150700" cy="1866300"/>
          </a:xfrm>
          <a:prstGeom prst="rect">
            <a:avLst/>
          </a:prstGeom>
          <a:noFill/>
          <a:ln>
            <a:noFill/>
          </a:ln>
        </p:spPr>
        <p:txBody>
          <a:bodyPr anchorCtr="0" anchor="b" bIns="0" lIns="0" spcFirstLastPara="1" rIns="0" wrap="square" tIns="0">
            <a:noAutofit/>
          </a:bodyPr>
          <a:lstStyle/>
          <a:p>
            <a:pPr indent="0" lvl="0" marL="0" marR="0" rtl="0" algn="ctr">
              <a:lnSpc>
                <a:spcPct val="90000"/>
              </a:lnSpc>
              <a:spcBef>
                <a:spcPts val="0"/>
              </a:spcBef>
              <a:spcAft>
                <a:spcPts val="0"/>
              </a:spcAft>
              <a:buClr>
                <a:schemeClr val="accent1"/>
              </a:buClr>
              <a:buSzPts val="3000"/>
              <a:buFont typeface="DM Sans"/>
              <a:buNone/>
            </a:pPr>
            <a:r>
              <a:rPr b="1" i="0" lang="en" sz="3000" u="none" cap="none" strike="noStrike">
                <a:solidFill>
                  <a:schemeClr val="accent1"/>
                </a:solidFill>
                <a:latin typeface="DM Sans"/>
                <a:ea typeface="DM Sans"/>
                <a:cs typeface="DM Sans"/>
                <a:sym typeface="DM Sans"/>
              </a:rPr>
              <a:t>Sensorimotor Therapy</a:t>
            </a:r>
            <a:endParaRPr b="1" i="0" sz="30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286" name="Google Shape;286;p12"/>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87" name="Google Shape;287;p12"/>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88" name="Google Shape;288;p12"/>
          <p:cNvGrpSpPr/>
          <p:nvPr/>
        </p:nvGrpSpPr>
        <p:grpSpPr>
          <a:xfrm>
            <a:off x="7241632" y="3191348"/>
            <a:ext cx="301203" cy="301203"/>
            <a:chOff x="3293633" y="3741845"/>
            <a:chExt cx="457200" cy="457200"/>
          </a:xfrm>
        </p:grpSpPr>
        <p:sp>
          <p:nvSpPr>
            <p:cNvPr id="289" name="Google Shape;289;p12"/>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0" name="Google Shape;290;p12"/>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pic>
        <p:nvPicPr>
          <p:cNvPr id="291" name="Google Shape;291;p12" title="The Surprising Connection between Posture and Resilience with Pat Ogden">
            <a:hlinkClick r:id="rId3"/>
          </p:cNvPr>
          <p:cNvPicPr preferRelativeResize="0"/>
          <p:nvPr/>
        </p:nvPicPr>
        <p:blipFill rotWithShape="1">
          <a:blip r:embed="rId4">
            <a:alphaModFix/>
          </a:blip>
          <a:srcRect b="0" l="0" r="0" t="0"/>
          <a:stretch/>
        </p:blipFill>
        <p:spPr>
          <a:xfrm>
            <a:off x="2489259" y="1425000"/>
            <a:ext cx="4124724" cy="3093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97" name="Google Shape;297;p13"/>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8" name="Google Shape;298;p13"/>
          <p:cNvSpPr txBox="1"/>
          <p:nvPr/>
        </p:nvSpPr>
        <p:spPr>
          <a:xfrm>
            <a:off x="750975" y="1378800"/>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99" name="Google Shape;299;p13"/>
          <p:cNvSpPr txBox="1"/>
          <p:nvPr/>
        </p:nvSpPr>
        <p:spPr>
          <a:xfrm>
            <a:off x="2742075" y="225100"/>
            <a:ext cx="54903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FF"/>
                </a:solidFill>
                <a:latin typeface="DM Sans"/>
                <a:ea typeface="DM Sans"/>
                <a:cs typeface="DM Sans"/>
                <a:sym typeface="DM Sans"/>
              </a:rPr>
              <a:t>Body Language</a:t>
            </a:r>
            <a:endParaRPr b="0" i="0" sz="3600" u="none" cap="none" strike="noStrike">
              <a:solidFill>
                <a:srgbClr val="0000FF"/>
              </a:solidFill>
              <a:latin typeface="DM Sans"/>
              <a:ea typeface="DM Sans"/>
              <a:cs typeface="DM Sans"/>
              <a:sym typeface="DM Sans"/>
            </a:endParaRPr>
          </a:p>
        </p:txBody>
      </p:sp>
      <p:pic>
        <p:nvPicPr>
          <p:cNvPr id="300" name="Google Shape;300;p13"/>
          <p:cNvPicPr preferRelativeResize="0"/>
          <p:nvPr/>
        </p:nvPicPr>
        <p:blipFill rotWithShape="1">
          <a:blip r:embed="rId3">
            <a:alphaModFix/>
          </a:blip>
          <a:srcRect b="0" l="0" r="0" t="0"/>
          <a:stretch/>
        </p:blipFill>
        <p:spPr>
          <a:xfrm>
            <a:off x="1856613" y="1160675"/>
            <a:ext cx="5430675" cy="3041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06" name="Google Shape;306;p14"/>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 name="Google Shape;307;p14"/>
          <p:cNvSpPr txBox="1"/>
          <p:nvPr/>
        </p:nvSpPr>
        <p:spPr>
          <a:xfrm>
            <a:off x="750975" y="1378800"/>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id="308" name="Google Shape;308;p14"/>
          <p:cNvPicPr preferRelativeResize="0"/>
          <p:nvPr/>
        </p:nvPicPr>
        <p:blipFill rotWithShape="1">
          <a:blip r:embed="rId3">
            <a:alphaModFix/>
          </a:blip>
          <a:srcRect b="0" l="0" r="0" t="0"/>
          <a:stretch/>
        </p:blipFill>
        <p:spPr>
          <a:xfrm>
            <a:off x="1352125" y="606550"/>
            <a:ext cx="6643925" cy="4150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5"/>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14" name="Google Shape;314;p15"/>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 name="Google Shape;315;p15"/>
          <p:cNvSpPr txBox="1"/>
          <p:nvPr/>
        </p:nvSpPr>
        <p:spPr>
          <a:xfrm>
            <a:off x="879400" y="675025"/>
            <a:ext cx="7583700" cy="600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rgbClr val="FF0000"/>
                </a:solidFill>
                <a:latin typeface="DM Sans"/>
                <a:ea typeface="DM Sans"/>
                <a:cs typeface="DM Sans"/>
                <a:sym typeface="DM Sans"/>
              </a:rPr>
              <a:t>Mad </a:t>
            </a:r>
            <a:r>
              <a:rPr b="0" i="0" lang="en" sz="2700" u="none" cap="none" strike="noStrike">
                <a:solidFill>
                  <a:srgbClr val="000000"/>
                </a:solidFill>
                <a:latin typeface="DM Sans"/>
                <a:ea typeface="DM Sans"/>
                <a:cs typeface="DM Sans"/>
                <a:sym typeface="DM Sans"/>
              </a:rPr>
              <a:t>              </a:t>
            </a:r>
            <a:r>
              <a:rPr b="0" i="0" lang="en" sz="2700" u="none" cap="none" strike="noStrike">
                <a:solidFill>
                  <a:srgbClr val="0000FF"/>
                </a:solidFill>
                <a:latin typeface="DM Sans"/>
                <a:ea typeface="DM Sans"/>
                <a:cs typeface="DM Sans"/>
                <a:sym typeface="DM Sans"/>
              </a:rPr>
              <a:t>Sad</a:t>
            </a:r>
            <a:r>
              <a:rPr b="0" i="0" lang="en" sz="2700" u="none" cap="none" strike="noStrike">
                <a:solidFill>
                  <a:srgbClr val="000000"/>
                </a:solidFill>
                <a:latin typeface="DM Sans"/>
                <a:ea typeface="DM Sans"/>
                <a:cs typeface="DM Sans"/>
                <a:sym typeface="DM Sans"/>
              </a:rPr>
              <a:t>              </a:t>
            </a:r>
            <a:r>
              <a:rPr b="0" i="0" lang="en" sz="2700" u="none" cap="none" strike="noStrike">
                <a:solidFill>
                  <a:srgbClr val="6AA84F"/>
                </a:solidFill>
                <a:latin typeface="DM Sans"/>
                <a:ea typeface="DM Sans"/>
                <a:cs typeface="DM Sans"/>
                <a:sym typeface="DM Sans"/>
              </a:rPr>
              <a:t>Glad</a:t>
            </a:r>
            <a:r>
              <a:rPr b="0" i="0" lang="en" sz="2700" u="none" cap="none" strike="noStrike">
                <a:solidFill>
                  <a:srgbClr val="000000"/>
                </a:solidFill>
                <a:latin typeface="DM Sans"/>
                <a:ea typeface="DM Sans"/>
                <a:cs typeface="DM Sans"/>
                <a:sym typeface="DM Sans"/>
              </a:rPr>
              <a:t>            </a:t>
            </a:r>
            <a:r>
              <a:rPr b="0" i="0" lang="en" sz="2700" u="none" cap="none" strike="noStrike">
                <a:solidFill>
                  <a:srgbClr val="F1C232"/>
                </a:solidFill>
                <a:latin typeface="DM Sans"/>
                <a:ea typeface="DM Sans"/>
                <a:cs typeface="DM Sans"/>
                <a:sym typeface="DM Sans"/>
              </a:rPr>
              <a:t>Scared</a:t>
            </a:r>
            <a:endParaRPr b="0" i="0" sz="2700" u="none" cap="none" strike="noStrike">
              <a:solidFill>
                <a:srgbClr val="F1C232"/>
              </a:solidFill>
              <a:latin typeface="DM Sans"/>
              <a:ea typeface="DM Sans"/>
              <a:cs typeface="DM Sans"/>
              <a:sym typeface="DM Sans"/>
            </a:endParaRPr>
          </a:p>
        </p:txBody>
      </p:sp>
      <p:pic>
        <p:nvPicPr>
          <p:cNvPr id="316" name="Google Shape;316;p15"/>
          <p:cNvPicPr preferRelativeResize="0"/>
          <p:nvPr/>
        </p:nvPicPr>
        <p:blipFill rotWithShape="1">
          <a:blip r:embed="rId3">
            <a:alphaModFix/>
          </a:blip>
          <a:srcRect b="70443" l="44709" r="41732" t="1331"/>
          <a:stretch/>
        </p:blipFill>
        <p:spPr>
          <a:xfrm>
            <a:off x="879400" y="1645275"/>
            <a:ext cx="987875" cy="2249775"/>
          </a:xfrm>
          <a:prstGeom prst="rect">
            <a:avLst/>
          </a:prstGeom>
          <a:noFill/>
          <a:ln>
            <a:noFill/>
          </a:ln>
        </p:spPr>
      </p:pic>
      <p:pic>
        <p:nvPicPr>
          <p:cNvPr id="317" name="Google Shape;317;p15"/>
          <p:cNvPicPr preferRelativeResize="0"/>
          <p:nvPr/>
        </p:nvPicPr>
        <p:blipFill rotWithShape="1">
          <a:blip r:embed="rId3">
            <a:alphaModFix/>
          </a:blip>
          <a:srcRect b="70469" l="64521" r="19378" t="1803"/>
          <a:stretch/>
        </p:blipFill>
        <p:spPr>
          <a:xfrm>
            <a:off x="6598475" y="1589775"/>
            <a:ext cx="1253050" cy="2360775"/>
          </a:xfrm>
          <a:prstGeom prst="rect">
            <a:avLst/>
          </a:prstGeom>
          <a:noFill/>
          <a:ln>
            <a:noFill/>
          </a:ln>
        </p:spPr>
      </p:pic>
      <p:pic>
        <p:nvPicPr>
          <p:cNvPr id="318" name="Google Shape;318;p15"/>
          <p:cNvPicPr preferRelativeResize="0"/>
          <p:nvPr/>
        </p:nvPicPr>
        <p:blipFill rotWithShape="1">
          <a:blip r:embed="rId3">
            <a:alphaModFix/>
          </a:blip>
          <a:srcRect b="35791" l="28902" r="51560" t="36219"/>
          <a:stretch/>
        </p:blipFill>
        <p:spPr>
          <a:xfrm>
            <a:off x="4615625" y="1645263"/>
            <a:ext cx="1435375" cy="2249800"/>
          </a:xfrm>
          <a:prstGeom prst="rect">
            <a:avLst/>
          </a:prstGeom>
          <a:noFill/>
          <a:ln>
            <a:noFill/>
          </a:ln>
        </p:spPr>
      </p:pic>
      <p:pic>
        <p:nvPicPr>
          <p:cNvPr id="319" name="Google Shape;319;p15"/>
          <p:cNvPicPr preferRelativeResize="0"/>
          <p:nvPr/>
        </p:nvPicPr>
        <p:blipFill rotWithShape="1">
          <a:blip r:embed="rId3">
            <a:alphaModFix/>
          </a:blip>
          <a:srcRect b="4648" l="58849" r="27516" t="67361"/>
          <a:stretch/>
        </p:blipFill>
        <p:spPr>
          <a:xfrm>
            <a:off x="2815100" y="1645275"/>
            <a:ext cx="1253050" cy="2360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25" name="Google Shape;325;p16"/>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pic>
        <p:nvPicPr>
          <p:cNvPr id="326" name="Google Shape;326;p16"/>
          <p:cNvPicPr preferRelativeResize="0"/>
          <p:nvPr/>
        </p:nvPicPr>
        <p:blipFill rotWithShape="1">
          <a:blip r:embed="rId3">
            <a:alphaModFix/>
          </a:blip>
          <a:srcRect b="0" l="0" r="0" t="0"/>
          <a:stretch/>
        </p:blipFill>
        <p:spPr>
          <a:xfrm>
            <a:off x="1952963" y="1424420"/>
            <a:ext cx="5046575" cy="2523275"/>
          </a:xfrm>
          <a:prstGeom prst="rect">
            <a:avLst/>
          </a:prstGeom>
          <a:noFill/>
          <a:ln>
            <a:noFill/>
          </a:ln>
        </p:spPr>
      </p:pic>
      <p:sp>
        <p:nvSpPr>
          <p:cNvPr id="327" name="Google Shape;327;p16"/>
          <p:cNvSpPr txBox="1"/>
          <p:nvPr/>
        </p:nvSpPr>
        <p:spPr>
          <a:xfrm>
            <a:off x="1167875" y="418675"/>
            <a:ext cx="7069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latin typeface="DM Sans"/>
                <a:ea typeface="DM Sans"/>
                <a:cs typeface="DM Sans"/>
                <a:sym typeface="DM Sans"/>
              </a:rPr>
              <a:t>Pendulate in and out of these states</a:t>
            </a:r>
            <a:endParaRPr b="0" i="0" sz="3200" u="none" cap="none" strike="noStrike">
              <a:solidFill>
                <a:srgbClr val="000000"/>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17"/>
          <p:cNvSpPr txBox="1"/>
          <p:nvPr>
            <p:ph type="title"/>
          </p:nvPr>
        </p:nvSpPr>
        <p:spPr>
          <a:xfrm>
            <a:off x="374850" y="469800"/>
            <a:ext cx="50229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Working through the state</a:t>
            </a:r>
            <a:endParaRPr/>
          </a:p>
        </p:txBody>
      </p:sp>
      <p:sp>
        <p:nvSpPr>
          <p:cNvPr id="333" name="Google Shape;333;p17"/>
          <p:cNvSpPr txBox="1"/>
          <p:nvPr>
            <p:ph idx="1" type="body"/>
          </p:nvPr>
        </p:nvSpPr>
        <p:spPr>
          <a:xfrm>
            <a:off x="374850" y="1452250"/>
            <a:ext cx="47634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0"/>
              </a:spcBef>
              <a:spcAft>
                <a:spcPts val="0"/>
              </a:spcAft>
              <a:buSzPts val="2400"/>
              <a:buChar char="●"/>
            </a:pPr>
            <a:r>
              <a:rPr lang="en"/>
              <a:t>Notice how each position embodies thoughts, feelings, and visceral sensations. </a:t>
            </a:r>
            <a:br>
              <a:rPr lang="en" sz="900"/>
            </a:br>
            <a:endParaRPr sz="900"/>
          </a:p>
          <a:p>
            <a:pPr indent="-381000" lvl="0" marL="457200" rtl="0" algn="l">
              <a:lnSpc>
                <a:spcPct val="115000"/>
              </a:lnSpc>
              <a:spcBef>
                <a:spcPts val="0"/>
              </a:spcBef>
              <a:spcAft>
                <a:spcPts val="0"/>
              </a:spcAft>
              <a:buSzPts val="2400"/>
              <a:buChar char="●"/>
            </a:pPr>
            <a:r>
              <a:rPr lang="en"/>
              <a:t>Move into prefered state and related posture, emotions etc.</a:t>
            </a:r>
            <a:br>
              <a:rPr lang="en" sz="1100"/>
            </a:br>
            <a:r>
              <a:rPr lang="en" sz="1100"/>
              <a:t> </a:t>
            </a:r>
            <a:endParaRPr sz="1100"/>
          </a:p>
          <a:p>
            <a:pPr indent="-381000" lvl="0" marL="457200" rtl="0" algn="l">
              <a:lnSpc>
                <a:spcPct val="115000"/>
              </a:lnSpc>
              <a:spcBef>
                <a:spcPts val="0"/>
              </a:spcBef>
              <a:spcAft>
                <a:spcPts val="0"/>
              </a:spcAft>
              <a:buSzPts val="2400"/>
              <a:buChar char="●"/>
            </a:pPr>
            <a:r>
              <a:rPr lang="en"/>
              <a:t>Exaggerate to notice the difference</a:t>
            </a:r>
            <a:endParaRPr/>
          </a:p>
          <a:p>
            <a:pPr indent="0" lvl="0" marL="45720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sp>
        <p:nvSpPr>
          <p:cNvPr id="334" name="Google Shape;334;p1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Slouched Sitting Makes You Sick: Proper Posture Keeps You Healthy" id="335" name="Google Shape;335;p17"/>
          <p:cNvPicPr preferRelativeResize="0"/>
          <p:nvPr/>
        </p:nvPicPr>
        <p:blipFill rotWithShape="1">
          <a:blip r:embed="rId3">
            <a:alphaModFix/>
          </a:blip>
          <a:srcRect b="0" l="0" r="0" t="0"/>
          <a:stretch/>
        </p:blipFill>
        <p:spPr>
          <a:xfrm>
            <a:off x="5560374" y="1178100"/>
            <a:ext cx="3515625" cy="1993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18"/>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Posture</a:t>
            </a:r>
            <a:endParaRPr/>
          </a:p>
        </p:txBody>
      </p:sp>
      <p:sp>
        <p:nvSpPr>
          <p:cNvPr id="341" name="Google Shape;341;p18"/>
          <p:cNvSpPr txBox="1"/>
          <p:nvPr>
            <p:ph idx="1" type="body"/>
          </p:nvPr>
        </p:nvSpPr>
        <p:spPr>
          <a:xfrm>
            <a:off x="368900" y="1333800"/>
            <a:ext cx="46149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Stand up will hands on hip (Superman pose). Notice how you feel.</a:t>
            </a:r>
            <a:br>
              <a:rPr lang="en"/>
            </a:br>
            <a:endParaRPr/>
          </a:p>
          <a:p>
            <a:pPr indent="-381000" lvl="0" marL="457200" rtl="0" algn="l">
              <a:lnSpc>
                <a:spcPct val="115000"/>
              </a:lnSpc>
              <a:spcBef>
                <a:spcPts val="0"/>
              </a:spcBef>
              <a:spcAft>
                <a:spcPts val="0"/>
              </a:spcAft>
              <a:buSzPts val="2400"/>
              <a:buChar char="●"/>
            </a:pPr>
            <a:r>
              <a:rPr lang="en"/>
              <a:t>Hand behind heads looking left and right </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342" name="Google Shape;342;p1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43" name="Google Shape;343;p18"/>
          <p:cNvPicPr preferRelativeResize="0"/>
          <p:nvPr/>
        </p:nvPicPr>
        <p:blipFill rotWithShape="1">
          <a:blip r:embed="rId3">
            <a:alphaModFix/>
          </a:blip>
          <a:srcRect b="0" l="0" r="0" t="0"/>
          <a:stretch/>
        </p:blipFill>
        <p:spPr>
          <a:xfrm>
            <a:off x="5420375" y="521825"/>
            <a:ext cx="2519950" cy="3496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9"/>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Half Smile </a:t>
            </a:r>
            <a:endParaRPr/>
          </a:p>
        </p:txBody>
      </p:sp>
      <p:sp>
        <p:nvSpPr>
          <p:cNvPr id="349" name="Google Shape;349;p19"/>
          <p:cNvSpPr txBox="1"/>
          <p:nvPr>
            <p:ph idx="1" type="body"/>
          </p:nvPr>
        </p:nvSpPr>
        <p:spPr>
          <a:xfrm>
            <a:off x="368900" y="1333800"/>
            <a:ext cx="4614900" cy="3221400"/>
          </a:xfrm>
          <a:prstGeom prst="rect">
            <a:avLst/>
          </a:prstGeom>
          <a:noFill/>
          <a:ln>
            <a:noFill/>
          </a:ln>
        </p:spPr>
        <p:txBody>
          <a:bodyPr anchorCtr="0" anchor="t" bIns="0" lIns="0" spcFirstLastPara="1" rIns="0" wrap="square" tIns="0">
            <a:noAutofit/>
          </a:bodyPr>
          <a:lstStyle/>
          <a:p>
            <a:pPr indent="-381000" lvl="0" marL="457200" rtl="0" algn="l">
              <a:lnSpc>
                <a:spcPct val="200000"/>
              </a:lnSpc>
              <a:spcBef>
                <a:spcPts val="600"/>
              </a:spcBef>
              <a:spcAft>
                <a:spcPts val="0"/>
              </a:spcAft>
              <a:buSzPts val="2400"/>
              <a:buChar char="●"/>
            </a:pPr>
            <a:r>
              <a:rPr lang="en"/>
              <a:t>Close your mouth</a:t>
            </a:r>
            <a:endParaRPr/>
          </a:p>
          <a:p>
            <a:pPr indent="-381000" lvl="0" marL="457200" rtl="0" algn="l">
              <a:lnSpc>
                <a:spcPct val="200000"/>
              </a:lnSpc>
              <a:spcBef>
                <a:spcPts val="600"/>
              </a:spcBef>
              <a:spcAft>
                <a:spcPts val="0"/>
              </a:spcAft>
              <a:buSzPts val="2400"/>
              <a:buChar char="●"/>
            </a:pPr>
            <a:r>
              <a:rPr lang="en"/>
              <a:t>Make half a smile</a:t>
            </a:r>
            <a:endParaRPr/>
          </a:p>
          <a:p>
            <a:pPr indent="-381000" lvl="0" marL="457200" rtl="0" algn="l">
              <a:lnSpc>
                <a:spcPct val="200000"/>
              </a:lnSpc>
              <a:spcBef>
                <a:spcPts val="0"/>
              </a:spcBef>
              <a:spcAft>
                <a:spcPts val="0"/>
              </a:spcAft>
              <a:buSzPts val="2400"/>
              <a:buChar char="●"/>
            </a:pPr>
            <a:r>
              <a:rPr lang="en"/>
              <a:t>Life your eyebrows</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350" name="Google Shape;350;p1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51" name="Google Shape;351;p19"/>
          <p:cNvPicPr preferRelativeResize="0"/>
          <p:nvPr/>
        </p:nvPicPr>
        <p:blipFill rotWithShape="1">
          <a:blip r:embed="rId3">
            <a:alphaModFix/>
          </a:blip>
          <a:srcRect b="0" l="0" r="0" t="0"/>
          <a:stretch/>
        </p:blipFill>
        <p:spPr>
          <a:xfrm>
            <a:off x="5622150" y="258450"/>
            <a:ext cx="2857500" cy="1714500"/>
          </a:xfrm>
          <a:prstGeom prst="rect">
            <a:avLst/>
          </a:prstGeom>
          <a:noFill/>
          <a:ln>
            <a:noFill/>
          </a:ln>
        </p:spPr>
      </p:pic>
      <p:pic>
        <p:nvPicPr>
          <p:cNvPr id="352" name="Google Shape;352;p19"/>
          <p:cNvPicPr preferRelativeResize="0"/>
          <p:nvPr/>
        </p:nvPicPr>
        <p:blipFill rotWithShape="1">
          <a:blip r:embed="rId4">
            <a:alphaModFix/>
          </a:blip>
          <a:srcRect b="0" l="0" r="0" t="0"/>
          <a:stretch/>
        </p:blipFill>
        <p:spPr>
          <a:xfrm>
            <a:off x="7292600" y="2461175"/>
            <a:ext cx="1095375" cy="1714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0"/>
          <p:cNvSpPr txBox="1"/>
          <p:nvPr>
            <p:ph idx="4294967295" type="ctrTitle"/>
          </p:nvPr>
        </p:nvSpPr>
        <p:spPr>
          <a:xfrm>
            <a:off x="808375" y="271150"/>
            <a:ext cx="8150700" cy="18663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3000" u="none" cap="none" strike="noStrike">
                <a:solidFill>
                  <a:schemeClr val="accent1"/>
                </a:solidFill>
                <a:latin typeface="DM Sans"/>
                <a:ea typeface="DM Sans"/>
                <a:cs typeface="DM Sans"/>
                <a:sym typeface="DM Sans"/>
              </a:rPr>
              <a:t>The Body and Releasing Anxiety/Trauma</a:t>
            </a:r>
            <a:endParaRPr b="1" i="0" sz="30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358" name="Google Shape;358;p2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59" name="Google Shape;359;p20"/>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60" name="Google Shape;360;p20"/>
          <p:cNvGrpSpPr/>
          <p:nvPr/>
        </p:nvGrpSpPr>
        <p:grpSpPr>
          <a:xfrm>
            <a:off x="7241632" y="3191348"/>
            <a:ext cx="301203" cy="301203"/>
            <a:chOff x="3293633" y="3741845"/>
            <a:chExt cx="457200" cy="457200"/>
          </a:xfrm>
        </p:grpSpPr>
        <p:sp>
          <p:nvSpPr>
            <p:cNvPr id="361" name="Google Shape;361;p20"/>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2" name="Google Shape;362;p20"/>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63" name="Google Shape;363;p20"/>
          <p:cNvSpPr txBox="1"/>
          <p:nvPr/>
        </p:nvSpPr>
        <p:spPr>
          <a:xfrm>
            <a:off x="810925" y="1462725"/>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descr="When a client struggles with anxiety, it can keep them trapped in an anxious loop of reactivity. &#10;&#10;Pat Ogden is the creator of Sensorimotor Psychotherapy, and is one of the world's top experts in treating trauma.&#10;&#10;In this client story, Pat describes a 13 year-old girl who was withdrawn and didn't talk much at school. But her posture seemed to be telling much more than what she was saying verbally. &#10;&#10;As a body therapist, Pat knew that this was where she wanted to focus her intervention. Through their work together, Pat discovered that her painful experience at school had left insecurity and anxiousness to take hold in her body.&#10;&#10;The girl had been continually bullied over her weight and ethnicity. But there was one particular incident at eight years old that seemed to destroy her confidence. In order to help free her client from her defensive posture, Pat knew that the girl had to reconcile with her terrified eight year-old self.&#10;&#10;Once she was able to work through that part, Pat focused on her posture. But then something else happened. The body work that Pat was instituting with her client was triggering her into painful anxiety. &#10;&#10;Pat was then able to pinpoint where in her body that the client was feeling the strongest anxiety. This helped her to better target her treatment with a specific bottom-up strategy.&#10;&#10;By the end of their work together, Pat's client had shifted the way she approached school life in one key way. And this would reveal a lessening of the anxiety that was holding her back, and a strengthening of the confidence that she lacked.&#10;&#10;Be sure to subscribe to our channel so you'll always be up to date with the latest insights from Pat Ogden as well as Bessel van der Kolk, MD, Peter Levine, PhD, and many others.&#10;&#10;And for more even more resources on working with the issues faced by our most challenging clients, please visit www.NICABM.com." id="364" name="Google Shape;364;p20" title="How to Work with a Client's Body to Release Anxiety, with Pat Ogden">
            <a:hlinkClick r:id="rId3"/>
          </p:cNvPr>
          <p:cNvPicPr preferRelativeResize="0"/>
          <p:nvPr/>
        </p:nvPicPr>
        <p:blipFill rotWithShape="1">
          <a:blip r:embed="rId4">
            <a:alphaModFix/>
          </a:blip>
          <a:srcRect b="0" l="0" r="0" t="0"/>
          <a:stretch/>
        </p:blipFill>
        <p:spPr>
          <a:xfrm>
            <a:off x="2430250" y="12446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2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70" name="Google Shape;370;p2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10: Uncoupling Response </a:t>
            </a:r>
            <a:endParaRPr/>
          </a:p>
        </p:txBody>
      </p:sp>
      <p:sp>
        <p:nvSpPr>
          <p:cNvPr id="371" name="Google Shape;371;p21"/>
          <p:cNvSpPr txBox="1"/>
          <p:nvPr>
            <p:ph idx="1" type="body"/>
          </p:nvPr>
        </p:nvSpPr>
        <p:spPr>
          <a:xfrm>
            <a:off x="304800" y="1452250"/>
            <a:ext cx="56016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Font typeface="Arial"/>
              <a:buChar char="•"/>
            </a:pPr>
            <a:r>
              <a:rPr lang="en"/>
              <a:t>Help client focus on physical only. </a:t>
            </a:r>
            <a:br>
              <a:rPr lang="en"/>
            </a:br>
            <a:endParaRPr/>
          </a:p>
          <a:p>
            <a:pPr indent="-381000" lvl="0" marL="457200" rtl="0" algn="l">
              <a:lnSpc>
                <a:spcPct val="115000"/>
              </a:lnSpc>
              <a:spcBef>
                <a:spcPts val="0"/>
              </a:spcBef>
              <a:spcAft>
                <a:spcPts val="0"/>
              </a:spcAft>
              <a:buSzPts val="2400"/>
              <a:buFont typeface="Arial"/>
              <a:buChar char="•"/>
            </a:pPr>
            <a:r>
              <a:rPr lang="en"/>
              <a:t>Notice sensations and let them pass. </a:t>
            </a:r>
            <a:br>
              <a:rPr lang="en"/>
            </a:br>
            <a:endParaRPr/>
          </a:p>
          <a:p>
            <a:pPr indent="-381000" lvl="0" marL="457200" rtl="0" algn="l">
              <a:lnSpc>
                <a:spcPct val="115000"/>
              </a:lnSpc>
              <a:spcBef>
                <a:spcPts val="0"/>
              </a:spcBef>
              <a:spcAft>
                <a:spcPts val="0"/>
              </a:spcAft>
              <a:buSzPts val="2400"/>
              <a:buFont typeface="Arial"/>
              <a:buChar char="•"/>
            </a:pPr>
            <a:r>
              <a:rPr lang="en"/>
              <a:t>They are more powerful when justified and reinforced by thoughts. </a:t>
            </a:r>
            <a:endParaRPr/>
          </a:p>
        </p:txBody>
      </p:sp>
      <p:pic>
        <p:nvPicPr>
          <p:cNvPr id="372" name="Google Shape;372;p21"/>
          <p:cNvPicPr preferRelativeResize="0"/>
          <p:nvPr/>
        </p:nvPicPr>
        <p:blipFill rotWithShape="1">
          <a:blip r:embed="rId3">
            <a:alphaModFix/>
          </a:blip>
          <a:srcRect b="0" l="0" r="0" t="0"/>
          <a:stretch/>
        </p:blipFill>
        <p:spPr>
          <a:xfrm>
            <a:off x="6346525" y="655950"/>
            <a:ext cx="2143125" cy="2143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22"/>
          <p:cNvPicPr preferRelativeResize="0"/>
          <p:nvPr/>
        </p:nvPicPr>
        <p:blipFill rotWithShape="1">
          <a:blip r:embed="rId3">
            <a:alphaModFix/>
          </a:blip>
          <a:srcRect b="16922" l="25430" r="26323" t="23084"/>
          <a:stretch/>
        </p:blipFill>
        <p:spPr>
          <a:xfrm>
            <a:off x="309467" y="376150"/>
            <a:ext cx="6277901" cy="4391199"/>
          </a:xfrm>
          <a:prstGeom prst="rect">
            <a:avLst/>
          </a:prstGeom>
          <a:noFill/>
          <a:ln>
            <a:noFill/>
          </a:ln>
        </p:spPr>
      </p:pic>
      <p:sp>
        <p:nvSpPr>
          <p:cNvPr id="378" name="Google Shape;378;p22"/>
          <p:cNvSpPr txBox="1"/>
          <p:nvPr/>
        </p:nvSpPr>
        <p:spPr>
          <a:xfrm>
            <a:off x="6464900" y="569392"/>
            <a:ext cx="20658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chemeClr val="accent4"/>
                </a:solidFill>
                <a:latin typeface="DM Sans"/>
                <a:ea typeface="DM Sans"/>
                <a:cs typeface="DM Sans"/>
                <a:sym typeface="DM Sans"/>
              </a:rPr>
              <a:t>Rational Thoughts</a:t>
            </a:r>
            <a:endParaRPr b="0" i="0" sz="2600" u="none" cap="none" strike="noStrike">
              <a:solidFill>
                <a:schemeClr val="accent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FFD966"/>
                </a:solidFill>
                <a:latin typeface="DM Sans"/>
                <a:ea typeface="DM Sans"/>
                <a:cs typeface="DM Sans"/>
                <a:sym typeface="DM Sans"/>
              </a:rPr>
              <a:t>Raw Emotions</a:t>
            </a:r>
            <a:endParaRPr b="0" i="0" sz="2600" u="none" cap="none" strike="noStrike">
              <a:solidFill>
                <a:srgbClr val="FFD966"/>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FF0000"/>
                </a:solidFill>
                <a:latin typeface="DM Sans"/>
                <a:ea typeface="DM Sans"/>
                <a:cs typeface="DM Sans"/>
                <a:sym typeface="DM Sans"/>
              </a:rPr>
              <a:t>Instinctual Sensations</a:t>
            </a:r>
            <a:endParaRPr b="0" i="0" sz="2600" u="none" cap="none" strike="noStrike">
              <a:solidFill>
                <a:srgbClr val="FF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p:txBody>
      </p:sp>
      <p:sp>
        <p:nvSpPr>
          <p:cNvPr id="379" name="Google Shape;379;p22"/>
          <p:cNvSpPr/>
          <p:nvPr/>
        </p:nvSpPr>
        <p:spPr>
          <a:xfrm>
            <a:off x="8654525" y="774900"/>
            <a:ext cx="123600" cy="3504000"/>
          </a:xfrm>
          <a:prstGeom prst="downArrow">
            <a:avLst>
              <a:gd fmla="val 50000" name="adj1"/>
              <a:gd fmla="val 5000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id="384" name="Google Shape;384;p23"/>
          <p:cNvPicPr preferRelativeResize="0"/>
          <p:nvPr/>
        </p:nvPicPr>
        <p:blipFill rotWithShape="1">
          <a:blip r:embed="rId3">
            <a:alphaModFix/>
          </a:blip>
          <a:srcRect b="0" l="0" r="0" t="0"/>
          <a:stretch/>
        </p:blipFill>
        <p:spPr>
          <a:xfrm rot="10800000">
            <a:off x="569194" y="904062"/>
            <a:ext cx="2034600" cy="3201275"/>
          </a:xfrm>
          <a:prstGeom prst="rect">
            <a:avLst/>
          </a:prstGeom>
          <a:noFill/>
          <a:ln>
            <a:noFill/>
          </a:ln>
        </p:spPr>
      </p:pic>
      <p:sp>
        <p:nvSpPr>
          <p:cNvPr id="385" name="Google Shape;385;p23"/>
          <p:cNvSpPr txBox="1"/>
          <p:nvPr/>
        </p:nvSpPr>
        <p:spPr>
          <a:xfrm>
            <a:off x="2958050" y="832867"/>
            <a:ext cx="20658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Rational Thoughts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Raw Emotions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Instinctual Sensations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p:txBody>
      </p:sp>
      <p:sp>
        <p:nvSpPr>
          <p:cNvPr id="386" name="Google Shape;386;p23"/>
          <p:cNvSpPr/>
          <p:nvPr/>
        </p:nvSpPr>
        <p:spPr>
          <a:xfrm>
            <a:off x="5023850" y="1163125"/>
            <a:ext cx="224700" cy="2976000"/>
          </a:xfrm>
          <a:prstGeom prst="up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3"/>
          <p:cNvSpPr txBox="1"/>
          <p:nvPr/>
        </p:nvSpPr>
        <p:spPr>
          <a:xfrm>
            <a:off x="5640300" y="904050"/>
            <a:ext cx="31914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Talking/</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New Narrative</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Validation</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Tracking Sensations/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Gentle Movements</a:t>
            </a:r>
            <a:endParaRPr b="0" i="0" sz="2600" u="none" cap="none" strike="noStrike">
              <a:solidFill>
                <a:srgbClr val="000000"/>
              </a:solidFill>
              <a:latin typeface="DM Sans"/>
              <a:ea typeface="DM Sans"/>
              <a:cs typeface="DM Sans"/>
              <a:sym typeface="DM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93" name="Google Shape;393;p2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Over-coupling</a:t>
            </a:r>
            <a:endParaRPr/>
          </a:p>
        </p:txBody>
      </p:sp>
      <p:pic>
        <p:nvPicPr>
          <p:cNvPr descr="Overcoupling and Somatic Experiencing®" id="394" name="Google Shape;394;p24" title="Overcoupling and Somatic Experiencing®">
            <a:hlinkClick r:id="rId3"/>
          </p:cNvPr>
          <p:cNvPicPr preferRelativeResize="0"/>
          <p:nvPr/>
        </p:nvPicPr>
        <p:blipFill rotWithShape="1">
          <a:blip r:embed="rId4">
            <a:alphaModFix/>
          </a:blip>
          <a:srcRect b="0" l="0" r="0" t="0"/>
          <a:stretch/>
        </p:blipFill>
        <p:spPr>
          <a:xfrm>
            <a:off x="751875" y="11678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5"/>
          <p:cNvSpPr txBox="1"/>
          <p:nvPr>
            <p:ph type="title"/>
          </p:nvPr>
        </p:nvSpPr>
        <p:spPr>
          <a:xfrm>
            <a:off x="499500" y="378850"/>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11: Reorienting</a:t>
            </a:r>
            <a:endParaRPr/>
          </a:p>
        </p:txBody>
      </p:sp>
      <p:sp>
        <p:nvSpPr>
          <p:cNvPr id="400" name="Google Shape;400;p25"/>
          <p:cNvSpPr txBox="1"/>
          <p:nvPr>
            <p:ph idx="1" type="body"/>
          </p:nvPr>
        </p:nvSpPr>
        <p:spPr>
          <a:xfrm>
            <a:off x="327000" y="1212475"/>
            <a:ext cx="50430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Moving from internal to external </a:t>
            </a:r>
            <a:endParaRPr/>
          </a:p>
          <a:p>
            <a:pPr indent="-381000" lvl="0" marL="457200" rtl="0" algn="l">
              <a:lnSpc>
                <a:spcPct val="115000"/>
              </a:lnSpc>
              <a:spcBef>
                <a:spcPts val="600"/>
              </a:spcBef>
              <a:spcAft>
                <a:spcPts val="0"/>
              </a:spcAft>
              <a:buSzPts val="2400"/>
              <a:buChar char="●"/>
            </a:pPr>
            <a:r>
              <a:rPr lang="en"/>
              <a:t>Towards social engagement</a:t>
            </a:r>
            <a:endParaRPr/>
          </a:p>
          <a:p>
            <a:pPr indent="-381000" lvl="0" marL="457200" rtl="0" algn="l">
              <a:lnSpc>
                <a:spcPct val="115000"/>
              </a:lnSpc>
              <a:spcBef>
                <a:spcPts val="600"/>
              </a:spcBef>
              <a:spcAft>
                <a:spcPts val="0"/>
              </a:spcAft>
              <a:buSzPts val="2400"/>
              <a:buChar char="●"/>
            </a:pPr>
            <a:r>
              <a:rPr lang="en"/>
              <a:t>Slowly open eyes, look around.</a:t>
            </a:r>
            <a:endParaRPr/>
          </a:p>
          <a:p>
            <a:pPr indent="-381000" lvl="0" marL="457200" rtl="0" algn="l">
              <a:lnSpc>
                <a:spcPct val="115000"/>
              </a:lnSpc>
              <a:spcBef>
                <a:spcPts val="600"/>
              </a:spcBef>
              <a:spcAft>
                <a:spcPts val="0"/>
              </a:spcAft>
              <a:buSzPts val="2400"/>
              <a:buChar char="●"/>
            </a:pPr>
            <a:r>
              <a:rPr lang="en"/>
              <a:t>Experience curiosity, exploration.</a:t>
            </a:r>
            <a:endParaRPr/>
          </a:p>
          <a:p>
            <a:pPr indent="-381000" lvl="0" marL="457200" rtl="0" algn="l">
              <a:lnSpc>
                <a:spcPct val="115000"/>
              </a:lnSpc>
              <a:spcBef>
                <a:spcPts val="600"/>
              </a:spcBef>
              <a:spcAft>
                <a:spcPts val="0"/>
              </a:spcAft>
              <a:buSzPts val="2400"/>
              <a:buChar char="●"/>
            </a:pPr>
            <a:r>
              <a:rPr lang="en"/>
              <a:t>Say hello to a person</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401" name="Google Shape;401;p2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Facebook's Machine Learning Model Manipulates Images to Open Closed Eyes!" id="402" name="Google Shape;402;p25"/>
          <p:cNvPicPr preferRelativeResize="0"/>
          <p:nvPr/>
        </p:nvPicPr>
        <p:blipFill rotWithShape="1">
          <a:blip r:embed="rId3">
            <a:alphaModFix/>
          </a:blip>
          <a:srcRect b="0" l="0" r="49917" t="49018"/>
          <a:stretch/>
        </p:blipFill>
        <p:spPr>
          <a:xfrm>
            <a:off x="5608525" y="960125"/>
            <a:ext cx="2988125" cy="15389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6"/>
          <p:cNvSpPr txBox="1"/>
          <p:nvPr>
            <p:ph type="title"/>
          </p:nvPr>
        </p:nvSpPr>
        <p:spPr>
          <a:xfrm>
            <a:off x="499500" y="7025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12: Settling and Integrating</a:t>
            </a:r>
            <a:endParaRPr/>
          </a:p>
        </p:txBody>
      </p:sp>
      <p:sp>
        <p:nvSpPr>
          <p:cNvPr id="408" name="Google Shape;408;p26"/>
          <p:cNvSpPr txBox="1"/>
          <p:nvPr>
            <p:ph idx="1" type="body"/>
          </p:nvPr>
        </p:nvSpPr>
        <p:spPr>
          <a:xfrm>
            <a:off x="413250" y="1802325"/>
            <a:ext cx="46149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5 Sitting Positions</a:t>
            </a:r>
            <a:endParaRPr/>
          </a:p>
          <a:p>
            <a:pPr indent="-381000" lvl="0" marL="457200" rtl="0" algn="l">
              <a:lnSpc>
                <a:spcPct val="115000"/>
              </a:lnSpc>
              <a:spcBef>
                <a:spcPts val="0"/>
              </a:spcBef>
              <a:spcAft>
                <a:spcPts val="0"/>
              </a:spcAft>
              <a:buSzPts val="2400"/>
              <a:buChar char="●"/>
            </a:pPr>
            <a:r>
              <a:rPr lang="en"/>
              <a:t>Look for areas of social engagement (Say hello to people, support someone’s needs, play music with others etc.)</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409" name="Google Shape;409;p2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10" name="Google Shape;410;p26"/>
          <p:cNvPicPr preferRelativeResize="0"/>
          <p:nvPr/>
        </p:nvPicPr>
        <p:blipFill rotWithShape="1">
          <a:blip r:embed="rId3">
            <a:alphaModFix/>
          </a:blip>
          <a:srcRect b="16959" l="5562" r="6003" t="12958"/>
          <a:stretch/>
        </p:blipFill>
        <p:spPr>
          <a:xfrm>
            <a:off x="5498000" y="777500"/>
            <a:ext cx="2954524" cy="312199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7"/>
          <p:cNvSpPr txBox="1"/>
          <p:nvPr>
            <p:ph idx="4294967295" type="ctrTitle"/>
          </p:nvPr>
        </p:nvSpPr>
        <p:spPr>
          <a:xfrm>
            <a:off x="1868275" y="320700"/>
            <a:ext cx="2995200" cy="10581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3000" u="none" cap="none" strike="noStrike">
                <a:solidFill>
                  <a:schemeClr val="accent1"/>
                </a:solidFill>
                <a:latin typeface="DM Sans"/>
                <a:ea typeface="DM Sans"/>
                <a:cs typeface="DM Sans"/>
                <a:sym typeface="DM Sans"/>
              </a:rPr>
              <a:t>Summary of SE</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416" name="Google Shape;416;p2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417" name="Google Shape;417;p27"/>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8" name="Google Shape;418;p27"/>
          <p:cNvSpPr txBox="1"/>
          <p:nvPr/>
        </p:nvSpPr>
        <p:spPr>
          <a:xfrm>
            <a:off x="750975" y="1378800"/>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419" name="Google Shape;419;p27"/>
          <p:cNvSpPr txBox="1"/>
          <p:nvPr/>
        </p:nvSpPr>
        <p:spPr>
          <a:xfrm>
            <a:off x="499375" y="1019100"/>
            <a:ext cx="5467200" cy="3771000"/>
          </a:xfrm>
          <a:prstGeom prst="rect">
            <a:avLst/>
          </a:prstGeom>
          <a:noFill/>
          <a:ln>
            <a:noFill/>
          </a:ln>
        </p:spPr>
        <p:txBody>
          <a:bodyPr anchorCtr="0" anchor="b" bIns="91425" lIns="91425" spcFirstLastPara="1" rIns="91425" wrap="square" tIns="91425">
            <a:spAutoFit/>
          </a:bodyPr>
          <a:lstStyle/>
          <a:p>
            <a:pPr indent="-374650" lvl="0" marL="457200" marR="0" rtl="0" algn="l">
              <a:lnSpc>
                <a:spcPct val="100000"/>
              </a:lnSpc>
              <a:spcBef>
                <a:spcPts val="600"/>
              </a:spcBef>
              <a:spcAft>
                <a:spcPts val="0"/>
              </a:spcAft>
              <a:buClr>
                <a:schemeClr val="accent1"/>
              </a:buClr>
              <a:buSzPts val="2300"/>
              <a:buFont typeface="DM Sans"/>
              <a:buAutoNum type="arabicPeriod"/>
            </a:pPr>
            <a:r>
              <a:rPr b="0" i="0" lang="en" sz="2300" u="none" cap="none" strike="noStrike">
                <a:solidFill>
                  <a:schemeClr val="dk1"/>
                </a:solidFill>
                <a:latin typeface="DM Sans"/>
                <a:ea typeface="DM Sans"/>
                <a:cs typeface="DM Sans"/>
                <a:sym typeface="DM Sans"/>
              </a:rPr>
              <a:t>Enhance awareness of the body</a:t>
            </a:r>
            <a:br>
              <a:rPr b="0" i="0" lang="en" sz="2300" u="none" cap="none" strike="noStrike">
                <a:solidFill>
                  <a:schemeClr val="dk1"/>
                </a:solidFill>
                <a:latin typeface="DM Sans"/>
                <a:ea typeface="DM Sans"/>
                <a:cs typeface="DM Sans"/>
                <a:sym typeface="DM Sans"/>
              </a:rPr>
            </a:br>
            <a:endParaRPr b="0" i="0" sz="2300" u="none" cap="none" strike="noStrike">
              <a:solidFill>
                <a:schemeClr val="dk1"/>
              </a:solidFill>
              <a:latin typeface="DM Sans"/>
              <a:ea typeface="DM Sans"/>
              <a:cs typeface="DM Sans"/>
              <a:sym typeface="DM Sans"/>
            </a:endParaRPr>
          </a:p>
          <a:p>
            <a:pPr indent="-374650" lvl="0" marL="457200" marR="0" rtl="0" algn="l">
              <a:lnSpc>
                <a:spcPct val="100000"/>
              </a:lnSpc>
              <a:spcBef>
                <a:spcPts val="600"/>
              </a:spcBef>
              <a:spcAft>
                <a:spcPts val="0"/>
              </a:spcAft>
              <a:buClr>
                <a:schemeClr val="accent1"/>
              </a:buClr>
              <a:buSzPts val="2300"/>
              <a:buFont typeface="DM Sans"/>
              <a:buAutoNum type="arabicPeriod"/>
            </a:pPr>
            <a:r>
              <a:rPr b="0" i="0" lang="en" sz="2300" u="none" cap="none" strike="noStrike">
                <a:solidFill>
                  <a:schemeClr val="dk1"/>
                </a:solidFill>
                <a:latin typeface="DM Sans"/>
                <a:ea typeface="DM Sans"/>
                <a:cs typeface="DM Sans"/>
                <a:sym typeface="DM Sans"/>
              </a:rPr>
              <a:t>Help client feel sensations and watch them discharge (move out of immobility)</a:t>
            </a:r>
            <a:br>
              <a:rPr b="0" i="0" lang="en" sz="2300" u="none" cap="none" strike="noStrike">
                <a:solidFill>
                  <a:schemeClr val="dk1"/>
                </a:solidFill>
                <a:latin typeface="DM Sans"/>
                <a:ea typeface="DM Sans"/>
                <a:cs typeface="DM Sans"/>
                <a:sym typeface="DM Sans"/>
              </a:rPr>
            </a:br>
            <a:endParaRPr b="0" i="0" sz="2300" u="none" cap="none" strike="noStrike">
              <a:solidFill>
                <a:schemeClr val="dk1"/>
              </a:solidFill>
              <a:latin typeface="DM Sans"/>
              <a:ea typeface="DM Sans"/>
              <a:cs typeface="DM Sans"/>
              <a:sym typeface="DM Sans"/>
            </a:endParaRPr>
          </a:p>
          <a:p>
            <a:pPr indent="-381000" lvl="0" marL="457200" marR="0" rtl="0" algn="l">
              <a:lnSpc>
                <a:spcPct val="100000"/>
              </a:lnSpc>
              <a:spcBef>
                <a:spcPts val="600"/>
              </a:spcBef>
              <a:spcAft>
                <a:spcPts val="0"/>
              </a:spcAft>
              <a:buClr>
                <a:schemeClr val="accent1"/>
              </a:buClr>
              <a:buSzPts val="2400"/>
              <a:buFont typeface="DM Sans"/>
              <a:buAutoNum type="arabicPeriod"/>
            </a:pPr>
            <a:r>
              <a:rPr b="0" i="0" lang="en" sz="2300" u="none" cap="none" strike="noStrike">
                <a:solidFill>
                  <a:schemeClr val="dk1"/>
                </a:solidFill>
                <a:latin typeface="DM Sans"/>
                <a:ea typeface="DM Sans"/>
                <a:cs typeface="DM Sans"/>
                <a:sym typeface="DM Sans"/>
              </a:rPr>
              <a:t>Learn how the body keeps the score and how history is embodied in tension, posture etc.</a:t>
            </a:r>
            <a:r>
              <a:rPr b="0" i="0" lang="en" sz="2400" u="none" cap="none" strike="noStrike">
                <a:solidFill>
                  <a:schemeClr val="dk1"/>
                </a:solidFill>
                <a:latin typeface="DM Sans"/>
                <a:ea typeface="DM Sans"/>
                <a:cs typeface="DM Sans"/>
                <a:sym typeface="DM Sans"/>
              </a:rPr>
              <a:t> </a:t>
            </a:r>
            <a:endParaRPr b="0" i="0" sz="24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id="420" name="Google Shape;420;p27"/>
          <p:cNvPicPr preferRelativeResize="0"/>
          <p:nvPr/>
        </p:nvPicPr>
        <p:blipFill rotWithShape="1">
          <a:blip r:embed="rId3">
            <a:alphaModFix/>
          </a:blip>
          <a:srcRect b="0" l="0" r="0" t="0"/>
          <a:stretch/>
        </p:blipFill>
        <p:spPr>
          <a:xfrm>
            <a:off x="6050299" y="1019100"/>
            <a:ext cx="2850549" cy="1898900"/>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24" name="Shape 424"/>
        <p:cNvGrpSpPr/>
        <p:nvPr/>
      </p:nvGrpSpPr>
      <p:grpSpPr>
        <a:xfrm>
          <a:off x="0" y="0"/>
          <a:ext cx="0" cy="0"/>
          <a:chOff x="0" y="0"/>
          <a:chExt cx="0" cy="0"/>
        </a:xfrm>
      </p:grpSpPr>
      <p:sp>
        <p:nvSpPr>
          <p:cNvPr id="425" name="Google Shape;425;p28"/>
          <p:cNvSpPr txBox="1"/>
          <p:nvPr/>
        </p:nvSpPr>
        <p:spPr>
          <a:xfrm>
            <a:off x="476250" y="748400"/>
            <a:ext cx="8309100" cy="41358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Break up into pairs</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Start with Grounding Exercise</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Ask partner to notice sensation</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Spend a few minutes pendulating</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Have partner become aware of any posture/emotion intensity</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Ask if it represents any trauma or emotional stance</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Have them move to opposite emotion/posture to distinguish</a:t>
            </a:r>
            <a:endParaRPr b="0" i="0" sz="2200" u="none" cap="none" strike="noStrike">
              <a:solidFill>
                <a:schemeClr val="dk1"/>
              </a:solidFill>
              <a:latin typeface="DM Sans"/>
              <a:ea typeface="DM Sans"/>
              <a:cs typeface="DM Sans"/>
              <a:sym typeface="DM Sans"/>
            </a:endParaRPr>
          </a:p>
          <a:p>
            <a:pPr indent="0" lvl="0" marL="457200" marR="0" rtl="0" algn="l">
              <a:lnSpc>
                <a:spcPct val="115000"/>
              </a:lnSpc>
              <a:spcBef>
                <a:spcPts val="600"/>
              </a:spcBef>
              <a:spcAft>
                <a:spcPts val="0"/>
              </a:spcAft>
              <a:buClr>
                <a:srgbClr val="000000"/>
              </a:buClr>
              <a:buSzPts val="2400"/>
              <a:buFont typeface="Arial"/>
              <a:buNone/>
            </a:pPr>
            <a:r>
              <a:t/>
            </a:r>
            <a:endParaRPr b="0" i="0" sz="2400" u="none" cap="none" strike="noStrike">
              <a:solidFill>
                <a:schemeClr val="dk1"/>
              </a:solidFill>
              <a:latin typeface="DM Sans"/>
              <a:ea typeface="DM Sans"/>
              <a:cs typeface="DM Sans"/>
              <a:sym typeface="DM Sans"/>
            </a:endParaRPr>
          </a:p>
        </p:txBody>
      </p:sp>
      <p:sp>
        <p:nvSpPr>
          <p:cNvPr id="426" name="Google Shape;426;p28"/>
          <p:cNvSpPr txBox="1"/>
          <p:nvPr/>
        </p:nvSpPr>
        <p:spPr>
          <a:xfrm>
            <a:off x="3669000" y="231300"/>
            <a:ext cx="37827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 sz="2900" u="none" cap="none" strike="noStrike">
                <a:solidFill>
                  <a:srgbClr val="000000"/>
                </a:solidFill>
                <a:latin typeface="DM Sans"/>
                <a:ea typeface="DM Sans"/>
                <a:cs typeface="DM Sans"/>
                <a:sym typeface="DM Sans"/>
              </a:rPr>
              <a:t>Exercise</a:t>
            </a:r>
            <a:endParaRPr b="0" i="0" sz="2900" u="none" cap="none" strike="noStrike">
              <a:solidFill>
                <a:srgbClr val="000000"/>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9"/>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Vagus Nerve</a:t>
            </a:r>
            <a:endParaRPr sz="3400"/>
          </a:p>
        </p:txBody>
      </p:sp>
      <p:sp>
        <p:nvSpPr>
          <p:cNvPr id="432" name="Google Shape;432;p29"/>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0"/>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Vagus Nerve</a:t>
            </a:r>
            <a:endParaRPr/>
          </a:p>
        </p:txBody>
      </p:sp>
      <p:sp>
        <p:nvSpPr>
          <p:cNvPr id="438" name="Google Shape;438;p3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39" name="Google Shape;439;p30"/>
          <p:cNvSpPr txBox="1"/>
          <p:nvPr/>
        </p:nvSpPr>
        <p:spPr>
          <a:xfrm>
            <a:off x="359400" y="1093475"/>
            <a:ext cx="5145300" cy="3221400"/>
          </a:xfrm>
          <a:prstGeom prst="rect">
            <a:avLst/>
          </a:prstGeom>
          <a:noFill/>
          <a:ln>
            <a:noFill/>
          </a:ln>
        </p:spPr>
        <p:txBody>
          <a:bodyPr anchorCtr="0" anchor="t" bIns="91425" lIns="91425" spcFirstLastPara="1" rIns="91425" wrap="square" tIns="91425">
            <a:noAutofit/>
          </a:bodyPr>
          <a:lstStyle/>
          <a:p>
            <a:pPr indent="-342900" lvl="0" marL="342900" marR="0" rtl="0" algn="l">
              <a:lnSpc>
                <a:spcPct val="100000"/>
              </a:lnSpc>
              <a:spcBef>
                <a:spcPts val="0"/>
              </a:spcBef>
              <a:spcAft>
                <a:spcPts val="0"/>
              </a:spcAft>
              <a:buClr>
                <a:srgbClr val="000000"/>
              </a:buClr>
              <a:buSzPts val="2300"/>
              <a:buFont typeface="Arial"/>
              <a:buChar char="•"/>
            </a:pPr>
            <a:r>
              <a:rPr b="0" i="0" lang="en" sz="2300" u="none" cap="none" strike="noStrike">
                <a:solidFill>
                  <a:srgbClr val="3E3D40"/>
                </a:solidFill>
                <a:latin typeface="Arial"/>
                <a:ea typeface="Arial"/>
                <a:cs typeface="Arial"/>
                <a:sym typeface="Arial"/>
              </a:rPr>
              <a:t>10</a:t>
            </a:r>
            <a:r>
              <a:rPr b="0" baseline="30000" i="0" lang="en" sz="2300" u="none" cap="none" strike="noStrike">
                <a:solidFill>
                  <a:srgbClr val="3E3D40"/>
                </a:solidFill>
                <a:latin typeface="Arial"/>
                <a:ea typeface="Arial"/>
                <a:cs typeface="Arial"/>
                <a:sym typeface="Arial"/>
              </a:rPr>
              <a:t>th</a:t>
            </a:r>
            <a:r>
              <a:rPr b="0" i="0" lang="en" sz="2300" u="none" cap="none" strike="noStrike">
                <a:solidFill>
                  <a:srgbClr val="3E3D40"/>
                </a:solidFill>
                <a:latin typeface="Arial"/>
                <a:ea typeface="Arial"/>
                <a:cs typeface="Arial"/>
                <a:sym typeface="Arial"/>
              </a:rPr>
              <a:t> cranial nerve is responsible for the regulation of internal organ functions, such as digestion, heart rate, and respiratory rate, as well as vasomotor activity.</a:t>
            </a:r>
            <a:br>
              <a:rPr b="0" i="0" lang="en" sz="2300" u="none" cap="none" strike="noStrike">
                <a:solidFill>
                  <a:srgbClr val="3E3D40"/>
                </a:solidFill>
                <a:latin typeface="Arial"/>
                <a:ea typeface="Arial"/>
                <a:cs typeface="Arial"/>
                <a:sym typeface="Arial"/>
              </a:rPr>
            </a:br>
            <a:endParaRPr b="0" i="0" sz="2300" u="none" cap="none" strike="noStrike">
              <a:solidFill>
                <a:srgbClr val="3E3D4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300"/>
              <a:buFont typeface="Arial"/>
              <a:buChar char="•"/>
            </a:pPr>
            <a:r>
              <a:rPr b="0" i="0" lang="en" sz="2300" u="none" cap="none" strike="noStrike">
                <a:solidFill>
                  <a:srgbClr val="3E3D40"/>
                </a:solidFill>
                <a:latin typeface="Arial"/>
                <a:ea typeface="Arial"/>
                <a:cs typeface="Arial"/>
                <a:sym typeface="Arial"/>
              </a:rPr>
              <a:t>Stimulates muscle contractions in the parasympathetic nervous system and helps relaxation. </a:t>
            </a:r>
            <a:endParaRPr b="0" i="0" sz="2300" u="none" cap="none" strike="noStrike">
              <a:solidFill>
                <a:srgbClr val="000000"/>
              </a:solidFill>
              <a:latin typeface="Arial"/>
              <a:ea typeface="Arial"/>
              <a:cs typeface="Arial"/>
              <a:sym typeface="Arial"/>
            </a:endParaRPr>
          </a:p>
        </p:txBody>
      </p:sp>
      <p:pic>
        <p:nvPicPr>
          <p:cNvPr descr="Respiratory vagus nerve stimulation (rVNS) counteracts fight-or-flight  stress. – breathwork-science" id="440" name="Google Shape;440;p30"/>
          <p:cNvPicPr preferRelativeResize="0"/>
          <p:nvPr/>
        </p:nvPicPr>
        <p:blipFill rotWithShape="1">
          <a:blip r:embed="rId3">
            <a:alphaModFix/>
          </a:blip>
          <a:srcRect b="0" l="0" r="0" t="0"/>
          <a:stretch/>
        </p:blipFill>
        <p:spPr>
          <a:xfrm>
            <a:off x="5960232" y="570503"/>
            <a:ext cx="2456567" cy="29358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1"/>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Vagus Nerve</a:t>
            </a:r>
            <a:endParaRPr/>
          </a:p>
        </p:txBody>
      </p:sp>
      <p:sp>
        <p:nvSpPr>
          <p:cNvPr id="446" name="Google Shape;446;p3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47" name="Google Shape;447;p31"/>
          <p:cNvSpPr txBox="1"/>
          <p:nvPr/>
        </p:nvSpPr>
        <p:spPr>
          <a:xfrm>
            <a:off x="643500" y="961050"/>
            <a:ext cx="5354100" cy="3221400"/>
          </a:xfrm>
          <a:prstGeom prst="rect">
            <a:avLst/>
          </a:prstGeom>
          <a:noFill/>
          <a:ln>
            <a:noFill/>
          </a:ln>
        </p:spPr>
        <p:txBody>
          <a:bodyPr anchorCtr="0" anchor="t" bIns="91425" lIns="91425" spcFirstLastPara="1" rIns="91425" wrap="square" tIns="91425">
            <a:noAutofit/>
          </a:bodyPr>
          <a:lstStyle/>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Breathe more slowly (aim for 5-6 breaths per minute).</a:t>
            </a:r>
            <a:br>
              <a:rPr b="0" i="0" lang="en"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Exhale longer than you inhale. It’s the exhale that triggers the relaxation response. </a:t>
            </a:r>
            <a:br>
              <a:rPr b="0" i="0" lang="en"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Gargling with water or loud singing</a:t>
            </a:r>
            <a:br>
              <a:rPr b="0" i="0" lang="en"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Cold water face immersion</a:t>
            </a:r>
            <a:endParaRPr b="0" i="0" sz="2200" u="none" cap="none" strike="noStrike">
              <a:solidFill>
                <a:srgbClr val="000000"/>
              </a:solidFill>
              <a:latin typeface="Arial"/>
              <a:ea typeface="Arial"/>
              <a:cs typeface="Arial"/>
              <a:sym typeface="Arial"/>
            </a:endParaRPr>
          </a:p>
        </p:txBody>
      </p:sp>
      <p:pic>
        <p:nvPicPr>
          <p:cNvPr descr="Respiratory vagus nerve stimulation (rVNS) counteracts fight-or-flight  stress. – breathwork-science" id="448" name="Google Shape;448;p31"/>
          <p:cNvPicPr preferRelativeResize="0"/>
          <p:nvPr/>
        </p:nvPicPr>
        <p:blipFill rotWithShape="1">
          <a:blip r:embed="rId3">
            <a:alphaModFix/>
          </a:blip>
          <a:srcRect b="0" l="0" r="0" t="0"/>
          <a:stretch/>
        </p:blipFill>
        <p:spPr>
          <a:xfrm>
            <a:off x="6470481" y="385175"/>
            <a:ext cx="2438494" cy="291429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3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54" name="Google Shape;454;p3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Voooo Sound Exercise</a:t>
            </a:r>
            <a:endParaRPr/>
          </a:p>
        </p:txBody>
      </p:sp>
      <p:sp>
        <p:nvSpPr>
          <p:cNvPr id="455" name="Google Shape;455;p32"/>
          <p:cNvSpPr txBox="1"/>
          <p:nvPr>
            <p:ph idx="1" type="body"/>
          </p:nvPr>
        </p:nvSpPr>
        <p:spPr>
          <a:xfrm>
            <a:off x="307601" y="1160125"/>
            <a:ext cx="54525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sz="2800"/>
              <a:t>Stimulates the Vagus nerve </a:t>
            </a:r>
            <a:endParaRPr sz="2800"/>
          </a:p>
          <a:p>
            <a:pPr indent="-381000" lvl="0" marL="457200" rtl="0" algn="l">
              <a:lnSpc>
                <a:spcPct val="150000"/>
              </a:lnSpc>
              <a:spcBef>
                <a:spcPts val="0"/>
              </a:spcBef>
              <a:spcAft>
                <a:spcPts val="0"/>
              </a:spcAft>
              <a:buSzPts val="2400"/>
              <a:buChar char="●"/>
            </a:pPr>
            <a:r>
              <a:rPr lang="en" sz="2800"/>
              <a:t>Sends positive information upwards. </a:t>
            </a:r>
            <a:endParaRPr sz="2800"/>
          </a:p>
          <a:p>
            <a:pPr indent="-381000" lvl="0" marL="457200" rtl="0" algn="l">
              <a:lnSpc>
                <a:spcPct val="150000"/>
              </a:lnSpc>
              <a:spcBef>
                <a:spcPts val="0"/>
              </a:spcBef>
              <a:spcAft>
                <a:spcPts val="0"/>
              </a:spcAft>
              <a:buSzPts val="2400"/>
              <a:buChar char="●"/>
            </a:pPr>
            <a:r>
              <a:rPr lang="en" sz="2800"/>
              <a:t>Moves from “eh” to “aah”. </a:t>
            </a:r>
            <a:endParaRPr sz="2800"/>
          </a:p>
        </p:txBody>
      </p:sp>
      <p:pic>
        <p:nvPicPr>
          <p:cNvPr descr="Reduce Inflammation with this Breathing Exercise" id="456" name="Google Shape;456;p32"/>
          <p:cNvPicPr preferRelativeResize="0"/>
          <p:nvPr/>
        </p:nvPicPr>
        <p:blipFill rotWithShape="1">
          <a:blip r:embed="rId3">
            <a:alphaModFix/>
          </a:blip>
          <a:srcRect b="0" l="0" r="0" t="0"/>
          <a:stretch/>
        </p:blipFill>
        <p:spPr>
          <a:xfrm>
            <a:off x="5959450" y="1084900"/>
            <a:ext cx="2714625" cy="1685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3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62" name="Google Shape;462;p3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Visceral Massage </a:t>
            </a:r>
            <a:endParaRPr/>
          </a:p>
        </p:txBody>
      </p:sp>
      <p:sp>
        <p:nvSpPr>
          <p:cNvPr id="463" name="Google Shape;463;p33"/>
          <p:cNvSpPr txBox="1"/>
          <p:nvPr>
            <p:ph idx="1" type="body"/>
          </p:nvPr>
        </p:nvSpPr>
        <p:spPr>
          <a:xfrm>
            <a:off x="307601" y="1160125"/>
            <a:ext cx="54525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sz="2800"/>
              <a:t>Stimulates the Vagus nerve </a:t>
            </a:r>
            <a:endParaRPr sz="2800"/>
          </a:p>
          <a:p>
            <a:pPr indent="-381000" lvl="0" marL="457200" rtl="0" algn="l">
              <a:lnSpc>
                <a:spcPct val="150000"/>
              </a:lnSpc>
              <a:spcBef>
                <a:spcPts val="0"/>
              </a:spcBef>
              <a:spcAft>
                <a:spcPts val="0"/>
              </a:spcAft>
              <a:buSzPts val="2400"/>
              <a:buChar char="●"/>
            </a:pPr>
            <a:r>
              <a:rPr lang="en" sz="2800"/>
              <a:t>Sends positive information upwards. </a:t>
            </a:r>
            <a:endParaRPr sz="2800"/>
          </a:p>
          <a:p>
            <a:pPr indent="-381000" lvl="0" marL="457200" rtl="0" algn="l">
              <a:lnSpc>
                <a:spcPct val="150000"/>
              </a:lnSpc>
              <a:spcBef>
                <a:spcPts val="0"/>
              </a:spcBef>
              <a:spcAft>
                <a:spcPts val="0"/>
              </a:spcAft>
              <a:buSzPts val="2400"/>
              <a:buChar char="●"/>
            </a:pPr>
            <a:r>
              <a:rPr lang="en" sz="2800"/>
              <a:t>Moves from “eh” to “aah”. </a:t>
            </a:r>
            <a:endParaRPr sz="2800"/>
          </a:p>
        </p:txBody>
      </p:sp>
      <p:pic>
        <p:nvPicPr>
          <p:cNvPr id="464" name="Google Shape;464;p33"/>
          <p:cNvPicPr preferRelativeResize="0"/>
          <p:nvPr/>
        </p:nvPicPr>
        <p:blipFill rotWithShape="1">
          <a:blip r:embed="rId3">
            <a:alphaModFix/>
          </a:blip>
          <a:srcRect b="0" l="0" r="0" t="0"/>
          <a:stretch/>
        </p:blipFill>
        <p:spPr>
          <a:xfrm>
            <a:off x="6054701" y="874575"/>
            <a:ext cx="2619375" cy="1743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70" name="Google Shape;470;p3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Smovey Rings</a:t>
            </a:r>
            <a:endParaRPr/>
          </a:p>
        </p:txBody>
      </p:sp>
      <p:pic>
        <p:nvPicPr>
          <p:cNvPr descr="This video is for Somatic Experiencing Practitoners (SEPs) who are interested in learning more about using the Smovey Vibroswing System (Smovey Rings) in SE Practice.  It features Dr. Peter A. Levine demonstrating his use of the rings in a session &amp; Dr. Abi Blakeslee, Faculty with the Somatic Experiencing Trauma Institute discussing key concepts related to the Smovey Rings in trauma healing work.  Video edited and narrated by Ilene Blaisch, LCSW, SEP and Smovey Coach/Reseller.  For more information, please e-mail Ilene at ileneblaisch@icloud.com or go to her website: www.healwithvibration.com" id="471" name="Google Shape;471;p34" title="Smovey Rings in Somatic Experiencing with Dr. Peter A. Levine &amp; Dr. Abi Blakeslee">
            <a:hlinkClick r:id="rId3"/>
          </p:cNvPr>
          <p:cNvPicPr preferRelativeResize="0"/>
          <p:nvPr/>
        </p:nvPicPr>
        <p:blipFill rotWithShape="1">
          <a:blip r:embed="rId4">
            <a:alphaModFix/>
          </a:blip>
          <a:srcRect b="0" l="0" r="0" t="0"/>
          <a:stretch/>
        </p:blipFill>
        <p:spPr>
          <a:xfrm>
            <a:off x="906950" y="1483950"/>
            <a:ext cx="4516300" cy="2540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5"/>
          <p:cNvSpPr txBox="1"/>
          <p:nvPr>
            <p:ph type="title"/>
          </p:nvPr>
        </p:nvSpPr>
        <p:spPr>
          <a:xfrm>
            <a:off x="374850" y="469800"/>
            <a:ext cx="50229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Trauma Journal 3 </a:t>
            </a:r>
            <a:endParaRPr/>
          </a:p>
        </p:txBody>
      </p:sp>
      <p:sp>
        <p:nvSpPr>
          <p:cNvPr id="477" name="Google Shape;477;p35"/>
          <p:cNvSpPr txBox="1"/>
          <p:nvPr>
            <p:ph idx="1" type="body"/>
          </p:nvPr>
        </p:nvSpPr>
        <p:spPr>
          <a:xfrm>
            <a:off x="470275" y="1392125"/>
            <a:ext cx="47343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0"/>
              </a:spcBef>
              <a:spcAft>
                <a:spcPts val="0"/>
              </a:spcAft>
              <a:buSzPts val="2400"/>
              <a:buChar char="●"/>
            </a:pPr>
            <a:r>
              <a:rPr lang="en"/>
              <a:t>Study your own posture/body language</a:t>
            </a:r>
            <a:br>
              <a:rPr lang="en"/>
            </a:br>
            <a:endParaRPr/>
          </a:p>
          <a:p>
            <a:pPr indent="-381000" lvl="0" marL="457200" rtl="0" algn="l">
              <a:lnSpc>
                <a:spcPct val="115000"/>
              </a:lnSpc>
              <a:spcBef>
                <a:spcPts val="0"/>
              </a:spcBef>
              <a:spcAft>
                <a:spcPts val="0"/>
              </a:spcAft>
              <a:buSzPts val="2400"/>
              <a:buChar char="●"/>
            </a:pPr>
            <a:r>
              <a:rPr lang="en"/>
              <a:t>Associate with feelings and thoughts.</a:t>
            </a:r>
            <a:br>
              <a:rPr lang="en"/>
            </a:br>
            <a:endParaRPr/>
          </a:p>
          <a:p>
            <a:pPr indent="-381000" lvl="0" marL="457200" rtl="0" algn="l">
              <a:lnSpc>
                <a:spcPct val="115000"/>
              </a:lnSpc>
              <a:spcBef>
                <a:spcPts val="0"/>
              </a:spcBef>
              <a:spcAft>
                <a:spcPts val="0"/>
              </a:spcAft>
              <a:buSzPts val="2400"/>
              <a:buChar char="●"/>
            </a:pPr>
            <a:r>
              <a:rPr lang="en"/>
              <a:t>Change positions. </a:t>
            </a:r>
            <a:endParaRPr/>
          </a:p>
          <a:p>
            <a:pPr indent="0" lvl="0" marL="45720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sp>
        <p:nvSpPr>
          <p:cNvPr id="478" name="Google Shape;478;p3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79" name="Google Shape;479;p35"/>
          <p:cNvPicPr preferRelativeResize="0"/>
          <p:nvPr/>
        </p:nvPicPr>
        <p:blipFill rotWithShape="1">
          <a:blip r:embed="rId3">
            <a:alphaModFix/>
          </a:blip>
          <a:srcRect b="17989" l="52625" r="25521" t="29361"/>
          <a:stretch/>
        </p:blipFill>
        <p:spPr>
          <a:xfrm>
            <a:off x="5818900" y="337875"/>
            <a:ext cx="2925552" cy="39644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83" name="Shape 483"/>
        <p:cNvGrpSpPr/>
        <p:nvPr/>
      </p:nvGrpSpPr>
      <p:grpSpPr>
        <a:xfrm>
          <a:off x="0" y="0"/>
          <a:ext cx="0" cy="0"/>
          <a:chOff x="0" y="0"/>
          <a:chExt cx="0" cy="0"/>
        </a:xfrm>
      </p:grpSpPr>
      <p:sp>
        <p:nvSpPr>
          <p:cNvPr id="484" name="Google Shape;484;p36"/>
          <p:cNvSpPr txBox="1"/>
          <p:nvPr/>
        </p:nvSpPr>
        <p:spPr>
          <a:xfrm>
            <a:off x="417450" y="349400"/>
            <a:ext cx="8309100" cy="95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DM Sans"/>
                <a:ea typeface="DM Sans"/>
                <a:cs typeface="DM Sans"/>
                <a:sym typeface="DM Sans"/>
              </a:rPr>
              <a:t>Recommended for Week 7: </a:t>
            </a:r>
            <a:endParaRPr b="0" i="0" sz="25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DM Sans"/>
                <a:ea typeface="DM Sans"/>
                <a:cs typeface="DM Sans"/>
                <a:sym typeface="DM Sans"/>
              </a:rPr>
              <a:t>Getting Past Your Past - Francine Shapiro</a:t>
            </a:r>
            <a:endParaRPr b="0" i="0" sz="2500" u="none" cap="none" strike="noStrike">
              <a:solidFill>
                <a:srgbClr val="000000"/>
              </a:solidFill>
              <a:latin typeface="DM Sans"/>
              <a:ea typeface="DM Sans"/>
              <a:cs typeface="DM Sans"/>
              <a:sym typeface="DM Sans"/>
            </a:endParaRPr>
          </a:p>
        </p:txBody>
      </p:sp>
      <p:pic>
        <p:nvPicPr>
          <p:cNvPr id="485" name="Google Shape;485;p36"/>
          <p:cNvPicPr preferRelativeResize="0"/>
          <p:nvPr/>
        </p:nvPicPr>
        <p:blipFill rotWithShape="1">
          <a:blip r:embed="rId3">
            <a:alphaModFix/>
          </a:blip>
          <a:srcRect b="0" l="0" r="0" t="0"/>
          <a:stretch/>
        </p:blipFill>
        <p:spPr>
          <a:xfrm>
            <a:off x="3548800" y="1503269"/>
            <a:ext cx="2046388" cy="3143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