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 id="214748366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Lst>
  <p:sldSz cy="5143500" cx="9144000"/>
  <p:notesSz cx="6858000" cy="9144000"/>
  <p:embeddedFontLst>
    <p:embeddedFont>
      <p:font typeface="DM Sans"/>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6" roundtripDataSignature="AMtx7mh4/qoNYBIzH+V9IrT2LSQpVC3dB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font" Target="fonts/DMSans-regular.fntdata"/><Relationship Id="rId41" Type="http://schemas.openxmlformats.org/officeDocument/2006/relationships/slide" Target="slides/slide36.xml"/><Relationship Id="rId22" Type="http://schemas.openxmlformats.org/officeDocument/2006/relationships/slide" Target="slides/slide17.xml"/><Relationship Id="rId44" Type="http://schemas.openxmlformats.org/officeDocument/2006/relationships/font" Target="fonts/DMSans-italic.fntdata"/><Relationship Id="rId21" Type="http://schemas.openxmlformats.org/officeDocument/2006/relationships/slide" Target="slides/slide16.xml"/><Relationship Id="rId43" Type="http://schemas.openxmlformats.org/officeDocument/2006/relationships/font" Target="fonts/DMSans-bold.fntdata"/><Relationship Id="rId24" Type="http://schemas.openxmlformats.org/officeDocument/2006/relationships/slide" Target="slides/slide19.xml"/><Relationship Id="rId46" Type="http://customschemas.google.com/relationships/presentationmetadata" Target="metadata"/><Relationship Id="rId23" Type="http://schemas.openxmlformats.org/officeDocument/2006/relationships/slide" Target="slides/slide18.xml"/><Relationship Id="rId45" Type="http://schemas.openxmlformats.org/officeDocument/2006/relationships/font" Target="fonts/DMSans-boldItalic.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IBuX8kYNSdk"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T7lVa1pWawo"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1" name="Google Shape;19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0" name="Google Shape;20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6" name="Google Shape;20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7" name="Google Shape;21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5" name="Google Shape;22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3" name="Google Shape;233;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3" name="Google Shape;243;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1" name="Google Shape;251;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9" name="Google Shape;259;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7" name="Google Shape;26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5" name="Google Shape;27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3" name="Google Shape;28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sz="1000" u="sng">
                <a:solidFill>
                  <a:srgbClr val="196AD4"/>
                </a:solidFill>
                <a:highlight>
                  <a:srgbClr val="FFFFFF"/>
                </a:highlight>
                <a:hlinkClick r:id="rId2">
                  <a:extLst>
                    <a:ext uri="{A12FA001-AC4F-418D-AE19-62706E023703}">
                      <ahyp:hlinkClr val="tx"/>
                    </a:ext>
                  </a:extLst>
                </a:hlinkClick>
              </a:rPr>
              <a:t>https://youtu.be/IBuX8kYNSdk</a:t>
            </a:r>
            <a:r>
              <a:rPr lang="en"/>
              <a:t> beginning to 302</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4" name="Google Shape;294;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https://www.youtube.com/watch?v=Qik2TOQbotY</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3" name="Google Shape;303;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https://www.youtube.com/watch?v=Qik2TOQbotY</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1" name="Google Shape;311;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https://www.youtube.com/watch?v=Qik2TOQbotY</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2" name="Google Shape;322;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https://www.youtube.com/watch?v=Qik2TOQbotY</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0" name="Google Shape;330;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8" name="Google Shape;338;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6" name="Google Shape;346;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5" name="Google Shape;355;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https://www.youtube.com/watch?v=Qik2TOQbotY</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7" name="Google Shape;367;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5" name="Google Shape;375;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2" name="Google Shape;382;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0" name="Google Shape;390;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https://www.youtube.com/watch?v=T7lVa1pWawo</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7" name="Google Shape;397;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5" name="Google Shape;405;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3" name="Google Shape;413;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https://www.youtube.com/watch?v=Qik2TOQbotY</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423" name="Google Shape;423;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9" name="Google Shape;429;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5" name="Google Shape;435;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3" name="Google Shape;443;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1" name="Google Shape;451;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9" name="Google Shape;459;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7" name="Google Shape;467;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4" name="Google Shape;474;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482" name="Google Shape;482;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9" name="Shape 9"/>
        <p:cNvGrpSpPr/>
        <p:nvPr/>
      </p:nvGrpSpPr>
      <p:grpSpPr>
        <a:xfrm>
          <a:off x="0" y="0"/>
          <a:ext cx="0" cy="0"/>
          <a:chOff x="0" y="0"/>
          <a:chExt cx="0" cy="0"/>
        </a:xfrm>
      </p:grpSpPr>
      <p:sp>
        <p:nvSpPr>
          <p:cNvPr id="10" name="Google Shape;10;p38"/>
          <p:cNvSpPr/>
          <p:nvPr/>
        </p:nvSpPr>
        <p:spPr>
          <a:xfrm>
            <a:off x="0" y="1583350"/>
            <a:ext cx="7404300" cy="1739700"/>
          </a:xfrm>
          <a:prstGeom prst="rect">
            <a:avLst/>
          </a:prstGeom>
          <a:solidFill>
            <a:schemeClr val="lt1"/>
          </a:solidFill>
          <a:ln>
            <a:noFill/>
          </a:ln>
          <a:effectLst>
            <a:outerShdw blurRad="271463" rotWithShape="0" algn="bl" dist="66675">
              <a:schemeClr val="dk1">
                <a:alpha val="2980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38"/>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12" name="Google Shape;12;p38"/>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13" name="Google Shape;13;p38"/>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 name="Shape 14"/>
        <p:cNvGrpSpPr/>
        <p:nvPr/>
      </p:nvGrpSpPr>
      <p:grpSpPr>
        <a:xfrm>
          <a:off x="0" y="0"/>
          <a:ext cx="0" cy="0"/>
          <a:chOff x="0" y="0"/>
          <a:chExt cx="0" cy="0"/>
        </a:xfrm>
      </p:grpSpPr>
      <p:sp>
        <p:nvSpPr>
          <p:cNvPr id="15" name="Google Shape;15;p39"/>
          <p:cNvSpPr/>
          <p:nvPr/>
        </p:nvSpPr>
        <p:spPr>
          <a:xfrm>
            <a:off x="-7000" y="-25"/>
            <a:ext cx="9150900" cy="5143500"/>
          </a:xfrm>
          <a:prstGeom prst="frame">
            <a:avLst>
              <a:gd fmla="val 2453" name="adj1"/>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39"/>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39"/>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8" name="Shape 18"/>
        <p:cNvGrpSpPr/>
        <p:nvPr/>
      </p:nvGrpSpPr>
      <p:grpSpPr>
        <a:xfrm>
          <a:off x="0" y="0"/>
          <a:ext cx="0" cy="0"/>
          <a:chOff x="0" y="0"/>
          <a:chExt cx="0" cy="0"/>
        </a:xfrm>
      </p:grpSpPr>
      <p:sp>
        <p:nvSpPr>
          <p:cNvPr id="19" name="Google Shape;19;p40"/>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40"/>
          <p:cNvSpPr/>
          <p:nvPr/>
        </p:nvSpPr>
        <p:spPr>
          <a:xfrm>
            <a:off x="6095875" y="-3600"/>
            <a:ext cx="3048000" cy="5150700"/>
          </a:xfrm>
          <a:prstGeom prst="rect">
            <a:avLst/>
          </a:prstGeom>
          <a:gradFill>
            <a:gsLst>
              <a:gs pos="0">
                <a:srgbClr val="05B3F1">
                  <a:alpha val="21176"/>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40"/>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4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23" name="Google Shape;23;p40"/>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4" name="Google Shape;24;p40"/>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25" name="Shape 25"/>
        <p:cNvGrpSpPr/>
        <p:nvPr/>
      </p:nvGrpSpPr>
      <p:grpSpPr>
        <a:xfrm>
          <a:off x="0" y="0"/>
          <a:ext cx="0" cy="0"/>
          <a:chOff x="0" y="0"/>
          <a:chExt cx="0" cy="0"/>
        </a:xfrm>
      </p:grpSpPr>
      <p:sp>
        <p:nvSpPr>
          <p:cNvPr id="26" name="Google Shape;26;p44"/>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44"/>
          <p:cNvSpPr/>
          <p:nvPr/>
        </p:nvSpPr>
        <p:spPr>
          <a:xfrm>
            <a:off x="0" y="2946600"/>
            <a:ext cx="6096000" cy="1739700"/>
          </a:xfrm>
          <a:prstGeom prst="rect">
            <a:avLst/>
          </a:prstGeom>
          <a:solidFill>
            <a:schemeClr val="lt1"/>
          </a:solidFill>
          <a:ln>
            <a:noFill/>
          </a:ln>
          <a:effectLst>
            <a:outerShdw blurRad="271463" rotWithShape="0" algn="bl" dist="66675">
              <a:schemeClr val="dk1">
                <a:alpha val="2980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44"/>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29" name="Shape 29"/>
        <p:cNvGrpSpPr/>
        <p:nvPr/>
      </p:nvGrpSpPr>
      <p:grpSpPr>
        <a:xfrm>
          <a:off x="0" y="0"/>
          <a:ext cx="0" cy="0"/>
          <a:chOff x="0" y="0"/>
          <a:chExt cx="0" cy="0"/>
        </a:xfrm>
      </p:grpSpPr>
      <p:sp>
        <p:nvSpPr>
          <p:cNvPr id="30" name="Google Shape;30;p45"/>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45"/>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32" name="Google Shape;32;p45"/>
          <p:cNvSpPr/>
          <p:nvPr/>
        </p:nvSpPr>
        <p:spPr>
          <a:xfrm>
            <a:off x="469875" y="469800"/>
            <a:ext cx="8204100" cy="42039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45"/>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34" name="Google Shape;34;p45"/>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35" name="Shape 35"/>
        <p:cNvGrpSpPr/>
        <p:nvPr/>
      </p:nvGrpSpPr>
      <p:grpSpPr>
        <a:xfrm>
          <a:off x="0" y="0"/>
          <a:ext cx="0" cy="0"/>
          <a:chOff x="0" y="0"/>
          <a:chExt cx="0" cy="0"/>
        </a:xfrm>
      </p:grpSpPr>
      <p:sp>
        <p:nvSpPr>
          <p:cNvPr id="36" name="Google Shape;36;p46"/>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46"/>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46"/>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39" name="Google Shape;39;p46"/>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40" name="Google Shape;40;p4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41" name="Shape 41"/>
        <p:cNvGrpSpPr/>
        <p:nvPr/>
      </p:nvGrpSpPr>
      <p:grpSpPr>
        <a:xfrm>
          <a:off x="0" y="0"/>
          <a:ext cx="0" cy="0"/>
          <a:chOff x="0" y="0"/>
          <a:chExt cx="0" cy="0"/>
        </a:xfrm>
      </p:grpSpPr>
      <p:sp>
        <p:nvSpPr>
          <p:cNvPr id="42" name="Google Shape;42;p47"/>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47"/>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47"/>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45" name="Google Shape;45;p47"/>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46" name="Google Shape;46;p47"/>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47" name="Google Shape;47;p4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48" name="Shape 48"/>
        <p:cNvGrpSpPr/>
        <p:nvPr/>
      </p:nvGrpSpPr>
      <p:grpSpPr>
        <a:xfrm>
          <a:off x="0" y="0"/>
          <a:ext cx="0" cy="0"/>
          <a:chOff x="0" y="0"/>
          <a:chExt cx="0" cy="0"/>
        </a:xfrm>
      </p:grpSpPr>
      <p:sp>
        <p:nvSpPr>
          <p:cNvPr id="49" name="Google Shape;49;p48"/>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48"/>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48"/>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52" name="Google Shape;52;p48"/>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53" name="Google Shape;53;p48"/>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54" name="Google Shape;54;p48"/>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55" name="Google Shape;55;p4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sp>
        <p:nvSpPr>
          <p:cNvPr id="57" name="Google Shape;57;p49"/>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49"/>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49"/>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60" name="Google Shape;60;p4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1" name="Shape 61"/>
        <p:cNvGrpSpPr/>
        <p:nvPr/>
      </p:nvGrpSpPr>
      <p:grpSpPr>
        <a:xfrm>
          <a:off x="0" y="0"/>
          <a:ext cx="0" cy="0"/>
          <a:chOff x="0" y="0"/>
          <a:chExt cx="0" cy="0"/>
        </a:xfrm>
      </p:grpSpPr>
      <p:sp>
        <p:nvSpPr>
          <p:cNvPr id="62" name="Google Shape;62;p5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50"/>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64" name="Google Shape;64;p5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65" name="Google Shape;65;p50"/>
          <p:cNvSpPr/>
          <p:nvPr/>
        </p:nvSpPr>
        <p:spPr>
          <a:xfrm>
            <a:off x="-7000" y="44352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66" name="Shape 66"/>
        <p:cNvGrpSpPr/>
        <p:nvPr/>
      </p:nvGrpSpPr>
      <p:grpSpPr>
        <a:xfrm>
          <a:off x="0" y="0"/>
          <a:ext cx="0" cy="0"/>
          <a:chOff x="0" y="0"/>
          <a:chExt cx="0" cy="0"/>
        </a:xfrm>
      </p:grpSpPr>
      <p:sp>
        <p:nvSpPr>
          <p:cNvPr id="67" name="Google Shape;67;p51"/>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51"/>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51"/>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51"/>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51"/>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72" name="Google Shape;72;p51"/>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73" name="Google Shape;73;p5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74" name="Shape 74"/>
        <p:cNvGrpSpPr/>
        <p:nvPr/>
      </p:nvGrpSpPr>
      <p:grpSpPr>
        <a:xfrm>
          <a:off x="0" y="0"/>
          <a:ext cx="0" cy="0"/>
          <a:chOff x="0" y="0"/>
          <a:chExt cx="0" cy="0"/>
        </a:xfrm>
      </p:grpSpPr>
      <p:cxnSp>
        <p:nvCxnSpPr>
          <p:cNvPr id="75" name="Google Shape;75;p5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76" name="Google Shape;76;p52"/>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77" name="Google Shape;77;p5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78" name="Shape 78"/>
        <p:cNvGrpSpPr/>
        <p:nvPr/>
      </p:nvGrpSpPr>
      <p:grpSpPr>
        <a:xfrm>
          <a:off x="0" y="0"/>
          <a:ext cx="0" cy="0"/>
          <a:chOff x="0" y="0"/>
          <a:chExt cx="0" cy="0"/>
        </a:xfrm>
      </p:grpSpPr>
      <p:sp>
        <p:nvSpPr>
          <p:cNvPr id="79" name="Google Shape;79;p53"/>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80" name="Google Shape;80;p53"/>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81" name="Google Shape;81;p53"/>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82" name="Google Shape;82;p53"/>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3" name="Google Shape;83;p53"/>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84" name="Google Shape;84;p5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85" name="Shape 85"/>
        <p:cNvGrpSpPr/>
        <p:nvPr/>
      </p:nvGrpSpPr>
      <p:grpSpPr>
        <a:xfrm>
          <a:off x="0" y="0"/>
          <a:ext cx="0" cy="0"/>
          <a:chOff x="0" y="0"/>
          <a:chExt cx="0" cy="0"/>
        </a:xfrm>
      </p:grpSpPr>
      <p:sp>
        <p:nvSpPr>
          <p:cNvPr id="86" name="Google Shape;86;p54"/>
          <p:cNvSpPr txBox="1"/>
          <p:nvPr>
            <p:ph type="ctrTitle"/>
          </p:nvPr>
        </p:nvSpPr>
        <p:spPr>
          <a:xfrm>
            <a:off x="685800" y="1597819"/>
            <a:ext cx="7772400" cy="1102519"/>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87" name="Google Shape;87;p54"/>
          <p:cNvSpPr txBox="1"/>
          <p:nvPr>
            <p:ph idx="1" type="subTitle"/>
          </p:nvPr>
        </p:nvSpPr>
        <p:spPr>
          <a:xfrm>
            <a:off x="1371600" y="2914650"/>
            <a:ext cx="6400800" cy="131445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88" name="Google Shape;88;p54"/>
          <p:cNvSpPr txBox="1"/>
          <p:nvPr>
            <p:ph idx="10" type="dt"/>
          </p:nvPr>
        </p:nvSpPr>
        <p:spPr>
          <a:xfrm>
            <a:off x="457200" y="4683919"/>
            <a:ext cx="2133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9" name="Google Shape;89;p54"/>
          <p:cNvSpPr txBox="1"/>
          <p:nvPr>
            <p:ph idx="11" type="ftr"/>
          </p:nvPr>
        </p:nvSpPr>
        <p:spPr>
          <a:xfrm>
            <a:off x="3124200" y="4683919"/>
            <a:ext cx="2895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0" name="Google Shape;90;p54"/>
          <p:cNvSpPr txBox="1"/>
          <p:nvPr>
            <p:ph idx="12" type="sldNum"/>
          </p:nvPr>
        </p:nvSpPr>
        <p:spPr>
          <a:xfrm>
            <a:off x="6553200" y="4683919"/>
            <a:ext cx="2133600" cy="357187"/>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1" name="Shape 91"/>
        <p:cNvGrpSpPr/>
        <p:nvPr/>
      </p:nvGrpSpPr>
      <p:grpSpPr>
        <a:xfrm>
          <a:off x="0" y="0"/>
          <a:ext cx="0" cy="0"/>
          <a:chOff x="0" y="0"/>
          <a:chExt cx="0" cy="0"/>
        </a:xfrm>
      </p:grpSpPr>
      <p:sp>
        <p:nvSpPr>
          <p:cNvPr id="92" name="Google Shape;92;p55"/>
          <p:cNvSpPr txBox="1"/>
          <p:nvPr>
            <p:ph type="title"/>
          </p:nvPr>
        </p:nvSpPr>
        <p:spPr>
          <a:xfrm>
            <a:off x="457200" y="205978"/>
            <a:ext cx="8229600" cy="85725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93" name="Google Shape;93;p55"/>
          <p:cNvSpPr txBox="1"/>
          <p:nvPr>
            <p:ph idx="1" type="body"/>
          </p:nvPr>
        </p:nvSpPr>
        <p:spPr>
          <a:xfrm>
            <a:off x="457200" y="1200150"/>
            <a:ext cx="8229600" cy="3394471"/>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94" name="Google Shape;94;p55"/>
          <p:cNvSpPr txBox="1"/>
          <p:nvPr>
            <p:ph idx="10" type="dt"/>
          </p:nvPr>
        </p:nvSpPr>
        <p:spPr>
          <a:xfrm>
            <a:off x="457200" y="4683919"/>
            <a:ext cx="2133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5" name="Google Shape;95;p55"/>
          <p:cNvSpPr txBox="1"/>
          <p:nvPr>
            <p:ph idx="11" type="ftr"/>
          </p:nvPr>
        </p:nvSpPr>
        <p:spPr>
          <a:xfrm>
            <a:off x="3124200" y="4683919"/>
            <a:ext cx="2895600" cy="3571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6" name="Google Shape;96;p55"/>
          <p:cNvSpPr txBox="1"/>
          <p:nvPr>
            <p:ph idx="12" type="sldNum"/>
          </p:nvPr>
        </p:nvSpPr>
        <p:spPr>
          <a:xfrm>
            <a:off x="6553200" y="4683919"/>
            <a:ext cx="2133600" cy="357187"/>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01" name="Shape 101"/>
        <p:cNvGrpSpPr/>
        <p:nvPr/>
      </p:nvGrpSpPr>
      <p:grpSpPr>
        <a:xfrm>
          <a:off x="0" y="0"/>
          <a:ext cx="0" cy="0"/>
          <a:chOff x="0" y="0"/>
          <a:chExt cx="0" cy="0"/>
        </a:xfrm>
      </p:grpSpPr>
      <p:sp>
        <p:nvSpPr>
          <p:cNvPr id="102" name="Google Shape;102;p42"/>
          <p:cNvSpPr/>
          <p:nvPr/>
        </p:nvSpPr>
        <p:spPr>
          <a:xfrm>
            <a:off x="0" y="1583350"/>
            <a:ext cx="7404300" cy="1739700"/>
          </a:xfrm>
          <a:prstGeom prst="rect">
            <a:avLst/>
          </a:prstGeom>
          <a:solidFill>
            <a:schemeClr val="lt1"/>
          </a:solidFill>
          <a:ln>
            <a:noFill/>
          </a:ln>
          <a:effectLst>
            <a:outerShdw blurRad="271463" rotWithShape="0" algn="bl" dist="66675">
              <a:schemeClr val="dk1">
                <a:alpha val="29019"/>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42"/>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104" name="Google Shape;104;p42"/>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105" name="Google Shape;105;p42"/>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06" name="Shape 106"/>
        <p:cNvGrpSpPr/>
        <p:nvPr/>
      </p:nvGrpSpPr>
      <p:grpSpPr>
        <a:xfrm>
          <a:off x="0" y="0"/>
          <a:ext cx="0" cy="0"/>
          <a:chOff x="0" y="0"/>
          <a:chExt cx="0" cy="0"/>
        </a:xfrm>
      </p:grpSpPr>
      <p:sp>
        <p:nvSpPr>
          <p:cNvPr id="107" name="Google Shape;107;p43"/>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43"/>
          <p:cNvSpPr/>
          <p:nvPr/>
        </p:nvSpPr>
        <p:spPr>
          <a:xfrm>
            <a:off x="6095875" y="-3600"/>
            <a:ext cx="3048000" cy="5150700"/>
          </a:xfrm>
          <a:prstGeom prst="rect">
            <a:avLst/>
          </a:prstGeom>
          <a:gradFill>
            <a:gsLst>
              <a:gs pos="0">
                <a:srgbClr val="05B3F1">
                  <a:alpha val="20392"/>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43"/>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4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11" name="Google Shape;111;p43"/>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12" name="Google Shape;112;p43"/>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3" name="Shape 113"/>
        <p:cNvGrpSpPr/>
        <p:nvPr/>
      </p:nvGrpSpPr>
      <p:grpSpPr>
        <a:xfrm>
          <a:off x="0" y="0"/>
          <a:ext cx="0" cy="0"/>
          <a:chOff x="0" y="0"/>
          <a:chExt cx="0" cy="0"/>
        </a:xfrm>
      </p:grpSpPr>
      <p:sp>
        <p:nvSpPr>
          <p:cNvPr id="114" name="Google Shape;114;p56"/>
          <p:cNvSpPr/>
          <p:nvPr/>
        </p:nvSpPr>
        <p:spPr>
          <a:xfrm>
            <a:off x="-7000" y="-25"/>
            <a:ext cx="9150900" cy="5143500"/>
          </a:xfrm>
          <a:prstGeom prst="frame">
            <a:avLst>
              <a:gd fmla="val 2453" name="adj1"/>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56"/>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56"/>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17" name="Shape 117"/>
        <p:cNvGrpSpPr/>
        <p:nvPr/>
      </p:nvGrpSpPr>
      <p:grpSpPr>
        <a:xfrm>
          <a:off x="0" y="0"/>
          <a:ext cx="0" cy="0"/>
          <a:chOff x="0" y="0"/>
          <a:chExt cx="0" cy="0"/>
        </a:xfrm>
      </p:grpSpPr>
      <p:sp>
        <p:nvSpPr>
          <p:cNvPr id="118" name="Google Shape;118;p57"/>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57"/>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57"/>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21" name="Google Shape;121;p57"/>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122" name="Google Shape;122;p5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123" name="Shape 123"/>
        <p:cNvGrpSpPr/>
        <p:nvPr/>
      </p:nvGrpSpPr>
      <p:grpSpPr>
        <a:xfrm>
          <a:off x="0" y="0"/>
          <a:ext cx="0" cy="0"/>
          <a:chOff x="0" y="0"/>
          <a:chExt cx="0" cy="0"/>
        </a:xfrm>
      </p:grpSpPr>
      <p:sp>
        <p:nvSpPr>
          <p:cNvPr id="124" name="Google Shape;124;p58"/>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58"/>
          <p:cNvSpPr/>
          <p:nvPr/>
        </p:nvSpPr>
        <p:spPr>
          <a:xfrm>
            <a:off x="0" y="2946600"/>
            <a:ext cx="6096000" cy="1739700"/>
          </a:xfrm>
          <a:prstGeom prst="rect">
            <a:avLst/>
          </a:prstGeom>
          <a:solidFill>
            <a:schemeClr val="lt1"/>
          </a:solidFill>
          <a:ln>
            <a:noFill/>
          </a:ln>
          <a:effectLst>
            <a:outerShdw blurRad="271463" rotWithShape="0" algn="bl" dist="66675">
              <a:schemeClr val="dk1">
                <a:alpha val="29019"/>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58"/>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127" name="Shape 127"/>
        <p:cNvGrpSpPr/>
        <p:nvPr/>
      </p:nvGrpSpPr>
      <p:grpSpPr>
        <a:xfrm>
          <a:off x="0" y="0"/>
          <a:ext cx="0" cy="0"/>
          <a:chOff x="0" y="0"/>
          <a:chExt cx="0" cy="0"/>
        </a:xfrm>
      </p:grpSpPr>
      <p:sp>
        <p:nvSpPr>
          <p:cNvPr id="128" name="Google Shape;128;p59"/>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59"/>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30" name="Google Shape;130;p59"/>
          <p:cNvSpPr/>
          <p:nvPr/>
        </p:nvSpPr>
        <p:spPr>
          <a:xfrm>
            <a:off x="469875" y="469800"/>
            <a:ext cx="8204100" cy="42039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59"/>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132" name="Google Shape;132;p59"/>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33" name="Shape 133"/>
        <p:cNvGrpSpPr/>
        <p:nvPr/>
      </p:nvGrpSpPr>
      <p:grpSpPr>
        <a:xfrm>
          <a:off x="0" y="0"/>
          <a:ext cx="0" cy="0"/>
          <a:chOff x="0" y="0"/>
          <a:chExt cx="0" cy="0"/>
        </a:xfrm>
      </p:grpSpPr>
      <p:sp>
        <p:nvSpPr>
          <p:cNvPr id="134" name="Google Shape;134;p60"/>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6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6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37" name="Google Shape;137;p60"/>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138" name="Google Shape;138;p60"/>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139" name="Google Shape;139;p6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40" name="Shape 140"/>
        <p:cNvGrpSpPr/>
        <p:nvPr/>
      </p:nvGrpSpPr>
      <p:grpSpPr>
        <a:xfrm>
          <a:off x="0" y="0"/>
          <a:ext cx="0" cy="0"/>
          <a:chOff x="0" y="0"/>
          <a:chExt cx="0" cy="0"/>
        </a:xfrm>
      </p:grpSpPr>
      <p:sp>
        <p:nvSpPr>
          <p:cNvPr id="141" name="Google Shape;141;p61"/>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61"/>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61"/>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44" name="Google Shape;144;p61"/>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45" name="Google Shape;145;p61"/>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46" name="Google Shape;146;p61"/>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47" name="Google Shape;147;p6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8" name="Shape 148"/>
        <p:cNvGrpSpPr/>
        <p:nvPr/>
      </p:nvGrpSpPr>
      <p:grpSpPr>
        <a:xfrm>
          <a:off x="0" y="0"/>
          <a:ext cx="0" cy="0"/>
          <a:chOff x="0" y="0"/>
          <a:chExt cx="0" cy="0"/>
        </a:xfrm>
      </p:grpSpPr>
      <p:sp>
        <p:nvSpPr>
          <p:cNvPr id="149" name="Google Shape;149;p62"/>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6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6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52" name="Google Shape;152;p6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53" name="Shape 153"/>
        <p:cNvGrpSpPr/>
        <p:nvPr/>
      </p:nvGrpSpPr>
      <p:grpSpPr>
        <a:xfrm>
          <a:off x="0" y="0"/>
          <a:ext cx="0" cy="0"/>
          <a:chOff x="0" y="0"/>
          <a:chExt cx="0" cy="0"/>
        </a:xfrm>
      </p:grpSpPr>
      <p:sp>
        <p:nvSpPr>
          <p:cNvPr id="154" name="Google Shape;154;p63"/>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63"/>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156" name="Google Shape;156;p6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57" name="Google Shape;157;p63"/>
          <p:cNvSpPr/>
          <p:nvPr/>
        </p:nvSpPr>
        <p:spPr>
          <a:xfrm>
            <a:off x="-7000" y="44352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158" name="Shape 158"/>
        <p:cNvGrpSpPr/>
        <p:nvPr/>
      </p:nvGrpSpPr>
      <p:grpSpPr>
        <a:xfrm>
          <a:off x="0" y="0"/>
          <a:ext cx="0" cy="0"/>
          <a:chOff x="0" y="0"/>
          <a:chExt cx="0" cy="0"/>
        </a:xfrm>
      </p:grpSpPr>
      <p:sp>
        <p:nvSpPr>
          <p:cNvPr id="159" name="Google Shape;159;p64"/>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64"/>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64"/>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64"/>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64"/>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164" name="Google Shape;164;p64"/>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165" name="Google Shape;165;p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166" name="Shape 166"/>
        <p:cNvGrpSpPr/>
        <p:nvPr/>
      </p:nvGrpSpPr>
      <p:grpSpPr>
        <a:xfrm>
          <a:off x="0" y="0"/>
          <a:ext cx="0" cy="0"/>
          <a:chOff x="0" y="0"/>
          <a:chExt cx="0" cy="0"/>
        </a:xfrm>
      </p:grpSpPr>
      <p:cxnSp>
        <p:nvCxnSpPr>
          <p:cNvPr id="167" name="Google Shape;167;p65"/>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68" name="Google Shape;168;p65"/>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169" name="Google Shape;169;p6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170" name="Shape 170"/>
        <p:cNvGrpSpPr/>
        <p:nvPr/>
      </p:nvGrpSpPr>
      <p:grpSpPr>
        <a:xfrm>
          <a:off x="0" y="0"/>
          <a:ext cx="0" cy="0"/>
          <a:chOff x="0" y="0"/>
          <a:chExt cx="0" cy="0"/>
        </a:xfrm>
      </p:grpSpPr>
      <p:sp>
        <p:nvSpPr>
          <p:cNvPr id="171" name="Google Shape;171;p66"/>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72" name="Google Shape;172;p66"/>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73" name="Google Shape;173;p66"/>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174" name="Google Shape;174;p66"/>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75" name="Google Shape;175;p66"/>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176" name="Google Shape;176;p6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177" name="Shape 177"/>
        <p:cNvGrpSpPr/>
        <p:nvPr/>
      </p:nvGrpSpPr>
      <p:grpSpPr>
        <a:xfrm>
          <a:off x="0" y="0"/>
          <a:ext cx="0" cy="0"/>
          <a:chOff x="0" y="0"/>
          <a:chExt cx="0" cy="0"/>
        </a:xfrm>
      </p:grpSpPr>
      <p:sp>
        <p:nvSpPr>
          <p:cNvPr id="178" name="Google Shape;178;p67"/>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179" name="Google Shape;179;p67"/>
          <p:cNvSpPr txBox="1"/>
          <p:nvPr>
            <p:ph idx="1" type="subTitle"/>
          </p:nvPr>
        </p:nvSpPr>
        <p:spPr>
          <a:xfrm>
            <a:off x="1371600" y="2914650"/>
            <a:ext cx="6400800" cy="13143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180" name="Google Shape;180;p67"/>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1" name="Google Shape;181;p67"/>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2" name="Google Shape;182;p67"/>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83" name="Shape 183"/>
        <p:cNvGrpSpPr/>
        <p:nvPr/>
      </p:nvGrpSpPr>
      <p:grpSpPr>
        <a:xfrm>
          <a:off x="0" y="0"/>
          <a:ext cx="0" cy="0"/>
          <a:chOff x="0" y="0"/>
          <a:chExt cx="0" cy="0"/>
        </a:xfrm>
      </p:grpSpPr>
      <p:sp>
        <p:nvSpPr>
          <p:cNvPr id="184" name="Google Shape;184;p6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185" name="Google Shape;185;p68"/>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186" name="Google Shape;186;p68"/>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7" name="Google Shape;187;p68"/>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8" name="Google Shape;188;p68"/>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0" Type="http://schemas.openxmlformats.org/officeDocument/2006/relationships/slideLayout" Target="../slideLayouts/slideLayout25.xml"/><Relationship Id="rId13" Type="http://schemas.openxmlformats.org/officeDocument/2006/relationships/slideLayout" Target="../slideLayouts/slideLayout28.xml"/><Relationship Id="rId12" Type="http://schemas.openxmlformats.org/officeDocument/2006/relationships/slideLayout" Target="../slideLayouts/slideLayout27.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5" Type="http://schemas.openxmlformats.org/officeDocument/2006/relationships/slideLayout" Target="../slideLayouts/slideLayout30.xml"/><Relationship Id="rId14" Type="http://schemas.openxmlformats.org/officeDocument/2006/relationships/slideLayout" Target="../slideLayouts/slideLayout29.xml"/><Relationship Id="rId16" Type="http://schemas.openxmlformats.org/officeDocument/2006/relationships/theme" Target="../theme/theme1.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3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7" name="Google Shape;7;p37"/>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8" name="Google Shape;8;p37"/>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97" name="Shape 97"/>
        <p:cNvGrpSpPr/>
        <p:nvPr/>
      </p:nvGrpSpPr>
      <p:grpSpPr>
        <a:xfrm>
          <a:off x="0" y="0"/>
          <a:ext cx="0" cy="0"/>
          <a:chOff x="0" y="0"/>
          <a:chExt cx="0" cy="0"/>
        </a:xfrm>
      </p:grpSpPr>
      <p:sp>
        <p:nvSpPr>
          <p:cNvPr id="98" name="Google Shape;98;p4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99" name="Google Shape;99;p41"/>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100" name="Google Shape;100;p41"/>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png"/><Relationship Id="rId4" Type="http://schemas.openxmlformats.org/officeDocument/2006/relationships/image" Target="../media/image2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16.png"/><Relationship Id="rId5"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www.youtube.com/watch?v=IBuX8kYNSdk" TargetMode="External"/><Relationship Id="rId4" Type="http://schemas.openxmlformats.org/officeDocument/2006/relationships/image" Target="../media/image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2.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www.youtube.com/watch?v=Qik2TOQbotY" TargetMode="External"/><Relationship Id="rId4" Type="http://schemas.openxmlformats.org/officeDocument/2006/relationships/image" Target="../media/image2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hyperlink" Target="http://www.youtube.com/watch?v=T7lVa1pWawo" TargetMode="External"/><Relationship Id="rId4" Type="http://schemas.openxmlformats.org/officeDocument/2006/relationships/image" Target="../media/image3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0.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9.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0.xml"/><Relationship Id="rId3" Type="http://schemas.openxmlformats.org/officeDocument/2006/relationships/image" Target="../media/image25.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1.xml"/><Relationship Id="rId3" Type="http://schemas.openxmlformats.org/officeDocument/2006/relationships/image" Target="../media/image25.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2.xml"/><Relationship Id="rId3" Type="http://schemas.openxmlformats.org/officeDocument/2006/relationships/image" Target="../media/image28.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3.xml"/><Relationship Id="rId3" Type="http://schemas.openxmlformats.org/officeDocument/2006/relationships/image" Target="../media/image3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4.xml"/><Relationship Id="rId3" Type="http://schemas.openxmlformats.org/officeDocument/2006/relationships/hyperlink" Target="http://www.youtube.com/watch?v=wd0GZ5Naia8" TargetMode="External"/><Relationship Id="rId4" Type="http://schemas.openxmlformats.org/officeDocument/2006/relationships/image" Target="../media/image33.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3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1"/>
          <p:cNvSpPr txBox="1"/>
          <p:nvPr>
            <p:ph type="ctrTitle"/>
          </p:nvPr>
        </p:nvSpPr>
        <p:spPr>
          <a:xfrm>
            <a:off x="1860000" y="24474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The Neuroscience of Trauma &amp; Movement</a:t>
            </a:r>
            <a:endParaRPr sz="3400"/>
          </a:p>
        </p:txBody>
      </p:sp>
      <p:sp>
        <p:nvSpPr>
          <p:cNvPr id="194" name="Google Shape;194;p1"/>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accent1"/>
                </a:solidFill>
                <a:latin typeface="DM Sans"/>
                <a:ea typeface="DM Sans"/>
                <a:cs typeface="DM Sans"/>
                <a:sym typeface="DM Sans"/>
              </a:rPr>
              <a:t>2</a:t>
            </a:r>
            <a:endParaRPr b="1" i="0" sz="9600" u="none" cap="none" strike="noStrike">
              <a:solidFill>
                <a:schemeClr val="accent1"/>
              </a:solidFill>
              <a:latin typeface="DM Sans"/>
              <a:ea typeface="DM Sans"/>
              <a:cs typeface="DM Sans"/>
              <a:sym typeface="DM Sans"/>
            </a:endParaRPr>
          </a:p>
        </p:txBody>
      </p:sp>
      <p:pic>
        <p:nvPicPr>
          <p:cNvPr id="195" name="Google Shape;195;p1"/>
          <p:cNvPicPr preferRelativeResize="0"/>
          <p:nvPr/>
        </p:nvPicPr>
        <p:blipFill rotWithShape="1">
          <a:blip r:embed="rId3">
            <a:alphaModFix/>
          </a:blip>
          <a:srcRect b="0" l="0" r="0" t="0"/>
          <a:stretch/>
        </p:blipFill>
        <p:spPr>
          <a:xfrm>
            <a:off x="0" y="-7620"/>
            <a:ext cx="9144000" cy="5151120"/>
          </a:xfrm>
          <a:prstGeom prst="rect">
            <a:avLst/>
          </a:prstGeom>
          <a:noFill/>
          <a:ln>
            <a:noFill/>
          </a:ln>
        </p:spPr>
      </p:pic>
      <p:sp>
        <p:nvSpPr>
          <p:cNvPr id="196" name="Google Shape;196;p1"/>
          <p:cNvSpPr txBox="1"/>
          <p:nvPr/>
        </p:nvSpPr>
        <p:spPr>
          <a:xfrm>
            <a:off x="148371" y="2956483"/>
            <a:ext cx="6045300" cy="17433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Viktor Frankl</a:t>
            </a:r>
            <a:br>
              <a:rPr b="1" i="0" lang="en" sz="2700" u="none" cap="none" strike="noStrike">
                <a:solidFill>
                  <a:schemeClr val="accent1"/>
                </a:solidFill>
                <a:latin typeface="DM Sans"/>
                <a:ea typeface="DM Sans"/>
                <a:cs typeface="DM Sans"/>
                <a:sym typeface="DM Sans"/>
              </a:rPr>
            </a:br>
            <a:r>
              <a:rPr b="1" i="0" lang="en" sz="2700" u="none" cap="none" strike="noStrike">
                <a:solidFill>
                  <a:schemeClr val="accent1"/>
                </a:solidFill>
                <a:latin typeface="DM Sans"/>
                <a:ea typeface="DM Sans"/>
                <a:cs typeface="DM Sans"/>
                <a:sym typeface="DM Sans"/>
              </a:rPr>
              <a:t>Mind/Body &amp; Soul</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Trauma-Healing </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Life Coaching Program</a:t>
            </a:r>
            <a:br>
              <a:rPr b="1" i="0" lang="en" sz="2700" u="none" cap="none" strike="noStrike">
                <a:solidFill>
                  <a:schemeClr val="accent1"/>
                </a:solidFill>
                <a:latin typeface="DM Sans"/>
                <a:ea typeface="DM Sans"/>
                <a:cs typeface="DM Sans"/>
                <a:sym typeface="DM Sans"/>
              </a:rPr>
            </a:br>
            <a:r>
              <a:rPr b="1" i="0" lang="en" sz="2700" u="none" cap="none" strike="noStrike">
                <a:solidFill>
                  <a:schemeClr val="dk1"/>
                </a:solidFill>
                <a:latin typeface="DM Sans"/>
                <a:ea typeface="DM Sans"/>
                <a:cs typeface="DM Sans"/>
                <a:sym typeface="DM Sans"/>
              </a:rPr>
              <a:t>Week </a:t>
            </a:r>
            <a:r>
              <a:rPr b="1" lang="en" sz="2700">
                <a:solidFill>
                  <a:schemeClr val="dk1"/>
                </a:solidFill>
                <a:latin typeface="DM Sans"/>
                <a:ea typeface="DM Sans"/>
                <a:cs typeface="DM Sans"/>
                <a:sym typeface="DM Sans"/>
              </a:rPr>
              <a:t>6</a:t>
            </a:r>
            <a:endParaRPr b="0" i="0" sz="1400" u="none" cap="none" strike="noStrike">
              <a:solidFill>
                <a:srgbClr val="000000"/>
              </a:solidFill>
              <a:latin typeface="Arial"/>
              <a:ea typeface="Arial"/>
              <a:cs typeface="Arial"/>
              <a:sym typeface="Arial"/>
            </a:endParaRPr>
          </a:p>
        </p:txBody>
      </p:sp>
      <p:pic>
        <p:nvPicPr>
          <p:cNvPr id="197" name="Google Shape;197;p1"/>
          <p:cNvPicPr preferRelativeResize="0"/>
          <p:nvPr/>
        </p:nvPicPr>
        <p:blipFill rotWithShape="1">
          <a:blip r:embed="rId4">
            <a:alphaModFix/>
          </a:blip>
          <a:srcRect b="0" l="0" r="0" t="0"/>
          <a:stretch/>
        </p:blipFill>
        <p:spPr>
          <a:xfrm>
            <a:off x="4626529" y="8166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
          <p:cNvSpPr txBox="1"/>
          <p:nvPr>
            <p:ph type="ctrTitle"/>
          </p:nvPr>
        </p:nvSpPr>
        <p:spPr>
          <a:xfrm>
            <a:off x="1735200" y="2184250"/>
            <a:ext cx="5376300" cy="6459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Somatic &amp; Sensorimotor Coaching</a:t>
            </a:r>
            <a:endParaRPr sz="3400"/>
          </a:p>
        </p:txBody>
      </p:sp>
      <p:sp>
        <p:nvSpPr>
          <p:cNvPr id="203" name="Google Shape;203;p2"/>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accent1"/>
                </a:solidFill>
                <a:latin typeface="DM Sans"/>
                <a:ea typeface="DM Sans"/>
                <a:cs typeface="DM Sans"/>
                <a:sym typeface="DM Sans"/>
              </a:rPr>
              <a:t>5</a:t>
            </a:r>
            <a:endParaRPr b="1" i="0" sz="9600" u="none" cap="none" strike="noStrike">
              <a:solidFill>
                <a:schemeClr val="accent1"/>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FAFE"/>
            </a:gs>
            <a:gs pos="74000">
              <a:srgbClr val="89DEFC"/>
            </a:gs>
            <a:gs pos="83000">
              <a:srgbClr val="89DEFC"/>
            </a:gs>
            <a:gs pos="100000">
              <a:srgbClr val="B0E9FD"/>
            </a:gs>
          </a:gsLst>
          <a:lin ang="5400012" scaled="0"/>
        </a:gradFill>
      </p:bgPr>
    </p:bg>
    <p:spTree>
      <p:nvGrpSpPr>
        <p:cNvPr id="207" name="Shape 207"/>
        <p:cNvGrpSpPr/>
        <p:nvPr/>
      </p:nvGrpSpPr>
      <p:grpSpPr>
        <a:xfrm>
          <a:off x="0" y="0"/>
          <a:ext cx="0" cy="0"/>
          <a:chOff x="0" y="0"/>
          <a:chExt cx="0" cy="0"/>
        </a:xfrm>
      </p:grpSpPr>
      <p:sp>
        <p:nvSpPr>
          <p:cNvPr id="208" name="Google Shape;208;p3"/>
          <p:cNvSpPr/>
          <p:nvPr/>
        </p:nvSpPr>
        <p:spPr>
          <a:xfrm>
            <a:off x="5534653" y="1275332"/>
            <a:ext cx="301594" cy="263875"/>
          </a:xfrm>
          <a:custGeom>
            <a:rect b="b" l="l" r="r" t="t"/>
            <a:pathLst>
              <a:path extrusionOk="0" h="399811" w="456961">
                <a:moveTo>
                  <a:pt x="423386" y="38100"/>
                </a:moveTo>
                <a:lnTo>
                  <a:pt x="419576" y="34290"/>
                </a:lnTo>
                <a:cubicBezTo>
                  <a:pt x="374809" y="-11430"/>
                  <a:pt x="303371" y="-11430"/>
                  <a:pt x="259556" y="34290"/>
                </a:cubicBezTo>
                <a:lnTo>
                  <a:pt x="228124" y="67628"/>
                </a:lnTo>
                <a:lnTo>
                  <a:pt x="196691" y="35243"/>
                </a:lnTo>
                <a:cubicBezTo>
                  <a:pt x="151924" y="-10478"/>
                  <a:pt x="80486" y="-10478"/>
                  <a:pt x="36671" y="35243"/>
                </a:cubicBezTo>
                <a:lnTo>
                  <a:pt x="32861" y="38100"/>
                </a:lnTo>
                <a:cubicBezTo>
                  <a:pt x="-10954" y="83820"/>
                  <a:pt x="-10954" y="157163"/>
                  <a:pt x="32861" y="201930"/>
                </a:cubicBezTo>
                <a:lnTo>
                  <a:pt x="219551" y="396240"/>
                </a:lnTo>
                <a:cubicBezTo>
                  <a:pt x="224314" y="401003"/>
                  <a:pt x="231934" y="401003"/>
                  <a:pt x="236696" y="396240"/>
                </a:cubicBezTo>
                <a:lnTo>
                  <a:pt x="423386" y="201930"/>
                </a:lnTo>
                <a:cubicBezTo>
                  <a:pt x="468154" y="157163"/>
                  <a:pt x="468154" y="83820"/>
                  <a:pt x="423386" y="38100"/>
                </a:cubicBezTo>
                <a:close/>
                <a:moveTo>
                  <a:pt x="298609" y="214313"/>
                </a:moveTo>
                <a:cubicBezTo>
                  <a:pt x="294799" y="218123"/>
                  <a:pt x="290036" y="220028"/>
                  <a:pt x="285274" y="220028"/>
                </a:cubicBezTo>
                <a:lnTo>
                  <a:pt x="247174" y="220028"/>
                </a:lnTo>
                <a:lnTo>
                  <a:pt x="247174" y="258128"/>
                </a:lnTo>
                <a:cubicBezTo>
                  <a:pt x="247174" y="268605"/>
                  <a:pt x="238601" y="277178"/>
                  <a:pt x="228124" y="277178"/>
                </a:cubicBezTo>
                <a:cubicBezTo>
                  <a:pt x="217646" y="277178"/>
                  <a:pt x="209074" y="268605"/>
                  <a:pt x="209074" y="258128"/>
                </a:cubicBezTo>
                <a:lnTo>
                  <a:pt x="209074" y="220028"/>
                </a:lnTo>
                <a:lnTo>
                  <a:pt x="170974" y="220028"/>
                </a:lnTo>
                <a:cubicBezTo>
                  <a:pt x="160496" y="220028"/>
                  <a:pt x="151924" y="211455"/>
                  <a:pt x="151924" y="200978"/>
                </a:cubicBezTo>
                <a:cubicBezTo>
                  <a:pt x="151924" y="195263"/>
                  <a:pt x="153829" y="190500"/>
                  <a:pt x="157639" y="187643"/>
                </a:cubicBezTo>
                <a:cubicBezTo>
                  <a:pt x="161449" y="183833"/>
                  <a:pt x="166211" y="181928"/>
                  <a:pt x="170974" y="181928"/>
                </a:cubicBezTo>
                <a:lnTo>
                  <a:pt x="209074" y="181928"/>
                </a:lnTo>
                <a:lnTo>
                  <a:pt x="209074" y="143828"/>
                </a:lnTo>
                <a:cubicBezTo>
                  <a:pt x="209074" y="133350"/>
                  <a:pt x="217646" y="124778"/>
                  <a:pt x="228124" y="124778"/>
                </a:cubicBezTo>
                <a:cubicBezTo>
                  <a:pt x="233839" y="124778"/>
                  <a:pt x="238601" y="126683"/>
                  <a:pt x="241459" y="130493"/>
                </a:cubicBezTo>
                <a:cubicBezTo>
                  <a:pt x="245269" y="134303"/>
                  <a:pt x="247174" y="139065"/>
                  <a:pt x="247174" y="143828"/>
                </a:cubicBezTo>
                <a:lnTo>
                  <a:pt x="247174" y="181928"/>
                </a:lnTo>
                <a:lnTo>
                  <a:pt x="285274" y="181928"/>
                </a:lnTo>
                <a:cubicBezTo>
                  <a:pt x="295751" y="181928"/>
                  <a:pt x="304324" y="190500"/>
                  <a:pt x="304324" y="200978"/>
                </a:cubicBezTo>
                <a:cubicBezTo>
                  <a:pt x="304324" y="205740"/>
                  <a:pt x="302419" y="210503"/>
                  <a:pt x="298609" y="21431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09" name="Google Shape;209;p3"/>
          <p:cNvGrpSpPr/>
          <p:nvPr/>
        </p:nvGrpSpPr>
        <p:grpSpPr>
          <a:xfrm>
            <a:off x="7241632" y="3191348"/>
            <a:ext cx="301203" cy="301203"/>
            <a:chOff x="3293633" y="3741845"/>
            <a:chExt cx="457200" cy="457200"/>
          </a:xfrm>
        </p:grpSpPr>
        <p:sp>
          <p:nvSpPr>
            <p:cNvPr id="210" name="Google Shape;210;p3"/>
            <p:cNvSpPr/>
            <p:nvPr/>
          </p:nvSpPr>
          <p:spPr>
            <a:xfrm>
              <a:off x="3382215" y="3834237"/>
              <a:ext cx="278368" cy="279320"/>
            </a:xfrm>
            <a:custGeom>
              <a:rect b="b" l="l" r="r" t="t"/>
              <a:pathLst>
                <a:path extrusionOk="0" h="279320" w="278368">
                  <a:moveTo>
                    <a:pt x="0" y="193358"/>
                  </a:moveTo>
                  <a:cubicBezTo>
                    <a:pt x="0" y="216218"/>
                    <a:pt x="8572" y="238125"/>
                    <a:pt x="24765" y="254318"/>
                  </a:cubicBezTo>
                  <a:cubicBezTo>
                    <a:pt x="58102" y="287655"/>
                    <a:pt x="112395" y="287655"/>
                    <a:pt x="145733" y="254318"/>
                  </a:cubicBezTo>
                  <a:lnTo>
                    <a:pt x="253365" y="145733"/>
                  </a:lnTo>
                  <a:cubicBezTo>
                    <a:pt x="286703" y="112395"/>
                    <a:pt x="286703" y="58103"/>
                    <a:pt x="253365" y="24765"/>
                  </a:cubicBezTo>
                  <a:cubicBezTo>
                    <a:pt x="236220" y="7620"/>
                    <a:pt x="214312" y="0"/>
                    <a:pt x="192405" y="0"/>
                  </a:cubicBezTo>
                  <a:cubicBezTo>
                    <a:pt x="170498" y="0"/>
                    <a:pt x="148590" y="8573"/>
                    <a:pt x="131445" y="24765"/>
                  </a:cubicBezTo>
                  <a:lnTo>
                    <a:pt x="24765" y="132398"/>
                  </a:lnTo>
                  <a:cubicBezTo>
                    <a:pt x="8572" y="148590"/>
                    <a:pt x="0" y="170498"/>
                    <a:pt x="0" y="193358"/>
                  </a:cubicBezTo>
                  <a:close/>
                  <a:moveTo>
                    <a:pt x="125730" y="88583"/>
                  </a:moveTo>
                  <a:cubicBezTo>
                    <a:pt x="139065" y="88583"/>
                    <a:pt x="149543" y="99060"/>
                    <a:pt x="149543" y="112395"/>
                  </a:cubicBezTo>
                  <a:cubicBezTo>
                    <a:pt x="149543" y="125730"/>
                    <a:pt x="139065" y="136208"/>
                    <a:pt x="125730" y="136208"/>
                  </a:cubicBezTo>
                  <a:cubicBezTo>
                    <a:pt x="112395" y="136208"/>
                    <a:pt x="101918" y="125730"/>
                    <a:pt x="101918" y="112395"/>
                  </a:cubicBezTo>
                  <a:cubicBezTo>
                    <a:pt x="101918" y="99060"/>
                    <a:pt x="112395" y="88583"/>
                    <a:pt x="125730" y="88583"/>
                  </a:cubicBezTo>
                  <a:close/>
                  <a:moveTo>
                    <a:pt x="92393" y="164783"/>
                  </a:moveTo>
                  <a:cubicBezTo>
                    <a:pt x="113348" y="164783"/>
                    <a:pt x="130493" y="181928"/>
                    <a:pt x="130493" y="202883"/>
                  </a:cubicBezTo>
                  <a:cubicBezTo>
                    <a:pt x="130493" y="223838"/>
                    <a:pt x="113348" y="240983"/>
                    <a:pt x="92393" y="240983"/>
                  </a:cubicBezTo>
                  <a:cubicBezTo>
                    <a:pt x="71437" y="240983"/>
                    <a:pt x="54293" y="223838"/>
                    <a:pt x="54293" y="202883"/>
                  </a:cubicBezTo>
                  <a:cubicBezTo>
                    <a:pt x="54293" y="181928"/>
                    <a:pt x="71437" y="164783"/>
                    <a:pt x="92393" y="16478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11" name="Google Shape;211;p3"/>
            <p:cNvSpPr/>
            <p:nvPr/>
          </p:nvSpPr>
          <p:spPr>
            <a:xfrm>
              <a:off x="3293633" y="3741845"/>
              <a:ext cx="457200" cy="457200"/>
            </a:xfrm>
            <a:custGeom>
              <a:rect b="b" l="l" r="r" t="t"/>
              <a:pathLst>
                <a:path extrusionOk="0" h="457200" w="457200">
                  <a:moveTo>
                    <a:pt x="438150" y="152400"/>
                  </a:moveTo>
                  <a:lnTo>
                    <a:pt x="412433" y="152400"/>
                  </a:lnTo>
                  <a:cubicBezTo>
                    <a:pt x="411480" y="147638"/>
                    <a:pt x="410528" y="142875"/>
                    <a:pt x="408623" y="138113"/>
                  </a:cubicBezTo>
                  <a:cubicBezTo>
                    <a:pt x="408623" y="137160"/>
                    <a:pt x="407670" y="136208"/>
                    <a:pt x="407670" y="135255"/>
                  </a:cubicBezTo>
                  <a:cubicBezTo>
                    <a:pt x="406718" y="131445"/>
                    <a:pt x="404813" y="127635"/>
                    <a:pt x="403860" y="123825"/>
                  </a:cubicBezTo>
                  <a:cubicBezTo>
                    <a:pt x="403860" y="122873"/>
                    <a:pt x="402908" y="121920"/>
                    <a:pt x="402908" y="120968"/>
                  </a:cubicBezTo>
                  <a:cubicBezTo>
                    <a:pt x="401003" y="117158"/>
                    <a:pt x="399098" y="113348"/>
                    <a:pt x="397193" y="109538"/>
                  </a:cubicBezTo>
                  <a:cubicBezTo>
                    <a:pt x="397193" y="109538"/>
                    <a:pt x="396240" y="108585"/>
                    <a:pt x="396240" y="108585"/>
                  </a:cubicBezTo>
                  <a:cubicBezTo>
                    <a:pt x="393383" y="104775"/>
                    <a:pt x="390525" y="100013"/>
                    <a:pt x="387668" y="96203"/>
                  </a:cubicBezTo>
                  <a:lnTo>
                    <a:pt x="403860" y="80010"/>
                  </a:lnTo>
                  <a:cubicBezTo>
                    <a:pt x="411480" y="72390"/>
                    <a:pt x="411480" y="60960"/>
                    <a:pt x="403860" y="53340"/>
                  </a:cubicBezTo>
                  <a:cubicBezTo>
                    <a:pt x="396240" y="45720"/>
                    <a:pt x="384810" y="45720"/>
                    <a:pt x="377190" y="53340"/>
                  </a:cubicBezTo>
                  <a:lnTo>
                    <a:pt x="360045" y="70485"/>
                  </a:lnTo>
                  <a:cubicBezTo>
                    <a:pt x="342900" y="58103"/>
                    <a:pt x="324803" y="50483"/>
                    <a:pt x="304800" y="46673"/>
                  </a:cubicBezTo>
                  <a:cubicBezTo>
                    <a:pt x="304800" y="46673"/>
                    <a:pt x="304800" y="46673"/>
                    <a:pt x="304800" y="46673"/>
                  </a:cubicBezTo>
                  <a:lnTo>
                    <a:pt x="304800" y="19050"/>
                  </a:lnTo>
                  <a:cubicBezTo>
                    <a:pt x="304800" y="8573"/>
                    <a:pt x="296228" y="0"/>
                    <a:pt x="285750" y="0"/>
                  </a:cubicBezTo>
                  <a:cubicBezTo>
                    <a:pt x="275273" y="0"/>
                    <a:pt x="266700" y="8573"/>
                    <a:pt x="266700" y="19050"/>
                  </a:cubicBezTo>
                  <a:lnTo>
                    <a:pt x="266700" y="45720"/>
                  </a:lnTo>
                  <a:cubicBezTo>
                    <a:pt x="266700" y="45720"/>
                    <a:pt x="266700" y="45720"/>
                    <a:pt x="266700" y="45720"/>
                  </a:cubicBezTo>
                  <a:cubicBezTo>
                    <a:pt x="259080" y="46673"/>
                    <a:pt x="250508" y="48578"/>
                    <a:pt x="242888" y="50483"/>
                  </a:cubicBezTo>
                  <a:cubicBezTo>
                    <a:pt x="242888" y="50483"/>
                    <a:pt x="242888" y="50483"/>
                    <a:pt x="242888" y="50483"/>
                  </a:cubicBezTo>
                  <a:cubicBezTo>
                    <a:pt x="239078" y="51435"/>
                    <a:pt x="235268" y="53340"/>
                    <a:pt x="231458" y="54293"/>
                  </a:cubicBezTo>
                  <a:cubicBezTo>
                    <a:pt x="227648" y="56198"/>
                    <a:pt x="223838" y="57150"/>
                    <a:pt x="220028" y="60008"/>
                  </a:cubicBezTo>
                  <a:lnTo>
                    <a:pt x="194310" y="34290"/>
                  </a:lnTo>
                  <a:cubicBezTo>
                    <a:pt x="186690" y="26670"/>
                    <a:pt x="175260" y="26670"/>
                    <a:pt x="167640" y="34290"/>
                  </a:cubicBezTo>
                  <a:cubicBezTo>
                    <a:pt x="160020" y="41910"/>
                    <a:pt x="160020" y="53340"/>
                    <a:pt x="167640" y="60960"/>
                  </a:cubicBezTo>
                  <a:lnTo>
                    <a:pt x="188595" y="81915"/>
                  </a:lnTo>
                  <a:cubicBezTo>
                    <a:pt x="188595" y="81915"/>
                    <a:pt x="187643" y="82868"/>
                    <a:pt x="187643" y="82868"/>
                  </a:cubicBezTo>
                  <a:lnTo>
                    <a:pt x="154305" y="116205"/>
                  </a:lnTo>
                  <a:lnTo>
                    <a:pt x="119063" y="80963"/>
                  </a:lnTo>
                  <a:cubicBezTo>
                    <a:pt x="111443" y="73343"/>
                    <a:pt x="100013" y="73343"/>
                    <a:pt x="92393" y="80963"/>
                  </a:cubicBezTo>
                  <a:cubicBezTo>
                    <a:pt x="84773" y="88583"/>
                    <a:pt x="84773" y="100013"/>
                    <a:pt x="92393" y="107633"/>
                  </a:cubicBezTo>
                  <a:lnTo>
                    <a:pt x="127635" y="142875"/>
                  </a:lnTo>
                  <a:lnTo>
                    <a:pt x="87630" y="182880"/>
                  </a:lnTo>
                  <a:lnTo>
                    <a:pt x="61913" y="157163"/>
                  </a:lnTo>
                  <a:cubicBezTo>
                    <a:pt x="54293" y="149543"/>
                    <a:pt x="42863" y="149543"/>
                    <a:pt x="35243" y="157163"/>
                  </a:cubicBezTo>
                  <a:cubicBezTo>
                    <a:pt x="27623" y="164783"/>
                    <a:pt x="27623" y="176213"/>
                    <a:pt x="35243" y="183833"/>
                  </a:cubicBezTo>
                  <a:lnTo>
                    <a:pt x="62865" y="211455"/>
                  </a:lnTo>
                  <a:cubicBezTo>
                    <a:pt x="62865" y="211455"/>
                    <a:pt x="62865" y="211455"/>
                    <a:pt x="62865" y="211455"/>
                  </a:cubicBezTo>
                  <a:cubicBezTo>
                    <a:pt x="54293" y="224790"/>
                    <a:pt x="47625" y="240030"/>
                    <a:pt x="44768" y="255270"/>
                  </a:cubicBezTo>
                  <a:cubicBezTo>
                    <a:pt x="44768" y="255270"/>
                    <a:pt x="44768" y="255270"/>
                    <a:pt x="44768" y="255270"/>
                  </a:cubicBezTo>
                  <a:lnTo>
                    <a:pt x="19050" y="255270"/>
                  </a:lnTo>
                  <a:cubicBezTo>
                    <a:pt x="8573" y="255270"/>
                    <a:pt x="0" y="263843"/>
                    <a:pt x="0" y="274320"/>
                  </a:cubicBezTo>
                  <a:cubicBezTo>
                    <a:pt x="0" y="284798"/>
                    <a:pt x="8573" y="293370"/>
                    <a:pt x="19050" y="293370"/>
                  </a:cubicBezTo>
                  <a:lnTo>
                    <a:pt x="40958" y="293370"/>
                  </a:lnTo>
                  <a:cubicBezTo>
                    <a:pt x="40958" y="293370"/>
                    <a:pt x="40958" y="293370"/>
                    <a:pt x="40958" y="293370"/>
                  </a:cubicBezTo>
                  <a:cubicBezTo>
                    <a:pt x="40958" y="296228"/>
                    <a:pt x="41910" y="299085"/>
                    <a:pt x="41910" y="300990"/>
                  </a:cubicBezTo>
                  <a:cubicBezTo>
                    <a:pt x="41910" y="301943"/>
                    <a:pt x="41910" y="302895"/>
                    <a:pt x="41910" y="302895"/>
                  </a:cubicBezTo>
                  <a:cubicBezTo>
                    <a:pt x="42863" y="311468"/>
                    <a:pt x="45720" y="320040"/>
                    <a:pt x="48578" y="327660"/>
                  </a:cubicBezTo>
                  <a:cubicBezTo>
                    <a:pt x="48578" y="327660"/>
                    <a:pt x="48578" y="328613"/>
                    <a:pt x="48578" y="328613"/>
                  </a:cubicBezTo>
                  <a:cubicBezTo>
                    <a:pt x="52388" y="340043"/>
                    <a:pt x="58103" y="351473"/>
                    <a:pt x="65723" y="360998"/>
                  </a:cubicBezTo>
                  <a:lnTo>
                    <a:pt x="52388" y="374333"/>
                  </a:lnTo>
                  <a:cubicBezTo>
                    <a:pt x="44768" y="381953"/>
                    <a:pt x="44768" y="393383"/>
                    <a:pt x="52388" y="401003"/>
                  </a:cubicBezTo>
                  <a:cubicBezTo>
                    <a:pt x="57150" y="407670"/>
                    <a:pt x="61913" y="409575"/>
                    <a:pt x="66675" y="409575"/>
                  </a:cubicBezTo>
                  <a:cubicBezTo>
                    <a:pt x="71438" y="409575"/>
                    <a:pt x="76200" y="407670"/>
                    <a:pt x="80010" y="403860"/>
                  </a:cubicBezTo>
                  <a:lnTo>
                    <a:pt x="92393" y="391478"/>
                  </a:lnTo>
                  <a:cubicBezTo>
                    <a:pt x="97155" y="395288"/>
                    <a:pt x="101918" y="398145"/>
                    <a:pt x="107633" y="401955"/>
                  </a:cubicBezTo>
                  <a:cubicBezTo>
                    <a:pt x="107633" y="401955"/>
                    <a:pt x="108585" y="401955"/>
                    <a:pt x="108585" y="402908"/>
                  </a:cubicBezTo>
                  <a:cubicBezTo>
                    <a:pt x="110490" y="403860"/>
                    <a:pt x="113348" y="405765"/>
                    <a:pt x="115253" y="406718"/>
                  </a:cubicBezTo>
                  <a:cubicBezTo>
                    <a:pt x="116205" y="407670"/>
                    <a:pt x="117158" y="407670"/>
                    <a:pt x="118110" y="408623"/>
                  </a:cubicBezTo>
                  <a:cubicBezTo>
                    <a:pt x="120015" y="409575"/>
                    <a:pt x="122873" y="410528"/>
                    <a:pt x="124778" y="411480"/>
                  </a:cubicBezTo>
                  <a:cubicBezTo>
                    <a:pt x="127635" y="412433"/>
                    <a:pt x="130493" y="413385"/>
                    <a:pt x="133350" y="414338"/>
                  </a:cubicBezTo>
                  <a:cubicBezTo>
                    <a:pt x="135255" y="415290"/>
                    <a:pt x="136208" y="415290"/>
                    <a:pt x="138113" y="415290"/>
                  </a:cubicBezTo>
                  <a:cubicBezTo>
                    <a:pt x="140018" y="416243"/>
                    <a:pt x="142875" y="416243"/>
                    <a:pt x="144780" y="417195"/>
                  </a:cubicBezTo>
                  <a:cubicBezTo>
                    <a:pt x="146685" y="417195"/>
                    <a:pt x="147638" y="418148"/>
                    <a:pt x="149543" y="418148"/>
                  </a:cubicBezTo>
                  <a:cubicBezTo>
                    <a:pt x="152400" y="419100"/>
                    <a:pt x="155258" y="419100"/>
                    <a:pt x="158115" y="419100"/>
                  </a:cubicBezTo>
                  <a:cubicBezTo>
                    <a:pt x="159068" y="419100"/>
                    <a:pt x="160020" y="419100"/>
                    <a:pt x="160973" y="419100"/>
                  </a:cubicBezTo>
                  <a:cubicBezTo>
                    <a:pt x="160973" y="419100"/>
                    <a:pt x="160973" y="419100"/>
                    <a:pt x="160973" y="419100"/>
                  </a:cubicBezTo>
                  <a:lnTo>
                    <a:pt x="160973" y="438150"/>
                  </a:lnTo>
                  <a:cubicBezTo>
                    <a:pt x="160973" y="448628"/>
                    <a:pt x="169545" y="457200"/>
                    <a:pt x="180023" y="457200"/>
                  </a:cubicBezTo>
                  <a:cubicBezTo>
                    <a:pt x="190500" y="457200"/>
                    <a:pt x="199073" y="448628"/>
                    <a:pt x="199073" y="438150"/>
                  </a:cubicBezTo>
                  <a:lnTo>
                    <a:pt x="199073" y="416243"/>
                  </a:lnTo>
                  <a:cubicBezTo>
                    <a:pt x="199073" y="416243"/>
                    <a:pt x="199073" y="416243"/>
                    <a:pt x="199073" y="416243"/>
                  </a:cubicBezTo>
                  <a:cubicBezTo>
                    <a:pt x="215265" y="413385"/>
                    <a:pt x="231458" y="406718"/>
                    <a:pt x="245745" y="397193"/>
                  </a:cubicBezTo>
                  <a:lnTo>
                    <a:pt x="271463" y="422910"/>
                  </a:lnTo>
                  <a:cubicBezTo>
                    <a:pt x="276225" y="426720"/>
                    <a:pt x="280988" y="428625"/>
                    <a:pt x="285750" y="428625"/>
                  </a:cubicBezTo>
                  <a:cubicBezTo>
                    <a:pt x="290513" y="428625"/>
                    <a:pt x="295275" y="426720"/>
                    <a:pt x="299085" y="422910"/>
                  </a:cubicBezTo>
                  <a:cubicBezTo>
                    <a:pt x="306705" y="415290"/>
                    <a:pt x="306705" y="403860"/>
                    <a:pt x="299085" y="396240"/>
                  </a:cubicBezTo>
                  <a:lnTo>
                    <a:pt x="275273" y="372428"/>
                  </a:lnTo>
                  <a:lnTo>
                    <a:pt x="315278" y="332423"/>
                  </a:lnTo>
                  <a:lnTo>
                    <a:pt x="348615" y="365760"/>
                  </a:lnTo>
                  <a:cubicBezTo>
                    <a:pt x="352425" y="369570"/>
                    <a:pt x="357188" y="371475"/>
                    <a:pt x="361950" y="371475"/>
                  </a:cubicBezTo>
                  <a:cubicBezTo>
                    <a:pt x="366713" y="371475"/>
                    <a:pt x="371475" y="369570"/>
                    <a:pt x="375285" y="365760"/>
                  </a:cubicBezTo>
                  <a:cubicBezTo>
                    <a:pt x="382905" y="358140"/>
                    <a:pt x="382905" y="346710"/>
                    <a:pt x="375285" y="339090"/>
                  </a:cubicBezTo>
                  <a:lnTo>
                    <a:pt x="341948" y="305753"/>
                  </a:lnTo>
                  <a:lnTo>
                    <a:pt x="375285" y="272415"/>
                  </a:lnTo>
                  <a:cubicBezTo>
                    <a:pt x="375285" y="272415"/>
                    <a:pt x="376238" y="271463"/>
                    <a:pt x="376238" y="271463"/>
                  </a:cubicBezTo>
                  <a:lnTo>
                    <a:pt x="395288" y="290513"/>
                  </a:lnTo>
                  <a:cubicBezTo>
                    <a:pt x="400050" y="293370"/>
                    <a:pt x="404813" y="295275"/>
                    <a:pt x="409575" y="295275"/>
                  </a:cubicBezTo>
                  <a:cubicBezTo>
                    <a:pt x="414338" y="295275"/>
                    <a:pt x="419100" y="293370"/>
                    <a:pt x="422910" y="289560"/>
                  </a:cubicBezTo>
                  <a:cubicBezTo>
                    <a:pt x="430530" y="281940"/>
                    <a:pt x="430530" y="270510"/>
                    <a:pt x="422910" y="262890"/>
                  </a:cubicBezTo>
                  <a:lnTo>
                    <a:pt x="400050" y="240030"/>
                  </a:lnTo>
                  <a:cubicBezTo>
                    <a:pt x="405765" y="228600"/>
                    <a:pt x="410528" y="216218"/>
                    <a:pt x="412433" y="203835"/>
                  </a:cubicBezTo>
                  <a:cubicBezTo>
                    <a:pt x="412433" y="203835"/>
                    <a:pt x="412433" y="203835"/>
                    <a:pt x="412433" y="203835"/>
                  </a:cubicBezTo>
                  <a:cubicBezTo>
                    <a:pt x="413385" y="200025"/>
                    <a:pt x="413385" y="195263"/>
                    <a:pt x="414338" y="191453"/>
                  </a:cubicBezTo>
                  <a:cubicBezTo>
                    <a:pt x="414338" y="191453"/>
                    <a:pt x="414338" y="191453"/>
                    <a:pt x="414338" y="191453"/>
                  </a:cubicBezTo>
                  <a:lnTo>
                    <a:pt x="438150" y="191453"/>
                  </a:lnTo>
                  <a:cubicBezTo>
                    <a:pt x="438150" y="191453"/>
                    <a:pt x="438150" y="191453"/>
                    <a:pt x="438150" y="191453"/>
                  </a:cubicBezTo>
                  <a:cubicBezTo>
                    <a:pt x="448628" y="191453"/>
                    <a:pt x="457200" y="182880"/>
                    <a:pt x="457200" y="172403"/>
                  </a:cubicBezTo>
                  <a:cubicBezTo>
                    <a:pt x="457200" y="160973"/>
                    <a:pt x="448628" y="152400"/>
                    <a:pt x="438150" y="152400"/>
                  </a:cubicBezTo>
                  <a:close/>
                  <a:moveTo>
                    <a:pt x="207645" y="103823"/>
                  </a:moveTo>
                  <a:cubicBezTo>
                    <a:pt x="207645" y="103823"/>
                    <a:pt x="208598" y="102870"/>
                    <a:pt x="208598" y="102870"/>
                  </a:cubicBezTo>
                  <a:cubicBezTo>
                    <a:pt x="218123" y="93345"/>
                    <a:pt x="229553" y="86678"/>
                    <a:pt x="240983" y="81915"/>
                  </a:cubicBezTo>
                  <a:cubicBezTo>
                    <a:pt x="240983" y="81915"/>
                    <a:pt x="240983" y="81915"/>
                    <a:pt x="240983" y="81915"/>
                  </a:cubicBezTo>
                  <a:cubicBezTo>
                    <a:pt x="249555" y="78105"/>
                    <a:pt x="258128" y="76200"/>
                    <a:pt x="266700" y="75248"/>
                  </a:cubicBezTo>
                  <a:cubicBezTo>
                    <a:pt x="269558" y="75248"/>
                    <a:pt x="273368" y="74295"/>
                    <a:pt x="276225" y="74295"/>
                  </a:cubicBezTo>
                  <a:cubicBezTo>
                    <a:pt x="276225" y="74295"/>
                    <a:pt x="276225" y="74295"/>
                    <a:pt x="276225" y="74295"/>
                  </a:cubicBezTo>
                  <a:cubicBezTo>
                    <a:pt x="279083" y="74295"/>
                    <a:pt x="282893" y="74295"/>
                    <a:pt x="285750" y="74295"/>
                  </a:cubicBezTo>
                  <a:cubicBezTo>
                    <a:pt x="285750" y="74295"/>
                    <a:pt x="285750" y="74295"/>
                    <a:pt x="285750" y="74295"/>
                  </a:cubicBezTo>
                  <a:cubicBezTo>
                    <a:pt x="288608" y="74295"/>
                    <a:pt x="292418" y="74295"/>
                    <a:pt x="295275" y="75248"/>
                  </a:cubicBezTo>
                  <a:cubicBezTo>
                    <a:pt x="295275" y="75248"/>
                    <a:pt x="295275" y="75248"/>
                    <a:pt x="295275" y="75248"/>
                  </a:cubicBezTo>
                  <a:cubicBezTo>
                    <a:pt x="298133" y="75248"/>
                    <a:pt x="301943" y="76200"/>
                    <a:pt x="304800" y="77153"/>
                  </a:cubicBezTo>
                  <a:cubicBezTo>
                    <a:pt x="310515" y="78105"/>
                    <a:pt x="317183" y="80010"/>
                    <a:pt x="322898" y="82868"/>
                  </a:cubicBezTo>
                  <a:cubicBezTo>
                    <a:pt x="322898" y="82868"/>
                    <a:pt x="323850" y="82868"/>
                    <a:pt x="323850" y="83820"/>
                  </a:cubicBezTo>
                  <a:cubicBezTo>
                    <a:pt x="326708" y="84773"/>
                    <a:pt x="328613" y="85725"/>
                    <a:pt x="331470" y="87630"/>
                  </a:cubicBezTo>
                  <a:cubicBezTo>
                    <a:pt x="332423" y="85725"/>
                    <a:pt x="333375" y="86678"/>
                    <a:pt x="334328" y="87630"/>
                  </a:cubicBezTo>
                  <a:cubicBezTo>
                    <a:pt x="336233" y="88583"/>
                    <a:pt x="338138" y="89535"/>
                    <a:pt x="340043" y="91440"/>
                  </a:cubicBezTo>
                  <a:cubicBezTo>
                    <a:pt x="342900" y="93345"/>
                    <a:pt x="345758" y="95250"/>
                    <a:pt x="348615" y="97155"/>
                  </a:cubicBezTo>
                  <a:cubicBezTo>
                    <a:pt x="351473" y="99060"/>
                    <a:pt x="354330" y="101918"/>
                    <a:pt x="356235" y="103823"/>
                  </a:cubicBezTo>
                  <a:cubicBezTo>
                    <a:pt x="358140" y="105728"/>
                    <a:pt x="360045" y="108585"/>
                    <a:pt x="361950" y="110490"/>
                  </a:cubicBezTo>
                  <a:cubicBezTo>
                    <a:pt x="363855" y="112395"/>
                    <a:pt x="365760" y="115253"/>
                    <a:pt x="366713" y="117158"/>
                  </a:cubicBezTo>
                  <a:cubicBezTo>
                    <a:pt x="368618" y="120015"/>
                    <a:pt x="370523" y="122873"/>
                    <a:pt x="372428" y="125730"/>
                  </a:cubicBezTo>
                  <a:cubicBezTo>
                    <a:pt x="372428" y="125730"/>
                    <a:pt x="372428" y="125730"/>
                    <a:pt x="372428" y="125730"/>
                  </a:cubicBezTo>
                  <a:cubicBezTo>
                    <a:pt x="374333" y="128588"/>
                    <a:pt x="375285" y="131445"/>
                    <a:pt x="377190" y="134303"/>
                  </a:cubicBezTo>
                  <a:cubicBezTo>
                    <a:pt x="377190" y="134303"/>
                    <a:pt x="377190" y="134303"/>
                    <a:pt x="377190" y="134303"/>
                  </a:cubicBezTo>
                  <a:cubicBezTo>
                    <a:pt x="378143" y="137160"/>
                    <a:pt x="380048" y="140018"/>
                    <a:pt x="381000" y="142875"/>
                  </a:cubicBezTo>
                  <a:cubicBezTo>
                    <a:pt x="381000" y="142875"/>
                    <a:pt x="381000" y="142875"/>
                    <a:pt x="381000" y="142875"/>
                  </a:cubicBezTo>
                  <a:cubicBezTo>
                    <a:pt x="381953" y="145733"/>
                    <a:pt x="382905" y="148590"/>
                    <a:pt x="383858" y="152400"/>
                  </a:cubicBezTo>
                  <a:cubicBezTo>
                    <a:pt x="385763" y="159068"/>
                    <a:pt x="386715" y="164783"/>
                    <a:pt x="386715" y="171450"/>
                  </a:cubicBezTo>
                  <a:cubicBezTo>
                    <a:pt x="386715" y="171450"/>
                    <a:pt x="386715" y="171450"/>
                    <a:pt x="386715" y="171450"/>
                  </a:cubicBezTo>
                  <a:cubicBezTo>
                    <a:pt x="386715" y="174308"/>
                    <a:pt x="386715" y="178118"/>
                    <a:pt x="386715" y="180975"/>
                  </a:cubicBezTo>
                  <a:cubicBezTo>
                    <a:pt x="386715" y="180975"/>
                    <a:pt x="386715" y="180975"/>
                    <a:pt x="386715" y="180975"/>
                  </a:cubicBezTo>
                  <a:cubicBezTo>
                    <a:pt x="386715" y="183833"/>
                    <a:pt x="386715" y="187643"/>
                    <a:pt x="385763" y="190500"/>
                  </a:cubicBezTo>
                  <a:cubicBezTo>
                    <a:pt x="385763" y="190500"/>
                    <a:pt x="385763" y="190500"/>
                    <a:pt x="385763" y="190500"/>
                  </a:cubicBezTo>
                  <a:cubicBezTo>
                    <a:pt x="384810" y="195263"/>
                    <a:pt x="384810" y="199073"/>
                    <a:pt x="382905" y="203835"/>
                  </a:cubicBezTo>
                  <a:cubicBezTo>
                    <a:pt x="382905" y="203835"/>
                    <a:pt x="382905" y="204788"/>
                    <a:pt x="382905" y="204788"/>
                  </a:cubicBezTo>
                  <a:cubicBezTo>
                    <a:pt x="381953" y="209550"/>
                    <a:pt x="380048" y="213360"/>
                    <a:pt x="378143" y="218123"/>
                  </a:cubicBezTo>
                  <a:cubicBezTo>
                    <a:pt x="373380" y="229553"/>
                    <a:pt x="365760" y="240983"/>
                    <a:pt x="357188" y="250508"/>
                  </a:cubicBezTo>
                  <a:cubicBezTo>
                    <a:pt x="357188" y="250508"/>
                    <a:pt x="356235" y="251460"/>
                    <a:pt x="356235" y="251460"/>
                  </a:cubicBezTo>
                  <a:lnTo>
                    <a:pt x="281940" y="325755"/>
                  </a:lnTo>
                  <a:lnTo>
                    <a:pt x="255270" y="352425"/>
                  </a:lnTo>
                  <a:lnTo>
                    <a:pt x="247650" y="360045"/>
                  </a:lnTo>
                  <a:cubicBezTo>
                    <a:pt x="244793" y="362903"/>
                    <a:pt x="240983" y="365760"/>
                    <a:pt x="237173" y="368618"/>
                  </a:cubicBezTo>
                  <a:cubicBezTo>
                    <a:pt x="236220" y="368618"/>
                    <a:pt x="236220" y="369570"/>
                    <a:pt x="235268" y="369570"/>
                  </a:cubicBezTo>
                  <a:cubicBezTo>
                    <a:pt x="231458" y="372428"/>
                    <a:pt x="228600" y="374333"/>
                    <a:pt x="224790" y="376238"/>
                  </a:cubicBezTo>
                  <a:cubicBezTo>
                    <a:pt x="224790" y="376238"/>
                    <a:pt x="224790" y="376238"/>
                    <a:pt x="224790" y="376238"/>
                  </a:cubicBezTo>
                  <a:cubicBezTo>
                    <a:pt x="216218" y="381000"/>
                    <a:pt x="207645" y="384810"/>
                    <a:pt x="199073" y="386715"/>
                  </a:cubicBezTo>
                  <a:cubicBezTo>
                    <a:pt x="195263" y="387668"/>
                    <a:pt x="191453" y="388620"/>
                    <a:pt x="186690" y="388620"/>
                  </a:cubicBezTo>
                  <a:cubicBezTo>
                    <a:pt x="186690" y="388620"/>
                    <a:pt x="185738" y="388620"/>
                    <a:pt x="185738" y="388620"/>
                  </a:cubicBezTo>
                  <a:cubicBezTo>
                    <a:pt x="181928" y="390525"/>
                    <a:pt x="178118" y="390525"/>
                    <a:pt x="174308" y="390525"/>
                  </a:cubicBezTo>
                  <a:cubicBezTo>
                    <a:pt x="170498" y="390525"/>
                    <a:pt x="165735" y="390525"/>
                    <a:pt x="161925" y="389573"/>
                  </a:cubicBezTo>
                  <a:cubicBezTo>
                    <a:pt x="161925" y="389573"/>
                    <a:pt x="161925" y="389573"/>
                    <a:pt x="161925" y="389573"/>
                  </a:cubicBezTo>
                  <a:cubicBezTo>
                    <a:pt x="158115" y="388620"/>
                    <a:pt x="153353" y="388620"/>
                    <a:pt x="149543" y="387668"/>
                  </a:cubicBezTo>
                  <a:cubicBezTo>
                    <a:pt x="149543" y="387668"/>
                    <a:pt x="148590" y="387668"/>
                    <a:pt x="148590" y="387668"/>
                  </a:cubicBezTo>
                  <a:cubicBezTo>
                    <a:pt x="136208" y="384810"/>
                    <a:pt x="123825" y="379095"/>
                    <a:pt x="113348" y="371475"/>
                  </a:cubicBezTo>
                  <a:cubicBezTo>
                    <a:pt x="111443" y="369570"/>
                    <a:pt x="108585" y="368618"/>
                    <a:pt x="106680" y="366713"/>
                  </a:cubicBezTo>
                  <a:cubicBezTo>
                    <a:pt x="104775" y="364808"/>
                    <a:pt x="101918" y="362903"/>
                    <a:pt x="100013" y="360998"/>
                  </a:cubicBezTo>
                  <a:cubicBezTo>
                    <a:pt x="95250" y="356235"/>
                    <a:pt x="90488" y="350520"/>
                    <a:pt x="86678" y="344805"/>
                  </a:cubicBezTo>
                  <a:cubicBezTo>
                    <a:pt x="84773" y="340995"/>
                    <a:pt x="81915" y="338138"/>
                    <a:pt x="80963" y="334328"/>
                  </a:cubicBezTo>
                  <a:cubicBezTo>
                    <a:pt x="80963" y="333375"/>
                    <a:pt x="80010" y="332423"/>
                    <a:pt x="80010" y="331470"/>
                  </a:cubicBezTo>
                  <a:cubicBezTo>
                    <a:pt x="79058" y="328613"/>
                    <a:pt x="77153" y="325755"/>
                    <a:pt x="76200" y="322898"/>
                  </a:cubicBezTo>
                  <a:cubicBezTo>
                    <a:pt x="76200" y="321945"/>
                    <a:pt x="75248" y="320993"/>
                    <a:pt x="75248" y="320040"/>
                  </a:cubicBezTo>
                  <a:cubicBezTo>
                    <a:pt x="74295" y="317183"/>
                    <a:pt x="73343" y="314325"/>
                    <a:pt x="72390" y="311468"/>
                  </a:cubicBezTo>
                  <a:cubicBezTo>
                    <a:pt x="72390" y="310515"/>
                    <a:pt x="72390" y="309563"/>
                    <a:pt x="71438" y="308610"/>
                  </a:cubicBezTo>
                  <a:cubicBezTo>
                    <a:pt x="70485" y="304800"/>
                    <a:pt x="69533" y="300990"/>
                    <a:pt x="69533" y="297180"/>
                  </a:cubicBezTo>
                  <a:cubicBezTo>
                    <a:pt x="68580" y="284798"/>
                    <a:pt x="69533" y="271463"/>
                    <a:pt x="73343" y="259080"/>
                  </a:cubicBezTo>
                  <a:cubicBezTo>
                    <a:pt x="75248" y="251460"/>
                    <a:pt x="79058" y="242888"/>
                    <a:pt x="82868" y="235268"/>
                  </a:cubicBezTo>
                  <a:cubicBezTo>
                    <a:pt x="82868" y="235268"/>
                    <a:pt x="82868" y="235268"/>
                    <a:pt x="82868" y="235268"/>
                  </a:cubicBezTo>
                  <a:cubicBezTo>
                    <a:pt x="84773" y="231458"/>
                    <a:pt x="87630" y="227648"/>
                    <a:pt x="89535" y="224790"/>
                  </a:cubicBezTo>
                  <a:cubicBezTo>
                    <a:pt x="89535" y="223838"/>
                    <a:pt x="90488" y="223838"/>
                    <a:pt x="90488" y="222885"/>
                  </a:cubicBezTo>
                  <a:cubicBezTo>
                    <a:pt x="93345" y="219075"/>
                    <a:pt x="96203" y="216218"/>
                    <a:pt x="99060" y="212408"/>
                  </a:cubicBezTo>
                  <a:lnTo>
                    <a:pt x="106680" y="204788"/>
                  </a:lnTo>
                  <a:lnTo>
                    <a:pt x="146685" y="164783"/>
                  </a:lnTo>
                  <a:lnTo>
                    <a:pt x="173355" y="138113"/>
                  </a:lnTo>
                  <a:lnTo>
                    <a:pt x="207645" y="103823"/>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12" name="Google Shape;212;p3"/>
          <p:cNvSpPr txBox="1"/>
          <p:nvPr/>
        </p:nvSpPr>
        <p:spPr>
          <a:xfrm>
            <a:off x="650080" y="469851"/>
            <a:ext cx="2850300" cy="584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0" i="0" lang="en" sz="3200" u="none" cap="none" strike="noStrike">
                <a:solidFill>
                  <a:srgbClr val="158FFF"/>
                </a:solidFill>
                <a:latin typeface="Arial"/>
                <a:ea typeface="Arial"/>
                <a:cs typeface="Arial"/>
                <a:sym typeface="Arial"/>
              </a:rPr>
              <a:t>Week 5</a:t>
            </a:r>
            <a:endParaRPr b="0" i="0" sz="1400" u="none" cap="none" strike="noStrike">
              <a:solidFill>
                <a:srgbClr val="000000"/>
              </a:solidFill>
              <a:latin typeface="Arial"/>
              <a:ea typeface="Arial"/>
              <a:cs typeface="Arial"/>
              <a:sym typeface="Arial"/>
            </a:endParaRPr>
          </a:p>
        </p:txBody>
      </p:sp>
      <p:sp>
        <p:nvSpPr>
          <p:cNvPr id="213" name="Google Shape;213;p3"/>
          <p:cNvSpPr txBox="1"/>
          <p:nvPr/>
        </p:nvSpPr>
        <p:spPr>
          <a:xfrm>
            <a:off x="650087" y="1348707"/>
            <a:ext cx="6436500" cy="30315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50000"/>
              </a:lnSpc>
              <a:spcBef>
                <a:spcPts val="0"/>
              </a:spcBef>
              <a:spcAft>
                <a:spcPts val="0"/>
              </a:spcAft>
              <a:buClr>
                <a:srgbClr val="000000"/>
              </a:buClr>
              <a:buSzPts val="2300"/>
              <a:buFont typeface="Arial"/>
              <a:buChar char="•"/>
            </a:pPr>
            <a:r>
              <a:rPr b="0" i="0" lang="en" sz="2300" u="none" cap="none" strike="noStrike">
                <a:solidFill>
                  <a:srgbClr val="000000"/>
                </a:solidFill>
                <a:latin typeface="Arial"/>
                <a:ea typeface="Arial"/>
                <a:cs typeface="Arial"/>
                <a:sym typeface="Arial"/>
              </a:rPr>
              <a:t>Healing Trauma Phases 8-12</a:t>
            </a:r>
            <a:endParaRPr b="0" i="0" sz="23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rgbClr val="000000"/>
              </a:buClr>
              <a:buSzPts val="2300"/>
              <a:buFont typeface="Arial"/>
              <a:buChar char="•"/>
            </a:pPr>
            <a:r>
              <a:rPr b="0" i="0" lang="en" sz="2300" u="none" cap="none" strike="noStrike">
                <a:solidFill>
                  <a:srgbClr val="000000"/>
                </a:solidFill>
                <a:latin typeface="Arial"/>
                <a:ea typeface="Arial"/>
                <a:cs typeface="Arial"/>
                <a:sym typeface="Arial"/>
              </a:rPr>
              <a:t>Sensorimotor Therapy, Pat Ogden</a:t>
            </a:r>
            <a:endParaRPr b="0" i="0" sz="23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rgbClr val="000000"/>
              </a:buClr>
              <a:buSzPts val="2300"/>
              <a:buFont typeface="Arial"/>
              <a:buChar char="•"/>
            </a:pPr>
            <a:r>
              <a:rPr b="0" i="0" lang="en" sz="2300" u="none" cap="none" strike="noStrike">
                <a:solidFill>
                  <a:srgbClr val="000000"/>
                </a:solidFill>
                <a:latin typeface="Arial"/>
                <a:ea typeface="Arial"/>
                <a:cs typeface="Arial"/>
                <a:sym typeface="Arial"/>
              </a:rPr>
              <a:t>Exercise</a:t>
            </a:r>
            <a:endParaRPr b="0" i="0" sz="23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rgbClr val="000000"/>
              </a:buClr>
              <a:buSzPts val="2300"/>
              <a:buFont typeface="Arial"/>
              <a:buChar char="•"/>
            </a:pPr>
            <a:r>
              <a:rPr b="0" i="0" lang="en" sz="2300" u="none" cap="none" strike="noStrike">
                <a:solidFill>
                  <a:srgbClr val="000000"/>
                </a:solidFill>
                <a:latin typeface="Arial"/>
                <a:ea typeface="Arial"/>
                <a:cs typeface="Arial"/>
                <a:sym typeface="Arial"/>
              </a:rPr>
              <a:t>Trauma Journal 3</a:t>
            </a:r>
            <a:endParaRPr b="0" i="0" sz="2300" u="none" cap="none" strike="noStrike">
              <a:solidFill>
                <a:srgbClr val="000000"/>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a:p>
            <a:pPr indent="-228600" lvl="0" marL="342900" marR="0" rtl="0" algn="l">
              <a:lnSpc>
                <a:spcPct val="150000"/>
              </a:lnSpc>
              <a:spcBef>
                <a:spcPts val="0"/>
              </a:spcBef>
              <a:spcAft>
                <a:spcPts val="0"/>
              </a:spcAft>
              <a:buClr>
                <a:srgbClr val="000000"/>
              </a:buClr>
              <a:buSzPts val="1800"/>
              <a:buFont typeface="Arial"/>
              <a:buNone/>
            </a:pPr>
            <a:r>
              <a:t/>
            </a:r>
            <a:endParaRPr b="0" i="0" sz="2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14" name="Google Shape;214;p3"/>
          <p:cNvPicPr preferRelativeResize="0"/>
          <p:nvPr/>
        </p:nvPicPr>
        <p:blipFill rotWithShape="1">
          <a:blip r:embed="rId3">
            <a:alphaModFix/>
          </a:blip>
          <a:srcRect b="0" l="0" r="0" t="0"/>
          <a:stretch/>
        </p:blipFill>
        <p:spPr>
          <a:xfrm>
            <a:off x="5909300" y="1107738"/>
            <a:ext cx="2247900" cy="20288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4"/>
          <p:cNvSpPr txBox="1"/>
          <p:nvPr>
            <p:ph type="title"/>
          </p:nvPr>
        </p:nvSpPr>
        <p:spPr>
          <a:xfrm>
            <a:off x="499500" y="3851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Phase 8 - Natural Escape Vs. Anxiety</a:t>
            </a:r>
            <a:endParaRPr/>
          </a:p>
        </p:txBody>
      </p:sp>
      <p:sp>
        <p:nvSpPr>
          <p:cNvPr id="220" name="Google Shape;220;p4"/>
          <p:cNvSpPr txBox="1"/>
          <p:nvPr>
            <p:ph idx="1" type="body"/>
          </p:nvPr>
        </p:nvSpPr>
        <p:spPr>
          <a:xfrm>
            <a:off x="499500" y="901825"/>
            <a:ext cx="4614900" cy="3221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2400"/>
              <a:buNone/>
            </a:pPr>
            <a:r>
              <a:t/>
            </a:r>
            <a:endParaRPr sz="2200">
              <a:solidFill>
                <a:srgbClr val="1D2228"/>
              </a:solidFill>
              <a:highlight>
                <a:srgbClr val="FFFFFF"/>
              </a:highlight>
              <a:latin typeface="Arial"/>
              <a:ea typeface="Arial"/>
              <a:cs typeface="Arial"/>
              <a:sym typeface="Arial"/>
            </a:endParaRPr>
          </a:p>
          <a:p>
            <a:pPr indent="0" lvl="0" marL="0" rtl="0" algn="l">
              <a:lnSpc>
                <a:spcPct val="115000"/>
              </a:lnSpc>
              <a:spcBef>
                <a:spcPts val="0"/>
              </a:spcBef>
              <a:spcAft>
                <a:spcPts val="0"/>
              </a:spcAft>
              <a:buSzPts val="2400"/>
              <a:buNone/>
            </a:pPr>
            <a:r>
              <a:t/>
            </a:r>
            <a:endParaRPr sz="2000">
              <a:solidFill>
                <a:srgbClr val="1D2228"/>
              </a:solidFill>
              <a:highlight>
                <a:srgbClr val="FFFFFF"/>
              </a:highlight>
              <a:latin typeface="Arial"/>
              <a:ea typeface="Arial"/>
              <a:cs typeface="Arial"/>
              <a:sym typeface="Arial"/>
            </a:endParaRPr>
          </a:p>
          <a:p>
            <a:pPr indent="-381000" lvl="0" marL="457200" rtl="0" algn="l">
              <a:lnSpc>
                <a:spcPct val="115000"/>
              </a:lnSpc>
              <a:spcBef>
                <a:spcPts val="0"/>
              </a:spcBef>
              <a:spcAft>
                <a:spcPts val="0"/>
              </a:spcAft>
              <a:buClr>
                <a:srgbClr val="1D2228"/>
              </a:buClr>
              <a:buSzPts val="2400"/>
              <a:buFont typeface="Arial"/>
              <a:buChar char="●"/>
            </a:pPr>
            <a:r>
              <a:rPr lang="en">
                <a:solidFill>
                  <a:srgbClr val="1D2228"/>
                </a:solidFill>
                <a:highlight>
                  <a:srgbClr val="FFFFFF"/>
                </a:highlight>
                <a:latin typeface="Arial"/>
                <a:ea typeface="Arial"/>
                <a:cs typeface="Arial"/>
                <a:sym typeface="Arial"/>
              </a:rPr>
              <a:t>Where client expresses intention to move, encourage them to follow their movements to completion.</a:t>
            </a:r>
            <a:br>
              <a:rPr lang="en">
                <a:solidFill>
                  <a:srgbClr val="1D2228"/>
                </a:solidFill>
                <a:highlight>
                  <a:srgbClr val="FFFFFF"/>
                </a:highlight>
                <a:latin typeface="Arial"/>
                <a:ea typeface="Arial"/>
                <a:cs typeface="Arial"/>
                <a:sym typeface="Arial"/>
              </a:rPr>
            </a:br>
            <a:endParaRPr>
              <a:solidFill>
                <a:srgbClr val="1D2228"/>
              </a:solidFill>
              <a:highlight>
                <a:srgbClr val="FFFFFF"/>
              </a:highlight>
              <a:latin typeface="Arial"/>
              <a:ea typeface="Arial"/>
              <a:cs typeface="Arial"/>
              <a:sym typeface="Arial"/>
            </a:endParaRPr>
          </a:p>
          <a:p>
            <a:pPr indent="-381000" lvl="0" marL="457200" rtl="0" algn="l">
              <a:lnSpc>
                <a:spcPct val="115000"/>
              </a:lnSpc>
              <a:spcBef>
                <a:spcPts val="0"/>
              </a:spcBef>
              <a:spcAft>
                <a:spcPts val="0"/>
              </a:spcAft>
              <a:buClr>
                <a:srgbClr val="1D2228"/>
              </a:buClr>
              <a:buSzPts val="2400"/>
              <a:buFont typeface="Arial"/>
              <a:buChar char="●"/>
            </a:pPr>
            <a:r>
              <a:rPr lang="en">
                <a:solidFill>
                  <a:srgbClr val="1D2228"/>
                </a:solidFill>
                <a:highlight>
                  <a:srgbClr val="FFFFFF"/>
                </a:highlight>
                <a:latin typeface="Arial"/>
                <a:ea typeface="Arial"/>
                <a:cs typeface="Arial"/>
                <a:sym typeface="Arial"/>
              </a:rPr>
              <a:t>As what sensation/meaning that has. </a:t>
            </a:r>
            <a:endParaRPr>
              <a:solidFill>
                <a:srgbClr val="1D2228"/>
              </a:solidFill>
              <a:highlight>
                <a:srgbClr val="FFFFFF"/>
              </a:highlight>
              <a:latin typeface="Arial"/>
              <a:ea typeface="Arial"/>
              <a:cs typeface="Arial"/>
              <a:sym typeface="Arial"/>
            </a:endParaRPr>
          </a:p>
          <a:p>
            <a:pPr indent="0" lvl="0" marL="0" rtl="0" algn="l">
              <a:lnSpc>
                <a:spcPct val="115000"/>
              </a:lnSpc>
              <a:spcBef>
                <a:spcPts val="0"/>
              </a:spcBef>
              <a:spcAft>
                <a:spcPts val="0"/>
              </a:spcAft>
              <a:buSzPts val="2400"/>
              <a:buNone/>
            </a:pPr>
            <a:r>
              <a:t/>
            </a:r>
            <a:endParaRPr sz="2000">
              <a:solidFill>
                <a:srgbClr val="1D2228"/>
              </a:solidFill>
              <a:highlight>
                <a:srgbClr val="FFFFFF"/>
              </a:highlight>
              <a:latin typeface="Arial"/>
              <a:ea typeface="Arial"/>
              <a:cs typeface="Arial"/>
              <a:sym typeface="Arial"/>
            </a:endParaRPr>
          </a:p>
          <a:p>
            <a:pPr indent="0" lvl="0" marL="0" rtl="0" algn="l">
              <a:lnSpc>
                <a:spcPct val="115000"/>
              </a:lnSpc>
              <a:spcBef>
                <a:spcPts val="0"/>
              </a:spcBef>
              <a:spcAft>
                <a:spcPts val="0"/>
              </a:spcAft>
              <a:buSzPts val="2400"/>
              <a:buNone/>
            </a:pPr>
            <a:r>
              <a:t/>
            </a:r>
            <a:endParaRPr sz="2000">
              <a:solidFill>
                <a:srgbClr val="1D2228"/>
              </a:solidFill>
              <a:highlight>
                <a:srgbClr val="FFFFFF"/>
              </a:highlight>
              <a:latin typeface="Arial"/>
              <a:ea typeface="Arial"/>
              <a:cs typeface="Arial"/>
              <a:sym typeface="Arial"/>
            </a:endParaRPr>
          </a:p>
          <a:p>
            <a:pPr indent="0" lvl="0" marL="0" rtl="0" algn="l">
              <a:lnSpc>
                <a:spcPct val="115000"/>
              </a:lnSpc>
              <a:spcBef>
                <a:spcPts val="0"/>
              </a:spcBef>
              <a:spcAft>
                <a:spcPts val="0"/>
              </a:spcAft>
              <a:buSzPts val="2400"/>
              <a:buNone/>
            </a:pPr>
            <a:r>
              <a:t/>
            </a:r>
            <a:endParaRPr sz="2000">
              <a:solidFill>
                <a:srgbClr val="1D2228"/>
              </a:solidFill>
              <a:highlight>
                <a:srgbClr val="FFFFFF"/>
              </a:highlight>
              <a:latin typeface="Arial"/>
              <a:ea typeface="Arial"/>
              <a:cs typeface="Arial"/>
              <a:sym typeface="Arial"/>
            </a:endParaRPr>
          </a:p>
          <a:p>
            <a:pPr indent="0" lvl="0" marL="0" rtl="0" algn="l">
              <a:lnSpc>
                <a:spcPct val="100000"/>
              </a:lnSpc>
              <a:spcBef>
                <a:spcPts val="0"/>
              </a:spcBef>
              <a:spcAft>
                <a:spcPts val="0"/>
              </a:spcAft>
              <a:buSzPts val="2400"/>
              <a:buNone/>
            </a:pPr>
            <a:r>
              <a:t/>
            </a:r>
            <a:endParaRPr sz="2100">
              <a:solidFill>
                <a:srgbClr val="1D2228"/>
              </a:solidFill>
              <a:highlight>
                <a:srgbClr val="FFFFFF"/>
              </a:highlight>
              <a:latin typeface="Arial"/>
              <a:ea typeface="Arial"/>
              <a:cs typeface="Arial"/>
              <a:sym typeface="Arial"/>
            </a:endParaRPr>
          </a:p>
          <a:p>
            <a:pPr indent="0" lvl="0" marL="0" rtl="0" algn="l">
              <a:lnSpc>
                <a:spcPct val="100000"/>
              </a:lnSpc>
              <a:spcBef>
                <a:spcPts val="0"/>
              </a:spcBef>
              <a:spcAft>
                <a:spcPts val="0"/>
              </a:spcAft>
              <a:buSzPts val="2400"/>
              <a:buNone/>
            </a:pPr>
            <a:r>
              <a:t/>
            </a:r>
            <a:endParaRPr sz="1000">
              <a:solidFill>
                <a:srgbClr val="1D2228"/>
              </a:solidFill>
              <a:highlight>
                <a:srgbClr val="FFFFFF"/>
              </a:highlight>
              <a:latin typeface="Arial"/>
              <a:ea typeface="Arial"/>
              <a:cs typeface="Arial"/>
              <a:sym typeface="Arial"/>
            </a:endParaRPr>
          </a:p>
          <a:p>
            <a:pPr indent="0" lvl="0" marL="0" rtl="0" algn="l">
              <a:lnSpc>
                <a:spcPct val="100000"/>
              </a:lnSpc>
              <a:spcBef>
                <a:spcPts val="600"/>
              </a:spcBef>
              <a:spcAft>
                <a:spcPts val="0"/>
              </a:spcAft>
              <a:buSzPts val="2400"/>
              <a:buNone/>
            </a:pPr>
            <a:r>
              <a:t/>
            </a:r>
            <a:endParaRPr/>
          </a:p>
        </p:txBody>
      </p:sp>
      <p:sp>
        <p:nvSpPr>
          <p:cNvPr id="221" name="Google Shape;221;p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222" name="Google Shape;222;p4"/>
          <p:cNvPicPr preferRelativeResize="0"/>
          <p:nvPr/>
        </p:nvPicPr>
        <p:blipFill rotWithShape="1">
          <a:blip r:embed="rId3">
            <a:alphaModFix/>
          </a:blip>
          <a:srcRect b="0" l="0" r="0" t="0"/>
          <a:stretch/>
        </p:blipFill>
        <p:spPr>
          <a:xfrm>
            <a:off x="5375675" y="660020"/>
            <a:ext cx="2947238" cy="32214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5"/>
          <p:cNvSpPr txBox="1"/>
          <p:nvPr>
            <p:ph type="title"/>
          </p:nvPr>
        </p:nvSpPr>
        <p:spPr>
          <a:xfrm>
            <a:off x="499500" y="3851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Phase 8 - Natural Escape Vs. Anxiety</a:t>
            </a:r>
            <a:endParaRPr/>
          </a:p>
        </p:txBody>
      </p:sp>
      <p:sp>
        <p:nvSpPr>
          <p:cNvPr id="228" name="Google Shape;228;p5"/>
          <p:cNvSpPr txBox="1"/>
          <p:nvPr>
            <p:ph idx="1" type="body"/>
          </p:nvPr>
        </p:nvSpPr>
        <p:spPr>
          <a:xfrm>
            <a:off x="499500" y="901825"/>
            <a:ext cx="4614900" cy="3221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2400"/>
              <a:buNone/>
            </a:pPr>
            <a:r>
              <a:t/>
            </a:r>
            <a:endParaRPr sz="2200">
              <a:solidFill>
                <a:srgbClr val="1D2228"/>
              </a:solidFill>
              <a:highlight>
                <a:srgbClr val="FFFFFF"/>
              </a:highlight>
              <a:latin typeface="Arial"/>
              <a:ea typeface="Arial"/>
              <a:cs typeface="Arial"/>
              <a:sym typeface="Arial"/>
            </a:endParaRPr>
          </a:p>
          <a:p>
            <a:pPr indent="0" lvl="0" marL="0" rtl="0" algn="l">
              <a:lnSpc>
                <a:spcPct val="115000"/>
              </a:lnSpc>
              <a:spcBef>
                <a:spcPts val="0"/>
              </a:spcBef>
              <a:spcAft>
                <a:spcPts val="0"/>
              </a:spcAft>
              <a:buSzPts val="2400"/>
              <a:buNone/>
            </a:pPr>
            <a:r>
              <a:t/>
            </a:r>
            <a:endParaRPr sz="2000">
              <a:solidFill>
                <a:srgbClr val="1D2228"/>
              </a:solidFill>
              <a:highlight>
                <a:srgbClr val="FFFFFF"/>
              </a:highlight>
              <a:latin typeface="Arial"/>
              <a:ea typeface="Arial"/>
              <a:cs typeface="Arial"/>
              <a:sym typeface="Arial"/>
            </a:endParaRPr>
          </a:p>
          <a:p>
            <a:pPr indent="-381000" lvl="0" marL="457200" rtl="0" algn="l">
              <a:lnSpc>
                <a:spcPct val="115000"/>
              </a:lnSpc>
              <a:spcBef>
                <a:spcPts val="0"/>
              </a:spcBef>
              <a:spcAft>
                <a:spcPts val="0"/>
              </a:spcAft>
              <a:buClr>
                <a:srgbClr val="1D2228"/>
              </a:buClr>
              <a:buSzPts val="2400"/>
              <a:buFont typeface="Arial"/>
              <a:buChar char="●"/>
            </a:pPr>
            <a:r>
              <a:rPr lang="en">
                <a:solidFill>
                  <a:srgbClr val="1D2228"/>
                </a:solidFill>
                <a:highlight>
                  <a:srgbClr val="FFFFFF"/>
                </a:highlight>
                <a:latin typeface="Arial"/>
                <a:ea typeface="Arial"/>
                <a:cs typeface="Arial"/>
                <a:sym typeface="Arial"/>
              </a:rPr>
              <a:t>fMRI brain activity is the same whether you are running or thinking about running.</a:t>
            </a:r>
            <a:br>
              <a:rPr lang="en">
                <a:solidFill>
                  <a:srgbClr val="1D2228"/>
                </a:solidFill>
                <a:highlight>
                  <a:srgbClr val="FFFFFF"/>
                </a:highlight>
                <a:latin typeface="Arial"/>
                <a:ea typeface="Arial"/>
                <a:cs typeface="Arial"/>
                <a:sym typeface="Arial"/>
              </a:rPr>
            </a:br>
            <a:endParaRPr>
              <a:solidFill>
                <a:srgbClr val="1D2228"/>
              </a:solidFill>
              <a:highlight>
                <a:srgbClr val="FFFFFF"/>
              </a:highlight>
              <a:latin typeface="Arial"/>
              <a:ea typeface="Arial"/>
              <a:cs typeface="Arial"/>
              <a:sym typeface="Arial"/>
            </a:endParaRPr>
          </a:p>
          <a:p>
            <a:pPr indent="-381000" lvl="0" marL="457200" rtl="0" algn="l">
              <a:lnSpc>
                <a:spcPct val="115000"/>
              </a:lnSpc>
              <a:spcBef>
                <a:spcPts val="0"/>
              </a:spcBef>
              <a:spcAft>
                <a:spcPts val="0"/>
              </a:spcAft>
              <a:buClr>
                <a:srgbClr val="1D2228"/>
              </a:buClr>
              <a:buSzPts val="2400"/>
              <a:buFont typeface="Arial"/>
              <a:buChar char="●"/>
            </a:pPr>
            <a:r>
              <a:rPr lang="en">
                <a:solidFill>
                  <a:srgbClr val="1D2228"/>
                </a:solidFill>
                <a:highlight>
                  <a:srgbClr val="FFFFFF"/>
                </a:highlight>
                <a:latin typeface="Arial"/>
                <a:ea typeface="Arial"/>
                <a:cs typeface="Arial"/>
                <a:sym typeface="Arial"/>
              </a:rPr>
              <a:t>Felt sense </a:t>
            </a:r>
            <a:endParaRPr>
              <a:solidFill>
                <a:srgbClr val="1D2228"/>
              </a:solidFill>
              <a:highlight>
                <a:srgbClr val="FFFFFF"/>
              </a:highlight>
              <a:latin typeface="Arial"/>
              <a:ea typeface="Arial"/>
              <a:cs typeface="Arial"/>
              <a:sym typeface="Arial"/>
            </a:endParaRPr>
          </a:p>
          <a:p>
            <a:pPr indent="0" lvl="0" marL="0" rtl="0" algn="l">
              <a:lnSpc>
                <a:spcPct val="115000"/>
              </a:lnSpc>
              <a:spcBef>
                <a:spcPts val="0"/>
              </a:spcBef>
              <a:spcAft>
                <a:spcPts val="0"/>
              </a:spcAft>
              <a:buSzPts val="2400"/>
              <a:buNone/>
            </a:pPr>
            <a:r>
              <a:t/>
            </a:r>
            <a:endParaRPr sz="2000">
              <a:solidFill>
                <a:srgbClr val="1D2228"/>
              </a:solidFill>
              <a:highlight>
                <a:srgbClr val="FFFFFF"/>
              </a:highlight>
              <a:latin typeface="Arial"/>
              <a:ea typeface="Arial"/>
              <a:cs typeface="Arial"/>
              <a:sym typeface="Arial"/>
            </a:endParaRPr>
          </a:p>
          <a:p>
            <a:pPr indent="0" lvl="0" marL="0" rtl="0" algn="l">
              <a:lnSpc>
                <a:spcPct val="115000"/>
              </a:lnSpc>
              <a:spcBef>
                <a:spcPts val="0"/>
              </a:spcBef>
              <a:spcAft>
                <a:spcPts val="0"/>
              </a:spcAft>
              <a:buSzPts val="2400"/>
              <a:buNone/>
            </a:pPr>
            <a:r>
              <a:t/>
            </a:r>
            <a:endParaRPr sz="2000">
              <a:solidFill>
                <a:srgbClr val="1D2228"/>
              </a:solidFill>
              <a:highlight>
                <a:srgbClr val="FFFFFF"/>
              </a:highlight>
              <a:latin typeface="Arial"/>
              <a:ea typeface="Arial"/>
              <a:cs typeface="Arial"/>
              <a:sym typeface="Arial"/>
            </a:endParaRPr>
          </a:p>
          <a:p>
            <a:pPr indent="0" lvl="0" marL="0" rtl="0" algn="l">
              <a:lnSpc>
                <a:spcPct val="115000"/>
              </a:lnSpc>
              <a:spcBef>
                <a:spcPts val="0"/>
              </a:spcBef>
              <a:spcAft>
                <a:spcPts val="0"/>
              </a:spcAft>
              <a:buSzPts val="2400"/>
              <a:buNone/>
            </a:pPr>
            <a:r>
              <a:t/>
            </a:r>
            <a:endParaRPr sz="2000">
              <a:solidFill>
                <a:srgbClr val="1D2228"/>
              </a:solidFill>
              <a:highlight>
                <a:srgbClr val="FFFFFF"/>
              </a:highlight>
              <a:latin typeface="Arial"/>
              <a:ea typeface="Arial"/>
              <a:cs typeface="Arial"/>
              <a:sym typeface="Arial"/>
            </a:endParaRPr>
          </a:p>
          <a:p>
            <a:pPr indent="0" lvl="0" marL="0" rtl="0" algn="l">
              <a:lnSpc>
                <a:spcPct val="100000"/>
              </a:lnSpc>
              <a:spcBef>
                <a:spcPts val="0"/>
              </a:spcBef>
              <a:spcAft>
                <a:spcPts val="0"/>
              </a:spcAft>
              <a:buSzPts val="2400"/>
              <a:buNone/>
            </a:pPr>
            <a:r>
              <a:t/>
            </a:r>
            <a:endParaRPr sz="2100">
              <a:solidFill>
                <a:srgbClr val="1D2228"/>
              </a:solidFill>
              <a:highlight>
                <a:srgbClr val="FFFFFF"/>
              </a:highlight>
              <a:latin typeface="Arial"/>
              <a:ea typeface="Arial"/>
              <a:cs typeface="Arial"/>
              <a:sym typeface="Arial"/>
            </a:endParaRPr>
          </a:p>
          <a:p>
            <a:pPr indent="0" lvl="0" marL="0" rtl="0" algn="l">
              <a:lnSpc>
                <a:spcPct val="100000"/>
              </a:lnSpc>
              <a:spcBef>
                <a:spcPts val="0"/>
              </a:spcBef>
              <a:spcAft>
                <a:spcPts val="0"/>
              </a:spcAft>
              <a:buSzPts val="2400"/>
              <a:buNone/>
            </a:pPr>
            <a:r>
              <a:t/>
            </a:r>
            <a:endParaRPr sz="1000">
              <a:solidFill>
                <a:srgbClr val="1D2228"/>
              </a:solidFill>
              <a:highlight>
                <a:srgbClr val="FFFFFF"/>
              </a:highlight>
              <a:latin typeface="Arial"/>
              <a:ea typeface="Arial"/>
              <a:cs typeface="Arial"/>
              <a:sym typeface="Arial"/>
            </a:endParaRPr>
          </a:p>
          <a:p>
            <a:pPr indent="0" lvl="0" marL="0" rtl="0" algn="l">
              <a:lnSpc>
                <a:spcPct val="100000"/>
              </a:lnSpc>
              <a:spcBef>
                <a:spcPts val="600"/>
              </a:spcBef>
              <a:spcAft>
                <a:spcPts val="0"/>
              </a:spcAft>
              <a:buSzPts val="2400"/>
              <a:buNone/>
            </a:pPr>
            <a:r>
              <a:t/>
            </a:r>
            <a:endParaRPr/>
          </a:p>
        </p:txBody>
      </p:sp>
      <p:sp>
        <p:nvSpPr>
          <p:cNvPr id="229" name="Google Shape;229;p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230" name="Google Shape;230;p5"/>
          <p:cNvPicPr preferRelativeResize="0"/>
          <p:nvPr/>
        </p:nvPicPr>
        <p:blipFill rotWithShape="1">
          <a:blip r:embed="rId3">
            <a:alphaModFix/>
          </a:blip>
          <a:srcRect b="0" l="0" r="0" t="0"/>
          <a:stretch/>
        </p:blipFill>
        <p:spPr>
          <a:xfrm>
            <a:off x="5828825" y="901825"/>
            <a:ext cx="2600325" cy="1752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236" name="Google Shape;236;p6"/>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Felt Sense </a:t>
            </a:r>
            <a:endParaRPr/>
          </a:p>
        </p:txBody>
      </p:sp>
      <p:pic>
        <p:nvPicPr>
          <p:cNvPr id="237" name="Google Shape;237;p6"/>
          <p:cNvPicPr preferRelativeResize="0"/>
          <p:nvPr/>
        </p:nvPicPr>
        <p:blipFill rotWithShape="1">
          <a:blip r:embed="rId3">
            <a:alphaModFix/>
          </a:blip>
          <a:srcRect b="0" l="0" r="0" t="0"/>
          <a:stretch/>
        </p:blipFill>
        <p:spPr>
          <a:xfrm>
            <a:off x="4747200" y="355075"/>
            <a:ext cx="2609850" cy="1752600"/>
          </a:xfrm>
          <a:prstGeom prst="rect">
            <a:avLst/>
          </a:prstGeom>
          <a:noFill/>
          <a:ln>
            <a:noFill/>
          </a:ln>
        </p:spPr>
      </p:pic>
      <p:sp>
        <p:nvSpPr>
          <p:cNvPr id="238" name="Google Shape;238;p6"/>
          <p:cNvSpPr txBox="1"/>
          <p:nvPr/>
        </p:nvSpPr>
        <p:spPr>
          <a:xfrm>
            <a:off x="304800" y="644000"/>
            <a:ext cx="5082900" cy="24165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600"/>
              </a:spcBef>
              <a:spcAft>
                <a:spcPts val="0"/>
              </a:spcAft>
              <a:buClr>
                <a:srgbClr val="000000"/>
              </a:buClr>
              <a:buSzPts val="2400"/>
              <a:buFont typeface="Arial"/>
              <a:buNone/>
            </a:pPr>
            <a:r>
              <a:t/>
            </a:r>
            <a:endParaRPr b="0" i="0" sz="2400" u="none" cap="none" strike="noStrike">
              <a:solidFill>
                <a:schemeClr val="dk1"/>
              </a:solidFill>
              <a:latin typeface="DM Sans"/>
              <a:ea typeface="DM Sans"/>
              <a:cs typeface="DM Sans"/>
              <a:sym typeface="DM Sans"/>
            </a:endParaRPr>
          </a:p>
          <a:p>
            <a:pPr indent="-381000" lvl="0" marL="457200" marR="0" rtl="0" algn="l">
              <a:lnSpc>
                <a:spcPct val="150000"/>
              </a:lnSpc>
              <a:spcBef>
                <a:spcPts val="600"/>
              </a:spcBef>
              <a:spcAft>
                <a:spcPts val="0"/>
              </a:spcAft>
              <a:buClr>
                <a:schemeClr val="accent1"/>
              </a:buClr>
              <a:buSzPts val="2400"/>
              <a:buFont typeface="DM Sans"/>
              <a:buChar char="●"/>
            </a:pPr>
            <a:r>
              <a:rPr b="0" i="0" lang="en" sz="2400" u="none" cap="none" strike="noStrike">
                <a:solidFill>
                  <a:schemeClr val="dk1"/>
                </a:solidFill>
                <a:latin typeface="DM Sans"/>
                <a:ea typeface="DM Sans"/>
                <a:cs typeface="DM Sans"/>
                <a:sym typeface="DM Sans"/>
              </a:rPr>
              <a:t>Horse running</a:t>
            </a:r>
            <a:endParaRPr b="0" i="0" sz="2400" u="none" cap="none" strike="noStrike">
              <a:solidFill>
                <a:schemeClr val="dk1"/>
              </a:solidFill>
              <a:latin typeface="DM Sans"/>
              <a:ea typeface="DM Sans"/>
              <a:cs typeface="DM Sans"/>
              <a:sym typeface="DM Sans"/>
            </a:endParaRPr>
          </a:p>
          <a:p>
            <a:pPr indent="-381000" lvl="0" marL="457200" marR="0" rtl="0" algn="l">
              <a:lnSpc>
                <a:spcPct val="150000"/>
              </a:lnSpc>
              <a:spcBef>
                <a:spcPts val="600"/>
              </a:spcBef>
              <a:spcAft>
                <a:spcPts val="0"/>
              </a:spcAft>
              <a:buClr>
                <a:schemeClr val="accent1"/>
              </a:buClr>
              <a:buSzPts val="2400"/>
              <a:buFont typeface="DM Sans"/>
              <a:buChar char="●"/>
            </a:pPr>
            <a:r>
              <a:rPr b="0" i="0" lang="en" sz="2200" u="none" cap="none" strike="noStrike">
                <a:solidFill>
                  <a:srgbClr val="1D2228"/>
                </a:solidFill>
                <a:highlight>
                  <a:schemeClr val="lt1"/>
                </a:highlight>
                <a:latin typeface="Arial"/>
                <a:ea typeface="Arial"/>
                <a:cs typeface="Arial"/>
                <a:sym typeface="Arial"/>
              </a:rPr>
              <a:t>Bird flying</a:t>
            </a:r>
            <a:endParaRPr b="0" i="0" sz="2200" u="none" cap="none" strike="noStrike">
              <a:solidFill>
                <a:srgbClr val="1D2228"/>
              </a:solidFill>
              <a:highlight>
                <a:schemeClr val="lt1"/>
              </a:highlight>
              <a:latin typeface="Arial"/>
              <a:ea typeface="Arial"/>
              <a:cs typeface="Arial"/>
              <a:sym typeface="Arial"/>
            </a:endParaRPr>
          </a:p>
          <a:p>
            <a:pPr indent="-368300" lvl="0" marL="457200" marR="0" rtl="0" algn="l">
              <a:lnSpc>
                <a:spcPct val="150000"/>
              </a:lnSpc>
              <a:spcBef>
                <a:spcPts val="600"/>
              </a:spcBef>
              <a:spcAft>
                <a:spcPts val="0"/>
              </a:spcAft>
              <a:buClr>
                <a:srgbClr val="1D2228"/>
              </a:buClr>
              <a:buSzPts val="2200"/>
              <a:buFont typeface="DM Sans"/>
              <a:buChar char="●"/>
            </a:pPr>
            <a:r>
              <a:rPr b="0" i="0" lang="en" sz="2200" u="none" cap="none" strike="noStrike">
                <a:solidFill>
                  <a:srgbClr val="1D2228"/>
                </a:solidFill>
                <a:highlight>
                  <a:schemeClr val="lt1"/>
                </a:highlight>
                <a:latin typeface="Arial"/>
                <a:ea typeface="Arial"/>
                <a:cs typeface="Arial"/>
                <a:sym typeface="Arial"/>
              </a:rPr>
              <a:t>Running from Baboon and settling</a:t>
            </a:r>
            <a:endParaRPr b="0" i="0" sz="2200" u="none" cap="none" strike="noStrike">
              <a:solidFill>
                <a:srgbClr val="1D2228"/>
              </a:solidFill>
              <a:highlight>
                <a:schemeClr val="lt1"/>
              </a:highlight>
              <a:latin typeface="Arial"/>
              <a:ea typeface="Arial"/>
              <a:cs typeface="Arial"/>
              <a:sym typeface="Arial"/>
            </a:endParaRPr>
          </a:p>
        </p:txBody>
      </p:sp>
      <p:pic>
        <p:nvPicPr>
          <p:cNvPr id="239" name="Google Shape;239;p6"/>
          <p:cNvPicPr preferRelativeResize="0"/>
          <p:nvPr/>
        </p:nvPicPr>
        <p:blipFill rotWithShape="1">
          <a:blip r:embed="rId4">
            <a:alphaModFix/>
          </a:blip>
          <a:srcRect b="0" l="0" r="0" t="0"/>
          <a:stretch/>
        </p:blipFill>
        <p:spPr>
          <a:xfrm>
            <a:off x="4864900" y="3244063"/>
            <a:ext cx="2619375" cy="1743075"/>
          </a:xfrm>
          <a:prstGeom prst="rect">
            <a:avLst/>
          </a:prstGeom>
          <a:noFill/>
          <a:ln>
            <a:noFill/>
          </a:ln>
        </p:spPr>
      </p:pic>
      <p:pic>
        <p:nvPicPr>
          <p:cNvPr id="240" name="Google Shape;240;p6"/>
          <p:cNvPicPr preferRelativeResize="0"/>
          <p:nvPr/>
        </p:nvPicPr>
        <p:blipFill rotWithShape="1">
          <a:blip r:embed="rId5">
            <a:alphaModFix/>
          </a:blip>
          <a:srcRect b="0" l="0" r="0" t="0"/>
          <a:stretch/>
        </p:blipFill>
        <p:spPr>
          <a:xfrm>
            <a:off x="6779075" y="1947425"/>
            <a:ext cx="2166055" cy="15332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7"/>
          <p:cNvSpPr txBox="1"/>
          <p:nvPr>
            <p:ph type="title"/>
          </p:nvPr>
        </p:nvSpPr>
        <p:spPr>
          <a:xfrm>
            <a:off x="499500" y="3851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Phase 8 - Natural Escape Vs. Anxiety</a:t>
            </a:r>
            <a:endParaRPr/>
          </a:p>
        </p:txBody>
      </p:sp>
      <p:sp>
        <p:nvSpPr>
          <p:cNvPr id="246" name="Google Shape;246;p7"/>
          <p:cNvSpPr txBox="1"/>
          <p:nvPr>
            <p:ph idx="1" type="body"/>
          </p:nvPr>
        </p:nvSpPr>
        <p:spPr>
          <a:xfrm>
            <a:off x="499500" y="901825"/>
            <a:ext cx="4614900" cy="3221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2400"/>
              <a:buNone/>
            </a:pPr>
            <a:r>
              <a:t/>
            </a:r>
            <a:endParaRPr sz="2200">
              <a:solidFill>
                <a:srgbClr val="1D2228"/>
              </a:solidFill>
              <a:highlight>
                <a:srgbClr val="FFFFFF"/>
              </a:highlight>
              <a:latin typeface="Arial"/>
              <a:ea typeface="Arial"/>
              <a:cs typeface="Arial"/>
              <a:sym typeface="Arial"/>
            </a:endParaRPr>
          </a:p>
          <a:p>
            <a:pPr indent="0" lvl="0" marL="0" rtl="0" algn="l">
              <a:lnSpc>
                <a:spcPct val="115000"/>
              </a:lnSpc>
              <a:spcBef>
                <a:spcPts val="0"/>
              </a:spcBef>
              <a:spcAft>
                <a:spcPts val="0"/>
              </a:spcAft>
              <a:buSzPts val="2400"/>
              <a:buNone/>
            </a:pPr>
            <a:r>
              <a:t/>
            </a:r>
            <a:endParaRPr sz="2000">
              <a:solidFill>
                <a:srgbClr val="1D2228"/>
              </a:solidFill>
              <a:highlight>
                <a:srgbClr val="FFFFFF"/>
              </a:highlight>
              <a:latin typeface="Arial"/>
              <a:ea typeface="Arial"/>
              <a:cs typeface="Arial"/>
              <a:sym typeface="Arial"/>
            </a:endParaRPr>
          </a:p>
          <a:p>
            <a:pPr indent="-368300" lvl="0" marL="457200" rtl="0" algn="l">
              <a:lnSpc>
                <a:spcPct val="115000"/>
              </a:lnSpc>
              <a:spcBef>
                <a:spcPts val="0"/>
              </a:spcBef>
              <a:spcAft>
                <a:spcPts val="0"/>
              </a:spcAft>
              <a:buClr>
                <a:srgbClr val="1D2228"/>
              </a:buClr>
              <a:buSzPts val="2200"/>
              <a:buFont typeface="Arial"/>
              <a:buChar char="●"/>
            </a:pPr>
            <a:r>
              <a:rPr lang="en" sz="2200">
                <a:solidFill>
                  <a:srgbClr val="1D2228"/>
                </a:solidFill>
                <a:highlight>
                  <a:schemeClr val="lt1"/>
                </a:highlight>
                <a:latin typeface="Arial"/>
                <a:ea typeface="Arial"/>
                <a:cs typeface="Arial"/>
                <a:sym typeface="Arial"/>
              </a:rPr>
              <a:t>Feel the strength in your legs as you make pushing movements on the pillow.</a:t>
            </a:r>
            <a:br>
              <a:rPr lang="en" sz="2200">
                <a:solidFill>
                  <a:srgbClr val="1D2228"/>
                </a:solidFill>
                <a:highlight>
                  <a:schemeClr val="lt1"/>
                </a:highlight>
                <a:latin typeface="Arial"/>
                <a:ea typeface="Arial"/>
                <a:cs typeface="Arial"/>
                <a:sym typeface="Arial"/>
              </a:rPr>
            </a:br>
            <a:endParaRPr sz="2200">
              <a:solidFill>
                <a:srgbClr val="1D2228"/>
              </a:solidFill>
              <a:highlight>
                <a:schemeClr val="lt1"/>
              </a:highlight>
              <a:latin typeface="Arial"/>
              <a:ea typeface="Arial"/>
              <a:cs typeface="Arial"/>
              <a:sym typeface="Arial"/>
            </a:endParaRPr>
          </a:p>
          <a:p>
            <a:pPr indent="-292100" lvl="0" marL="342900" rtl="0" algn="l">
              <a:lnSpc>
                <a:spcPct val="115000"/>
              </a:lnSpc>
              <a:spcBef>
                <a:spcPts val="0"/>
              </a:spcBef>
              <a:spcAft>
                <a:spcPts val="0"/>
              </a:spcAft>
              <a:buClr>
                <a:srgbClr val="1D2228"/>
              </a:buClr>
              <a:buSzPts val="2200"/>
              <a:buFont typeface="Arial"/>
              <a:buChar char="●"/>
            </a:pPr>
            <a:r>
              <a:rPr lang="en" sz="2200">
                <a:solidFill>
                  <a:srgbClr val="1D2228"/>
                </a:solidFill>
                <a:highlight>
                  <a:schemeClr val="lt1"/>
                </a:highlight>
                <a:latin typeface="Arial"/>
                <a:ea typeface="Arial"/>
                <a:cs typeface="Arial"/>
                <a:sym typeface="Arial"/>
              </a:rPr>
              <a:t>Push pillow against the wall. </a:t>
            </a:r>
            <a:endParaRPr sz="2200">
              <a:solidFill>
                <a:srgbClr val="1D2228"/>
              </a:solidFill>
              <a:highlight>
                <a:schemeClr val="lt1"/>
              </a:highlight>
              <a:latin typeface="Arial"/>
              <a:ea typeface="Arial"/>
              <a:cs typeface="Arial"/>
              <a:sym typeface="Arial"/>
            </a:endParaRPr>
          </a:p>
          <a:p>
            <a:pPr indent="0" lvl="0" marL="0" rtl="0" algn="l">
              <a:lnSpc>
                <a:spcPct val="115000"/>
              </a:lnSpc>
              <a:spcBef>
                <a:spcPts val="0"/>
              </a:spcBef>
              <a:spcAft>
                <a:spcPts val="0"/>
              </a:spcAft>
              <a:buSzPts val="2400"/>
              <a:buNone/>
            </a:pPr>
            <a:r>
              <a:t/>
            </a:r>
            <a:endParaRPr sz="2000">
              <a:solidFill>
                <a:srgbClr val="1D2228"/>
              </a:solidFill>
              <a:highlight>
                <a:srgbClr val="FFFFFF"/>
              </a:highlight>
              <a:latin typeface="Arial"/>
              <a:ea typeface="Arial"/>
              <a:cs typeface="Arial"/>
              <a:sym typeface="Arial"/>
            </a:endParaRPr>
          </a:p>
          <a:p>
            <a:pPr indent="0" lvl="0" marL="0" rtl="0" algn="l">
              <a:lnSpc>
                <a:spcPct val="115000"/>
              </a:lnSpc>
              <a:spcBef>
                <a:spcPts val="0"/>
              </a:spcBef>
              <a:spcAft>
                <a:spcPts val="0"/>
              </a:spcAft>
              <a:buSzPts val="2400"/>
              <a:buNone/>
            </a:pPr>
            <a:r>
              <a:t/>
            </a:r>
            <a:endParaRPr sz="2000">
              <a:solidFill>
                <a:srgbClr val="1D2228"/>
              </a:solidFill>
              <a:highlight>
                <a:srgbClr val="FFFFFF"/>
              </a:highlight>
              <a:latin typeface="Arial"/>
              <a:ea typeface="Arial"/>
              <a:cs typeface="Arial"/>
              <a:sym typeface="Arial"/>
            </a:endParaRPr>
          </a:p>
          <a:p>
            <a:pPr indent="0" lvl="0" marL="0" rtl="0" algn="l">
              <a:lnSpc>
                <a:spcPct val="115000"/>
              </a:lnSpc>
              <a:spcBef>
                <a:spcPts val="0"/>
              </a:spcBef>
              <a:spcAft>
                <a:spcPts val="0"/>
              </a:spcAft>
              <a:buSzPts val="2400"/>
              <a:buNone/>
            </a:pPr>
            <a:r>
              <a:t/>
            </a:r>
            <a:endParaRPr sz="2000">
              <a:solidFill>
                <a:srgbClr val="1D2228"/>
              </a:solidFill>
              <a:highlight>
                <a:srgbClr val="FFFFFF"/>
              </a:highlight>
              <a:latin typeface="Arial"/>
              <a:ea typeface="Arial"/>
              <a:cs typeface="Arial"/>
              <a:sym typeface="Arial"/>
            </a:endParaRPr>
          </a:p>
          <a:p>
            <a:pPr indent="0" lvl="0" marL="0" rtl="0" algn="l">
              <a:lnSpc>
                <a:spcPct val="100000"/>
              </a:lnSpc>
              <a:spcBef>
                <a:spcPts val="0"/>
              </a:spcBef>
              <a:spcAft>
                <a:spcPts val="0"/>
              </a:spcAft>
              <a:buSzPts val="2400"/>
              <a:buNone/>
            </a:pPr>
            <a:r>
              <a:t/>
            </a:r>
            <a:endParaRPr sz="2100">
              <a:solidFill>
                <a:srgbClr val="1D2228"/>
              </a:solidFill>
              <a:highlight>
                <a:srgbClr val="FFFFFF"/>
              </a:highlight>
              <a:latin typeface="Arial"/>
              <a:ea typeface="Arial"/>
              <a:cs typeface="Arial"/>
              <a:sym typeface="Arial"/>
            </a:endParaRPr>
          </a:p>
          <a:p>
            <a:pPr indent="0" lvl="0" marL="0" rtl="0" algn="l">
              <a:lnSpc>
                <a:spcPct val="100000"/>
              </a:lnSpc>
              <a:spcBef>
                <a:spcPts val="0"/>
              </a:spcBef>
              <a:spcAft>
                <a:spcPts val="0"/>
              </a:spcAft>
              <a:buSzPts val="2400"/>
              <a:buNone/>
            </a:pPr>
            <a:r>
              <a:t/>
            </a:r>
            <a:endParaRPr sz="1000">
              <a:solidFill>
                <a:srgbClr val="1D2228"/>
              </a:solidFill>
              <a:highlight>
                <a:srgbClr val="FFFFFF"/>
              </a:highlight>
              <a:latin typeface="Arial"/>
              <a:ea typeface="Arial"/>
              <a:cs typeface="Arial"/>
              <a:sym typeface="Arial"/>
            </a:endParaRPr>
          </a:p>
          <a:p>
            <a:pPr indent="0" lvl="0" marL="0" rtl="0" algn="l">
              <a:lnSpc>
                <a:spcPct val="100000"/>
              </a:lnSpc>
              <a:spcBef>
                <a:spcPts val="600"/>
              </a:spcBef>
              <a:spcAft>
                <a:spcPts val="0"/>
              </a:spcAft>
              <a:buSzPts val="2400"/>
              <a:buNone/>
            </a:pPr>
            <a:r>
              <a:t/>
            </a:r>
            <a:endParaRPr/>
          </a:p>
        </p:txBody>
      </p:sp>
      <p:sp>
        <p:nvSpPr>
          <p:cNvPr id="247" name="Google Shape;247;p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descr="Logan Lerman, man sitting on brown chair, png | PNGEgg" id="248" name="Google Shape;248;p7"/>
          <p:cNvPicPr preferRelativeResize="0"/>
          <p:nvPr/>
        </p:nvPicPr>
        <p:blipFill rotWithShape="1">
          <a:blip r:embed="rId3">
            <a:alphaModFix/>
          </a:blip>
          <a:srcRect b="0" l="0" r="0" t="0"/>
          <a:stretch/>
        </p:blipFill>
        <p:spPr>
          <a:xfrm>
            <a:off x="6031313" y="1021424"/>
            <a:ext cx="2947087" cy="27945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8"/>
          <p:cNvSpPr txBox="1"/>
          <p:nvPr>
            <p:ph type="title"/>
          </p:nvPr>
        </p:nvSpPr>
        <p:spPr>
          <a:xfrm>
            <a:off x="499500" y="3851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Phase 9: Strength and Resilience Vs. Collapse </a:t>
            </a:r>
            <a:endParaRPr/>
          </a:p>
        </p:txBody>
      </p:sp>
      <p:sp>
        <p:nvSpPr>
          <p:cNvPr id="254" name="Google Shape;254;p8"/>
          <p:cNvSpPr txBox="1"/>
          <p:nvPr>
            <p:ph idx="1" type="body"/>
          </p:nvPr>
        </p:nvSpPr>
        <p:spPr>
          <a:xfrm>
            <a:off x="470152" y="1369800"/>
            <a:ext cx="4614900" cy="3221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600"/>
              </a:spcBef>
              <a:spcAft>
                <a:spcPts val="0"/>
              </a:spcAft>
              <a:buSzPts val="2400"/>
              <a:buNone/>
            </a:pPr>
            <a:r>
              <a:rPr lang="en"/>
              <a:t>In collapse:</a:t>
            </a:r>
            <a:br>
              <a:rPr lang="en"/>
            </a:br>
            <a:endParaRPr sz="1100"/>
          </a:p>
          <a:p>
            <a:pPr indent="-381000" lvl="0" marL="457200" rtl="0" algn="l">
              <a:lnSpc>
                <a:spcPct val="150000"/>
              </a:lnSpc>
              <a:spcBef>
                <a:spcPts val="600"/>
              </a:spcBef>
              <a:spcAft>
                <a:spcPts val="0"/>
              </a:spcAft>
              <a:buSzPts val="2400"/>
              <a:buChar char="●"/>
            </a:pPr>
            <a:r>
              <a:rPr lang="en"/>
              <a:t>Shoulders go forward </a:t>
            </a:r>
            <a:endParaRPr/>
          </a:p>
          <a:p>
            <a:pPr indent="-381000" lvl="0" marL="457200" rtl="0" algn="l">
              <a:lnSpc>
                <a:spcPct val="150000"/>
              </a:lnSpc>
              <a:spcBef>
                <a:spcPts val="0"/>
              </a:spcBef>
              <a:spcAft>
                <a:spcPts val="0"/>
              </a:spcAft>
              <a:buSzPts val="2400"/>
              <a:buChar char="●"/>
            </a:pPr>
            <a:r>
              <a:rPr lang="en"/>
              <a:t>Eyes down</a:t>
            </a:r>
            <a:endParaRPr/>
          </a:p>
          <a:p>
            <a:pPr indent="-381000" lvl="0" marL="457200" rtl="0" algn="l">
              <a:lnSpc>
                <a:spcPct val="150000"/>
              </a:lnSpc>
              <a:spcBef>
                <a:spcPts val="0"/>
              </a:spcBef>
              <a:spcAft>
                <a:spcPts val="0"/>
              </a:spcAft>
              <a:buSzPts val="2400"/>
              <a:buChar char="●"/>
            </a:pPr>
            <a:r>
              <a:rPr lang="en"/>
              <a:t>Collapse around diaphragm into the abdomen</a:t>
            </a:r>
            <a:endParaRPr/>
          </a:p>
        </p:txBody>
      </p:sp>
      <p:sp>
        <p:nvSpPr>
          <p:cNvPr id="255" name="Google Shape;255;p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256" name="Google Shape;256;p8"/>
          <p:cNvPicPr preferRelativeResize="0"/>
          <p:nvPr/>
        </p:nvPicPr>
        <p:blipFill rotWithShape="1">
          <a:blip r:embed="rId3">
            <a:alphaModFix/>
          </a:blip>
          <a:srcRect b="0" l="0" r="0" t="0"/>
          <a:stretch/>
        </p:blipFill>
        <p:spPr>
          <a:xfrm>
            <a:off x="5600974" y="873825"/>
            <a:ext cx="3238053" cy="22513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9"/>
          <p:cNvSpPr txBox="1"/>
          <p:nvPr>
            <p:ph type="title"/>
          </p:nvPr>
        </p:nvSpPr>
        <p:spPr>
          <a:xfrm>
            <a:off x="499500" y="3851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Phase 9: Strength and Resilience Vs. Collapse </a:t>
            </a:r>
            <a:endParaRPr/>
          </a:p>
        </p:txBody>
      </p:sp>
      <p:sp>
        <p:nvSpPr>
          <p:cNvPr id="262" name="Google Shape;262;p9"/>
          <p:cNvSpPr txBox="1"/>
          <p:nvPr>
            <p:ph idx="1" type="body"/>
          </p:nvPr>
        </p:nvSpPr>
        <p:spPr>
          <a:xfrm>
            <a:off x="368900" y="1333800"/>
            <a:ext cx="4263000" cy="3221400"/>
          </a:xfrm>
          <a:prstGeom prst="rect">
            <a:avLst/>
          </a:prstGeom>
          <a:noFill/>
          <a:ln>
            <a:noFill/>
          </a:ln>
        </p:spPr>
        <p:txBody>
          <a:bodyPr anchorCtr="0" anchor="t" bIns="0" lIns="0" spcFirstLastPara="1" rIns="0" wrap="square" tIns="0">
            <a:noAutofit/>
          </a:bodyPr>
          <a:lstStyle/>
          <a:p>
            <a:pPr indent="-381000" lvl="0" marL="457200" rtl="0" algn="l">
              <a:lnSpc>
                <a:spcPct val="150000"/>
              </a:lnSpc>
              <a:spcBef>
                <a:spcPts val="600"/>
              </a:spcBef>
              <a:spcAft>
                <a:spcPts val="0"/>
              </a:spcAft>
              <a:buSzPts val="2400"/>
              <a:buChar char="●"/>
            </a:pPr>
            <a:r>
              <a:rPr lang="en"/>
              <a:t>Slowly move up one vertebrae at a time </a:t>
            </a:r>
            <a:endParaRPr/>
          </a:p>
          <a:p>
            <a:pPr indent="-381000" lvl="0" marL="457200" rtl="0" algn="l">
              <a:lnSpc>
                <a:spcPct val="150000"/>
              </a:lnSpc>
              <a:spcBef>
                <a:spcPts val="0"/>
              </a:spcBef>
              <a:spcAft>
                <a:spcPts val="0"/>
              </a:spcAft>
              <a:buSzPts val="2400"/>
              <a:buChar char="●"/>
            </a:pPr>
            <a:r>
              <a:rPr lang="en"/>
              <a:t>Notice chest moving forward</a:t>
            </a:r>
            <a:endParaRPr/>
          </a:p>
          <a:p>
            <a:pPr indent="-381000" lvl="0" marL="457200" rtl="0" algn="l">
              <a:lnSpc>
                <a:spcPct val="150000"/>
              </a:lnSpc>
              <a:spcBef>
                <a:spcPts val="0"/>
              </a:spcBef>
              <a:spcAft>
                <a:spcPts val="0"/>
              </a:spcAft>
              <a:buSzPts val="2400"/>
              <a:buChar char="●"/>
            </a:pPr>
            <a:r>
              <a:rPr lang="en"/>
              <a:t>Imagine thread above head pulling you upwards </a:t>
            </a:r>
            <a:endParaRPr/>
          </a:p>
          <a:p>
            <a:pPr indent="0" lvl="0" marL="457200" rtl="0" algn="l">
              <a:lnSpc>
                <a:spcPct val="115000"/>
              </a:lnSpc>
              <a:spcBef>
                <a:spcPts val="600"/>
              </a:spcBef>
              <a:spcAft>
                <a:spcPts val="0"/>
              </a:spcAft>
              <a:buSzPts val="2400"/>
              <a:buNone/>
            </a:pPr>
            <a:r>
              <a:t/>
            </a:r>
            <a:endParaRPr/>
          </a:p>
          <a:p>
            <a:pPr indent="0" lvl="0" marL="457200" rtl="0" algn="l">
              <a:lnSpc>
                <a:spcPct val="100000"/>
              </a:lnSpc>
              <a:spcBef>
                <a:spcPts val="600"/>
              </a:spcBef>
              <a:spcAft>
                <a:spcPts val="0"/>
              </a:spcAft>
              <a:buSzPts val="2400"/>
              <a:buNone/>
            </a:pPr>
            <a:r>
              <a:t/>
            </a:r>
            <a:endParaRPr/>
          </a:p>
        </p:txBody>
      </p:sp>
      <p:sp>
        <p:nvSpPr>
          <p:cNvPr id="263" name="Google Shape;263;p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descr="Slouched Sitting Makes You Sick: Proper Posture Keeps You Healthy" id="264" name="Google Shape;264;p9"/>
          <p:cNvPicPr preferRelativeResize="0"/>
          <p:nvPr/>
        </p:nvPicPr>
        <p:blipFill rotWithShape="1">
          <a:blip r:embed="rId3">
            <a:alphaModFix/>
          </a:blip>
          <a:srcRect b="0" l="0" r="0" t="0"/>
          <a:stretch/>
        </p:blipFill>
        <p:spPr>
          <a:xfrm>
            <a:off x="4726742" y="1333800"/>
            <a:ext cx="4038254" cy="22901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1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270" name="Google Shape;270;p10"/>
          <p:cNvSpPr txBox="1"/>
          <p:nvPr>
            <p:ph type="title"/>
          </p:nvPr>
        </p:nvSpPr>
        <p:spPr>
          <a:xfrm>
            <a:off x="304800" y="355075"/>
            <a:ext cx="51783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Sensorimotor Exploration</a:t>
            </a:r>
            <a:endParaRPr/>
          </a:p>
        </p:txBody>
      </p:sp>
      <p:sp>
        <p:nvSpPr>
          <p:cNvPr id="271" name="Google Shape;271;p10"/>
          <p:cNvSpPr txBox="1"/>
          <p:nvPr>
            <p:ph idx="1" type="body"/>
          </p:nvPr>
        </p:nvSpPr>
        <p:spPr>
          <a:xfrm>
            <a:off x="505725" y="1376350"/>
            <a:ext cx="5296500" cy="3221400"/>
          </a:xfrm>
          <a:prstGeom prst="rect">
            <a:avLst/>
          </a:prstGeom>
          <a:noFill/>
          <a:ln>
            <a:noFill/>
          </a:ln>
        </p:spPr>
        <p:txBody>
          <a:bodyPr anchorCtr="0" anchor="t" bIns="0" lIns="0" spcFirstLastPara="1" rIns="0" wrap="square" tIns="0">
            <a:noAutofit/>
          </a:bodyPr>
          <a:lstStyle/>
          <a:p>
            <a:pPr indent="-381000" lvl="0" marL="457200" rtl="0" algn="l">
              <a:lnSpc>
                <a:spcPct val="150000"/>
              </a:lnSpc>
              <a:spcBef>
                <a:spcPts val="600"/>
              </a:spcBef>
              <a:spcAft>
                <a:spcPts val="0"/>
              </a:spcAft>
              <a:buSzPts val="2400"/>
              <a:buChar char="●"/>
            </a:pPr>
            <a:r>
              <a:rPr lang="en"/>
              <a:t>Pat Ogden, PhD. Sensorimotor Therapy</a:t>
            </a:r>
            <a:br>
              <a:rPr lang="en"/>
            </a:br>
            <a:endParaRPr/>
          </a:p>
          <a:p>
            <a:pPr indent="-381000" lvl="0" marL="457200" rtl="0" algn="l">
              <a:lnSpc>
                <a:spcPct val="150000"/>
              </a:lnSpc>
              <a:spcBef>
                <a:spcPts val="0"/>
              </a:spcBef>
              <a:spcAft>
                <a:spcPts val="0"/>
              </a:spcAft>
              <a:buSzPts val="2400"/>
              <a:buChar char="●"/>
            </a:pPr>
            <a:r>
              <a:rPr lang="en"/>
              <a:t>Tracking body language and posture</a:t>
            </a:r>
            <a:endParaRPr/>
          </a:p>
          <a:p>
            <a:pPr indent="0" lvl="0" marL="457200" rtl="0" algn="l">
              <a:lnSpc>
                <a:spcPct val="150000"/>
              </a:lnSpc>
              <a:spcBef>
                <a:spcPts val="0"/>
              </a:spcBef>
              <a:spcAft>
                <a:spcPts val="0"/>
              </a:spcAft>
              <a:buSzPts val="2400"/>
              <a:buNone/>
            </a:pPr>
            <a:r>
              <a:t/>
            </a:r>
            <a:endParaRPr/>
          </a:p>
          <a:p>
            <a:pPr indent="0" lvl="0" marL="0" rtl="0" algn="l">
              <a:lnSpc>
                <a:spcPct val="115000"/>
              </a:lnSpc>
              <a:spcBef>
                <a:spcPts val="600"/>
              </a:spcBef>
              <a:spcAft>
                <a:spcPts val="0"/>
              </a:spcAft>
              <a:buSzPts val="2400"/>
              <a:buNone/>
            </a:pPr>
            <a:r>
              <a:t/>
            </a:r>
            <a:endParaRPr/>
          </a:p>
          <a:p>
            <a:pPr indent="0" lvl="0" marL="0" rtl="0" algn="l">
              <a:lnSpc>
                <a:spcPct val="115000"/>
              </a:lnSpc>
              <a:spcBef>
                <a:spcPts val="600"/>
              </a:spcBef>
              <a:spcAft>
                <a:spcPts val="0"/>
              </a:spcAft>
              <a:buSzPts val="2400"/>
              <a:buNone/>
            </a:pPr>
            <a:r>
              <a:t/>
            </a:r>
            <a:endParaRPr/>
          </a:p>
        </p:txBody>
      </p:sp>
      <p:pic>
        <p:nvPicPr>
          <p:cNvPr id="272" name="Google Shape;272;p10"/>
          <p:cNvPicPr preferRelativeResize="0"/>
          <p:nvPr/>
        </p:nvPicPr>
        <p:blipFill rotWithShape="1">
          <a:blip r:embed="rId3">
            <a:alphaModFix/>
          </a:blip>
          <a:srcRect b="0" l="0" r="0" t="0"/>
          <a:stretch/>
        </p:blipFill>
        <p:spPr>
          <a:xfrm>
            <a:off x="6550750" y="631975"/>
            <a:ext cx="1866900" cy="24574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1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278" name="Google Shape;278;p11"/>
          <p:cNvSpPr txBox="1"/>
          <p:nvPr>
            <p:ph type="title"/>
          </p:nvPr>
        </p:nvSpPr>
        <p:spPr>
          <a:xfrm>
            <a:off x="304800" y="355075"/>
            <a:ext cx="51783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Sensorimotor Exploration</a:t>
            </a:r>
            <a:endParaRPr/>
          </a:p>
        </p:txBody>
      </p:sp>
      <p:sp>
        <p:nvSpPr>
          <p:cNvPr id="279" name="Google Shape;279;p11"/>
          <p:cNvSpPr txBox="1"/>
          <p:nvPr>
            <p:ph idx="1" type="body"/>
          </p:nvPr>
        </p:nvSpPr>
        <p:spPr>
          <a:xfrm>
            <a:off x="478525" y="1294700"/>
            <a:ext cx="5296500" cy="3221400"/>
          </a:xfrm>
          <a:prstGeom prst="rect">
            <a:avLst/>
          </a:prstGeom>
          <a:noFill/>
          <a:ln>
            <a:noFill/>
          </a:ln>
        </p:spPr>
        <p:txBody>
          <a:bodyPr anchorCtr="0" anchor="t" bIns="0" lIns="0" spcFirstLastPara="1" rIns="0" wrap="square" tIns="0">
            <a:noAutofit/>
          </a:bodyPr>
          <a:lstStyle/>
          <a:p>
            <a:pPr indent="-368300" lvl="0" marL="457200" rtl="0" algn="l">
              <a:lnSpc>
                <a:spcPct val="150000"/>
              </a:lnSpc>
              <a:spcBef>
                <a:spcPts val="0"/>
              </a:spcBef>
              <a:spcAft>
                <a:spcPts val="0"/>
              </a:spcAft>
              <a:buSzPts val="2200"/>
              <a:buChar char="▫"/>
            </a:pPr>
            <a:r>
              <a:rPr lang="en" sz="2200"/>
              <a:t>The body is the unconscious mind</a:t>
            </a:r>
            <a:endParaRPr sz="2200"/>
          </a:p>
          <a:p>
            <a:pPr indent="-368300" lvl="0" marL="457200" rtl="0" algn="l">
              <a:lnSpc>
                <a:spcPct val="150000"/>
              </a:lnSpc>
              <a:spcBef>
                <a:spcPts val="0"/>
              </a:spcBef>
              <a:spcAft>
                <a:spcPts val="0"/>
              </a:spcAft>
              <a:buSzPts val="2200"/>
              <a:buChar char="▫"/>
            </a:pPr>
            <a:r>
              <a:rPr lang="en" sz="2200"/>
              <a:t>Changing body patterns to embody strength, confidence, happiness.</a:t>
            </a:r>
            <a:endParaRPr sz="2200"/>
          </a:p>
          <a:p>
            <a:pPr indent="-368300" lvl="0" marL="457200" rtl="0" algn="l">
              <a:lnSpc>
                <a:spcPct val="150000"/>
              </a:lnSpc>
              <a:spcBef>
                <a:spcPts val="0"/>
              </a:spcBef>
              <a:spcAft>
                <a:spcPts val="0"/>
              </a:spcAft>
              <a:buSzPts val="2200"/>
              <a:buChar char="▫"/>
            </a:pPr>
            <a:r>
              <a:rPr lang="en" sz="2200"/>
              <a:t>“Memory catalyzes unfinished body responses”. </a:t>
            </a:r>
            <a:endParaRPr sz="2200"/>
          </a:p>
          <a:p>
            <a:pPr indent="-368300" lvl="0" marL="457200" rtl="0" algn="l">
              <a:lnSpc>
                <a:spcPct val="115000"/>
              </a:lnSpc>
              <a:spcBef>
                <a:spcPts val="0"/>
              </a:spcBef>
              <a:spcAft>
                <a:spcPts val="0"/>
              </a:spcAft>
              <a:buSzPts val="2200"/>
              <a:buChar char="▫"/>
            </a:pPr>
            <a:r>
              <a:t/>
            </a:r>
            <a:endParaRPr sz="2200"/>
          </a:p>
        </p:txBody>
      </p:sp>
      <p:pic>
        <p:nvPicPr>
          <p:cNvPr id="280" name="Google Shape;280;p11"/>
          <p:cNvPicPr preferRelativeResize="0"/>
          <p:nvPr/>
        </p:nvPicPr>
        <p:blipFill rotWithShape="1">
          <a:blip r:embed="rId3">
            <a:alphaModFix/>
          </a:blip>
          <a:srcRect b="0" l="0" r="0" t="0"/>
          <a:stretch/>
        </p:blipFill>
        <p:spPr>
          <a:xfrm>
            <a:off x="6009050" y="737525"/>
            <a:ext cx="2514600" cy="31146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12"/>
          <p:cNvSpPr txBox="1"/>
          <p:nvPr>
            <p:ph idx="4294967295" type="ctrTitle"/>
          </p:nvPr>
        </p:nvSpPr>
        <p:spPr>
          <a:xfrm>
            <a:off x="476275" y="330975"/>
            <a:ext cx="8150700" cy="1866300"/>
          </a:xfrm>
          <a:prstGeom prst="rect">
            <a:avLst/>
          </a:prstGeom>
          <a:noFill/>
          <a:ln>
            <a:noFill/>
          </a:ln>
        </p:spPr>
        <p:txBody>
          <a:bodyPr anchorCtr="0" anchor="b" bIns="0" lIns="0" spcFirstLastPara="1" rIns="0" wrap="square" tIns="0">
            <a:noAutofit/>
          </a:bodyPr>
          <a:lstStyle/>
          <a:p>
            <a:pPr indent="0" lvl="0" marL="0" marR="0" rtl="0" algn="ctr">
              <a:lnSpc>
                <a:spcPct val="90000"/>
              </a:lnSpc>
              <a:spcBef>
                <a:spcPts val="0"/>
              </a:spcBef>
              <a:spcAft>
                <a:spcPts val="0"/>
              </a:spcAft>
              <a:buClr>
                <a:schemeClr val="accent1"/>
              </a:buClr>
              <a:buSzPts val="3000"/>
              <a:buFont typeface="DM Sans"/>
              <a:buNone/>
            </a:pPr>
            <a:r>
              <a:rPr b="1" i="0" lang="en" sz="3000" u="none" cap="none" strike="noStrike">
                <a:solidFill>
                  <a:schemeClr val="accent1"/>
                </a:solidFill>
                <a:latin typeface="DM Sans"/>
                <a:ea typeface="DM Sans"/>
                <a:cs typeface="DM Sans"/>
                <a:sym typeface="DM Sans"/>
              </a:rPr>
              <a:t>Sensorimotor Therapy</a:t>
            </a:r>
            <a:endParaRPr b="1" i="0" sz="3000" u="none" cap="none" strike="noStrike">
              <a:solidFill>
                <a:schemeClr val="accent1"/>
              </a:solidFill>
              <a:latin typeface="DM Sans"/>
              <a:ea typeface="DM Sans"/>
              <a:cs typeface="DM Sans"/>
              <a:sym typeface="DM Sans"/>
            </a:endParaRPr>
          </a:p>
          <a:p>
            <a:pPr indent="0" lvl="0" marL="0" marR="0" rtl="0" algn="l">
              <a:lnSpc>
                <a:spcPct val="90000"/>
              </a:lnSpc>
              <a:spcBef>
                <a:spcPts val="0"/>
              </a:spcBef>
              <a:spcAft>
                <a:spcPts val="0"/>
              </a:spcAft>
              <a:buClr>
                <a:schemeClr val="accent1"/>
              </a:buClr>
              <a:buSzPts val="3000"/>
              <a:buFont typeface="DM Sans"/>
              <a:buNone/>
            </a:pPr>
            <a:r>
              <a:t/>
            </a:r>
            <a:endParaRPr b="1" i="0" sz="4700" u="none" cap="none" strike="noStrike">
              <a:solidFill>
                <a:schemeClr val="accent1"/>
              </a:solidFill>
              <a:latin typeface="DM Sans"/>
              <a:ea typeface="DM Sans"/>
              <a:cs typeface="DM Sans"/>
              <a:sym typeface="DM Sans"/>
            </a:endParaRPr>
          </a:p>
          <a:p>
            <a:pPr indent="0" lvl="0" marL="0" marR="0" rtl="0" algn="l">
              <a:lnSpc>
                <a:spcPct val="80000"/>
              </a:lnSpc>
              <a:spcBef>
                <a:spcPts val="0"/>
              </a:spcBef>
              <a:spcAft>
                <a:spcPts val="0"/>
              </a:spcAft>
              <a:buClr>
                <a:schemeClr val="accent1"/>
              </a:buClr>
              <a:buSzPts val="3000"/>
              <a:buFont typeface="DM Sans"/>
              <a:buNone/>
            </a:pPr>
            <a:r>
              <a:t/>
            </a:r>
            <a:endParaRPr b="1" i="0" sz="4700" u="none" cap="none" strike="noStrike">
              <a:solidFill>
                <a:schemeClr val="accent1"/>
              </a:solidFill>
              <a:latin typeface="DM Sans"/>
              <a:ea typeface="DM Sans"/>
              <a:cs typeface="DM Sans"/>
              <a:sym typeface="DM Sans"/>
            </a:endParaRPr>
          </a:p>
        </p:txBody>
      </p:sp>
      <p:sp>
        <p:nvSpPr>
          <p:cNvPr id="286" name="Google Shape;286;p12"/>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287" name="Google Shape;287;p12"/>
          <p:cNvSpPr/>
          <p:nvPr/>
        </p:nvSpPr>
        <p:spPr>
          <a:xfrm>
            <a:off x="5534653" y="1275332"/>
            <a:ext cx="301594" cy="263875"/>
          </a:xfrm>
          <a:custGeom>
            <a:rect b="b" l="l" r="r" t="t"/>
            <a:pathLst>
              <a:path extrusionOk="0" h="399811" w="456961">
                <a:moveTo>
                  <a:pt x="423386" y="38100"/>
                </a:moveTo>
                <a:lnTo>
                  <a:pt x="419576" y="34290"/>
                </a:lnTo>
                <a:cubicBezTo>
                  <a:pt x="374809" y="-11430"/>
                  <a:pt x="303371" y="-11430"/>
                  <a:pt x="259556" y="34290"/>
                </a:cubicBezTo>
                <a:lnTo>
                  <a:pt x="228124" y="67628"/>
                </a:lnTo>
                <a:lnTo>
                  <a:pt x="196691" y="35243"/>
                </a:lnTo>
                <a:cubicBezTo>
                  <a:pt x="151924" y="-10478"/>
                  <a:pt x="80486" y="-10478"/>
                  <a:pt x="36671" y="35243"/>
                </a:cubicBezTo>
                <a:lnTo>
                  <a:pt x="32861" y="38100"/>
                </a:lnTo>
                <a:cubicBezTo>
                  <a:pt x="-10954" y="83820"/>
                  <a:pt x="-10954" y="157163"/>
                  <a:pt x="32861" y="201930"/>
                </a:cubicBezTo>
                <a:lnTo>
                  <a:pt x="219551" y="396240"/>
                </a:lnTo>
                <a:cubicBezTo>
                  <a:pt x="224314" y="401003"/>
                  <a:pt x="231934" y="401003"/>
                  <a:pt x="236696" y="396240"/>
                </a:cubicBezTo>
                <a:lnTo>
                  <a:pt x="423386" y="201930"/>
                </a:lnTo>
                <a:cubicBezTo>
                  <a:pt x="468154" y="157163"/>
                  <a:pt x="468154" y="83820"/>
                  <a:pt x="423386" y="38100"/>
                </a:cubicBezTo>
                <a:close/>
                <a:moveTo>
                  <a:pt x="298609" y="214313"/>
                </a:moveTo>
                <a:cubicBezTo>
                  <a:pt x="294799" y="218123"/>
                  <a:pt x="290036" y="220028"/>
                  <a:pt x="285274" y="220028"/>
                </a:cubicBezTo>
                <a:lnTo>
                  <a:pt x="247174" y="220028"/>
                </a:lnTo>
                <a:lnTo>
                  <a:pt x="247174" y="258128"/>
                </a:lnTo>
                <a:cubicBezTo>
                  <a:pt x="247174" y="268605"/>
                  <a:pt x="238601" y="277178"/>
                  <a:pt x="228124" y="277178"/>
                </a:cubicBezTo>
                <a:cubicBezTo>
                  <a:pt x="217646" y="277178"/>
                  <a:pt x="209074" y="268605"/>
                  <a:pt x="209074" y="258128"/>
                </a:cubicBezTo>
                <a:lnTo>
                  <a:pt x="209074" y="220028"/>
                </a:lnTo>
                <a:lnTo>
                  <a:pt x="170974" y="220028"/>
                </a:lnTo>
                <a:cubicBezTo>
                  <a:pt x="160496" y="220028"/>
                  <a:pt x="151924" y="211455"/>
                  <a:pt x="151924" y="200978"/>
                </a:cubicBezTo>
                <a:cubicBezTo>
                  <a:pt x="151924" y="195263"/>
                  <a:pt x="153829" y="190500"/>
                  <a:pt x="157639" y="187643"/>
                </a:cubicBezTo>
                <a:cubicBezTo>
                  <a:pt x="161449" y="183833"/>
                  <a:pt x="166211" y="181928"/>
                  <a:pt x="170974" y="181928"/>
                </a:cubicBezTo>
                <a:lnTo>
                  <a:pt x="209074" y="181928"/>
                </a:lnTo>
                <a:lnTo>
                  <a:pt x="209074" y="143828"/>
                </a:lnTo>
                <a:cubicBezTo>
                  <a:pt x="209074" y="133350"/>
                  <a:pt x="217646" y="124778"/>
                  <a:pt x="228124" y="124778"/>
                </a:cubicBezTo>
                <a:cubicBezTo>
                  <a:pt x="233839" y="124778"/>
                  <a:pt x="238601" y="126683"/>
                  <a:pt x="241459" y="130493"/>
                </a:cubicBezTo>
                <a:cubicBezTo>
                  <a:pt x="245269" y="134303"/>
                  <a:pt x="247174" y="139065"/>
                  <a:pt x="247174" y="143828"/>
                </a:cubicBezTo>
                <a:lnTo>
                  <a:pt x="247174" y="181928"/>
                </a:lnTo>
                <a:lnTo>
                  <a:pt x="285274" y="181928"/>
                </a:lnTo>
                <a:cubicBezTo>
                  <a:pt x="295751" y="181928"/>
                  <a:pt x="304324" y="190500"/>
                  <a:pt x="304324" y="200978"/>
                </a:cubicBezTo>
                <a:cubicBezTo>
                  <a:pt x="304324" y="205740"/>
                  <a:pt x="302419" y="210503"/>
                  <a:pt x="298609" y="21431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88" name="Google Shape;288;p12"/>
          <p:cNvGrpSpPr/>
          <p:nvPr/>
        </p:nvGrpSpPr>
        <p:grpSpPr>
          <a:xfrm>
            <a:off x="7241632" y="3191348"/>
            <a:ext cx="301203" cy="301203"/>
            <a:chOff x="3293633" y="3741845"/>
            <a:chExt cx="457200" cy="457200"/>
          </a:xfrm>
        </p:grpSpPr>
        <p:sp>
          <p:nvSpPr>
            <p:cNvPr id="289" name="Google Shape;289;p12"/>
            <p:cNvSpPr/>
            <p:nvPr/>
          </p:nvSpPr>
          <p:spPr>
            <a:xfrm>
              <a:off x="3382215" y="3834237"/>
              <a:ext cx="278368" cy="279320"/>
            </a:xfrm>
            <a:custGeom>
              <a:rect b="b" l="l" r="r" t="t"/>
              <a:pathLst>
                <a:path extrusionOk="0" h="279320" w="278368">
                  <a:moveTo>
                    <a:pt x="0" y="193358"/>
                  </a:moveTo>
                  <a:cubicBezTo>
                    <a:pt x="0" y="216218"/>
                    <a:pt x="8572" y="238125"/>
                    <a:pt x="24765" y="254318"/>
                  </a:cubicBezTo>
                  <a:cubicBezTo>
                    <a:pt x="58102" y="287655"/>
                    <a:pt x="112395" y="287655"/>
                    <a:pt x="145733" y="254318"/>
                  </a:cubicBezTo>
                  <a:lnTo>
                    <a:pt x="253365" y="145733"/>
                  </a:lnTo>
                  <a:cubicBezTo>
                    <a:pt x="286703" y="112395"/>
                    <a:pt x="286703" y="58103"/>
                    <a:pt x="253365" y="24765"/>
                  </a:cubicBezTo>
                  <a:cubicBezTo>
                    <a:pt x="236220" y="7620"/>
                    <a:pt x="214312" y="0"/>
                    <a:pt x="192405" y="0"/>
                  </a:cubicBezTo>
                  <a:cubicBezTo>
                    <a:pt x="170498" y="0"/>
                    <a:pt x="148590" y="8573"/>
                    <a:pt x="131445" y="24765"/>
                  </a:cubicBezTo>
                  <a:lnTo>
                    <a:pt x="24765" y="132398"/>
                  </a:lnTo>
                  <a:cubicBezTo>
                    <a:pt x="8572" y="148590"/>
                    <a:pt x="0" y="170498"/>
                    <a:pt x="0" y="193358"/>
                  </a:cubicBezTo>
                  <a:close/>
                  <a:moveTo>
                    <a:pt x="125730" y="88583"/>
                  </a:moveTo>
                  <a:cubicBezTo>
                    <a:pt x="139065" y="88583"/>
                    <a:pt x="149543" y="99060"/>
                    <a:pt x="149543" y="112395"/>
                  </a:cubicBezTo>
                  <a:cubicBezTo>
                    <a:pt x="149543" y="125730"/>
                    <a:pt x="139065" y="136208"/>
                    <a:pt x="125730" y="136208"/>
                  </a:cubicBezTo>
                  <a:cubicBezTo>
                    <a:pt x="112395" y="136208"/>
                    <a:pt x="101918" y="125730"/>
                    <a:pt x="101918" y="112395"/>
                  </a:cubicBezTo>
                  <a:cubicBezTo>
                    <a:pt x="101918" y="99060"/>
                    <a:pt x="112395" y="88583"/>
                    <a:pt x="125730" y="88583"/>
                  </a:cubicBezTo>
                  <a:close/>
                  <a:moveTo>
                    <a:pt x="92393" y="164783"/>
                  </a:moveTo>
                  <a:cubicBezTo>
                    <a:pt x="113348" y="164783"/>
                    <a:pt x="130493" y="181928"/>
                    <a:pt x="130493" y="202883"/>
                  </a:cubicBezTo>
                  <a:cubicBezTo>
                    <a:pt x="130493" y="223838"/>
                    <a:pt x="113348" y="240983"/>
                    <a:pt x="92393" y="240983"/>
                  </a:cubicBezTo>
                  <a:cubicBezTo>
                    <a:pt x="71437" y="240983"/>
                    <a:pt x="54293" y="223838"/>
                    <a:pt x="54293" y="202883"/>
                  </a:cubicBezTo>
                  <a:cubicBezTo>
                    <a:pt x="54293" y="181928"/>
                    <a:pt x="71437" y="164783"/>
                    <a:pt x="92393" y="16478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90" name="Google Shape;290;p12"/>
            <p:cNvSpPr/>
            <p:nvPr/>
          </p:nvSpPr>
          <p:spPr>
            <a:xfrm>
              <a:off x="3293633" y="3741845"/>
              <a:ext cx="457200" cy="457200"/>
            </a:xfrm>
            <a:custGeom>
              <a:rect b="b" l="l" r="r" t="t"/>
              <a:pathLst>
                <a:path extrusionOk="0" h="457200" w="457200">
                  <a:moveTo>
                    <a:pt x="438150" y="152400"/>
                  </a:moveTo>
                  <a:lnTo>
                    <a:pt x="412433" y="152400"/>
                  </a:lnTo>
                  <a:cubicBezTo>
                    <a:pt x="411480" y="147638"/>
                    <a:pt x="410528" y="142875"/>
                    <a:pt x="408623" y="138113"/>
                  </a:cubicBezTo>
                  <a:cubicBezTo>
                    <a:pt x="408623" y="137160"/>
                    <a:pt x="407670" y="136208"/>
                    <a:pt x="407670" y="135255"/>
                  </a:cubicBezTo>
                  <a:cubicBezTo>
                    <a:pt x="406718" y="131445"/>
                    <a:pt x="404813" y="127635"/>
                    <a:pt x="403860" y="123825"/>
                  </a:cubicBezTo>
                  <a:cubicBezTo>
                    <a:pt x="403860" y="122873"/>
                    <a:pt x="402908" y="121920"/>
                    <a:pt x="402908" y="120968"/>
                  </a:cubicBezTo>
                  <a:cubicBezTo>
                    <a:pt x="401003" y="117158"/>
                    <a:pt x="399098" y="113348"/>
                    <a:pt x="397193" y="109538"/>
                  </a:cubicBezTo>
                  <a:cubicBezTo>
                    <a:pt x="397193" y="109538"/>
                    <a:pt x="396240" y="108585"/>
                    <a:pt x="396240" y="108585"/>
                  </a:cubicBezTo>
                  <a:cubicBezTo>
                    <a:pt x="393383" y="104775"/>
                    <a:pt x="390525" y="100013"/>
                    <a:pt x="387668" y="96203"/>
                  </a:cubicBezTo>
                  <a:lnTo>
                    <a:pt x="403860" y="80010"/>
                  </a:lnTo>
                  <a:cubicBezTo>
                    <a:pt x="411480" y="72390"/>
                    <a:pt x="411480" y="60960"/>
                    <a:pt x="403860" y="53340"/>
                  </a:cubicBezTo>
                  <a:cubicBezTo>
                    <a:pt x="396240" y="45720"/>
                    <a:pt x="384810" y="45720"/>
                    <a:pt x="377190" y="53340"/>
                  </a:cubicBezTo>
                  <a:lnTo>
                    <a:pt x="360045" y="70485"/>
                  </a:lnTo>
                  <a:cubicBezTo>
                    <a:pt x="342900" y="58103"/>
                    <a:pt x="324803" y="50483"/>
                    <a:pt x="304800" y="46673"/>
                  </a:cubicBezTo>
                  <a:cubicBezTo>
                    <a:pt x="304800" y="46673"/>
                    <a:pt x="304800" y="46673"/>
                    <a:pt x="304800" y="46673"/>
                  </a:cubicBezTo>
                  <a:lnTo>
                    <a:pt x="304800" y="19050"/>
                  </a:lnTo>
                  <a:cubicBezTo>
                    <a:pt x="304800" y="8573"/>
                    <a:pt x="296228" y="0"/>
                    <a:pt x="285750" y="0"/>
                  </a:cubicBezTo>
                  <a:cubicBezTo>
                    <a:pt x="275273" y="0"/>
                    <a:pt x="266700" y="8573"/>
                    <a:pt x="266700" y="19050"/>
                  </a:cubicBezTo>
                  <a:lnTo>
                    <a:pt x="266700" y="45720"/>
                  </a:lnTo>
                  <a:cubicBezTo>
                    <a:pt x="266700" y="45720"/>
                    <a:pt x="266700" y="45720"/>
                    <a:pt x="266700" y="45720"/>
                  </a:cubicBezTo>
                  <a:cubicBezTo>
                    <a:pt x="259080" y="46673"/>
                    <a:pt x="250508" y="48578"/>
                    <a:pt x="242888" y="50483"/>
                  </a:cubicBezTo>
                  <a:cubicBezTo>
                    <a:pt x="242888" y="50483"/>
                    <a:pt x="242888" y="50483"/>
                    <a:pt x="242888" y="50483"/>
                  </a:cubicBezTo>
                  <a:cubicBezTo>
                    <a:pt x="239078" y="51435"/>
                    <a:pt x="235268" y="53340"/>
                    <a:pt x="231458" y="54293"/>
                  </a:cubicBezTo>
                  <a:cubicBezTo>
                    <a:pt x="227648" y="56198"/>
                    <a:pt x="223838" y="57150"/>
                    <a:pt x="220028" y="60008"/>
                  </a:cubicBezTo>
                  <a:lnTo>
                    <a:pt x="194310" y="34290"/>
                  </a:lnTo>
                  <a:cubicBezTo>
                    <a:pt x="186690" y="26670"/>
                    <a:pt x="175260" y="26670"/>
                    <a:pt x="167640" y="34290"/>
                  </a:cubicBezTo>
                  <a:cubicBezTo>
                    <a:pt x="160020" y="41910"/>
                    <a:pt x="160020" y="53340"/>
                    <a:pt x="167640" y="60960"/>
                  </a:cubicBezTo>
                  <a:lnTo>
                    <a:pt x="188595" y="81915"/>
                  </a:lnTo>
                  <a:cubicBezTo>
                    <a:pt x="188595" y="81915"/>
                    <a:pt x="187643" y="82868"/>
                    <a:pt x="187643" y="82868"/>
                  </a:cubicBezTo>
                  <a:lnTo>
                    <a:pt x="154305" y="116205"/>
                  </a:lnTo>
                  <a:lnTo>
                    <a:pt x="119063" y="80963"/>
                  </a:lnTo>
                  <a:cubicBezTo>
                    <a:pt x="111443" y="73343"/>
                    <a:pt x="100013" y="73343"/>
                    <a:pt x="92393" y="80963"/>
                  </a:cubicBezTo>
                  <a:cubicBezTo>
                    <a:pt x="84773" y="88583"/>
                    <a:pt x="84773" y="100013"/>
                    <a:pt x="92393" y="107633"/>
                  </a:cubicBezTo>
                  <a:lnTo>
                    <a:pt x="127635" y="142875"/>
                  </a:lnTo>
                  <a:lnTo>
                    <a:pt x="87630" y="182880"/>
                  </a:lnTo>
                  <a:lnTo>
                    <a:pt x="61913" y="157163"/>
                  </a:lnTo>
                  <a:cubicBezTo>
                    <a:pt x="54293" y="149543"/>
                    <a:pt x="42863" y="149543"/>
                    <a:pt x="35243" y="157163"/>
                  </a:cubicBezTo>
                  <a:cubicBezTo>
                    <a:pt x="27623" y="164783"/>
                    <a:pt x="27623" y="176213"/>
                    <a:pt x="35243" y="183833"/>
                  </a:cubicBezTo>
                  <a:lnTo>
                    <a:pt x="62865" y="211455"/>
                  </a:lnTo>
                  <a:cubicBezTo>
                    <a:pt x="62865" y="211455"/>
                    <a:pt x="62865" y="211455"/>
                    <a:pt x="62865" y="211455"/>
                  </a:cubicBezTo>
                  <a:cubicBezTo>
                    <a:pt x="54293" y="224790"/>
                    <a:pt x="47625" y="240030"/>
                    <a:pt x="44768" y="255270"/>
                  </a:cubicBezTo>
                  <a:cubicBezTo>
                    <a:pt x="44768" y="255270"/>
                    <a:pt x="44768" y="255270"/>
                    <a:pt x="44768" y="255270"/>
                  </a:cubicBezTo>
                  <a:lnTo>
                    <a:pt x="19050" y="255270"/>
                  </a:lnTo>
                  <a:cubicBezTo>
                    <a:pt x="8573" y="255270"/>
                    <a:pt x="0" y="263843"/>
                    <a:pt x="0" y="274320"/>
                  </a:cubicBezTo>
                  <a:cubicBezTo>
                    <a:pt x="0" y="284798"/>
                    <a:pt x="8573" y="293370"/>
                    <a:pt x="19050" y="293370"/>
                  </a:cubicBezTo>
                  <a:lnTo>
                    <a:pt x="40958" y="293370"/>
                  </a:lnTo>
                  <a:cubicBezTo>
                    <a:pt x="40958" y="293370"/>
                    <a:pt x="40958" y="293370"/>
                    <a:pt x="40958" y="293370"/>
                  </a:cubicBezTo>
                  <a:cubicBezTo>
                    <a:pt x="40958" y="296228"/>
                    <a:pt x="41910" y="299085"/>
                    <a:pt x="41910" y="300990"/>
                  </a:cubicBezTo>
                  <a:cubicBezTo>
                    <a:pt x="41910" y="301943"/>
                    <a:pt x="41910" y="302895"/>
                    <a:pt x="41910" y="302895"/>
                  </a:cubicBezTo>
                  <a:cubicBezTo>
                    <a:pt x="42863" y="311468"/>
                    <a:pt x="45720" y="320040"/>
                    <a:pt x="48578" y="327660"/>
                  </a:cubicBezTo>
                  <a:cubicBezTo>
                    <a:pt x="48578" y="327660"/>
                    <a:pt x="48578" y="328613"/>
                    <a:pt x="48578" y="328613"/>
                  </a:cubicBezTo>
                  <a:cubicBezTo>
                    <a:pt x="52388" y="340043"/>
                    <a:pt x="58103" y="351473"/>
                    <a:pt x="65723" y="360998"/>
                  </a:cubicBezTo>
                  <a:lnTo>
                    <a:pt x="52388" y="374333"/>
                  </a:lnTo>
                  <a:cubicBezTo>
                    <a:pt x="44768" y="381953"/>
                    <a:pt x="44768" y="393383"/>
                    <a:pt x="52388" y="401003"/>
                  </a:cubicBezTo>
                  <a:cubicBezTo>
                    <a:pt x="57150" y="407670"/>
                    <a:pt x="61913" y="409575"/>
                    <a:pt x="66675" y="409575"/>
                  </a:cubicBezTo>
                  <a:cubicBezTo>
                    <a:pt x="71438" y="409575"/>
                    <a:pt x="76200" y="407670"/>
                    <a:pt x="80010" y="403860"/>
                  </a:cubicBezTo>
                  <a:lnTo>
                    <a:pt x="92393" y="391478"/>
                  </a:lnTo>
                  <a:cubicBezTo>
                    <a:pt x="97155" y="395288"/>
                    <a:pt x="101918" y="398145"/>
                    <a:pt x="107633" y="401955"/>
                  </a:cubicBezTo>
                  <a:cubicBezTo>
                    <a:pt x="107633" y="401955"/>
                    <a:pt x="108585" y="401955"/>
                    <a:pt x="108585" y="402908"/>
                  </a:cubicBezTo>
                  <a:cubicBezTo>
                    <a:pt x="110490" y="403860"/>
                    <a:pt x="113348" y="405765"/>
                    <a:pt x="115253" y="406718"/>
                  </a:cubicBezTo>
                  <a:cubicBezTo>
                    <a:pt x="116205" y="407670"/>
                    <a:pt x="117158" y="407670"/>
                    <a:pt x="118110" y="408623"/>
                  </a:cubicBezTo>
                  <a:cubicBezTo>
                    <a:pt x="120015" y="409575"/>
                    <a:pt x="122873" y="410528"/>
                    <a:pt x="124778" y="411480"/>
                  </a:cubicBezTo>
                  <a:cubicBezTo>
                    <a:pt x="127635" y="412433"/>
                    <a:pt x="130493" y="413385"/>
                    <a:pt x="133350" y="414338"/>
                  </a:cubicBezTo>
                  <a:cubicBezTo>
                    <a:pt x="135255" y="415290"/>
                    <a:pt x="136208" y="415290"/>
                    <a:pt x="138113" y="415290"/>
                  </a:cubicBezTo>
                  <a:cubicBezTo>
                    <a:pt x="140018" y="416243"/>
                    <a:pt x="142875" y="416243"/>
                    <a:pt x="144780" y="417195"/>
                  </a:cubicBezTo>
                  <a:cubicBezTo>
                    <a:pt x="146685" y="417195"/>
                    <a:pt x="147638" y="418148"/>
                    <a:pt x="149543" y="418148"/>
                  </a:cubicBezTo>
                  <a:cubicBezTo>
                    <a:pt x="152400" y="419100"/>
                    <a:pt x="155258" y="419100"/>
                    <a:pt x="158115" y="419100"/>
                  </a:cubicBezTo>
                  <a:cubicBezTo>
                    <a:pt x="159068" y="419100"/>
                    <a:pt x="160020" y="419100"/>
                    <a:pt x="160973" y="419100"/>
                  </a:cubicBezTo>
                  <a:cubicBezTo>
                    <a:pt x="160973" y="419100"/>
                    <a:pt x="160973" y="419100"/>
                    <a:pt x="160973" y="419100"/>
                  </a:cubicBezTo>
                  <a:lnTo>
                    <a:pt x="160973" y="438150"/>
                  </a:lnTo>
                  <a:cubicBezTo>
                    <a:pt x="160973" y="448628"/>
                    <a:pt x="169545" y="457200"/>
                    <a:pt x="180023" y="457200"/>
                  </a:cubicBezTo>
                  <a:cubicBezTo>
                    <a:pt x="190500" y="457200"/>
                    <a:pt x="199073" y="448628"/>
                    <a:pt x="199073" y="438150"/>
                  </a:cubicBezTo>
                  <a:lnTo>
                    <a:pt x="199073" y="416243"/>
                  </a:lnTo>
                  <a:cubicBezTo>
                    <a:pt x="199073" y="416243"/>
                    <a:pt x="199073" y="416243"/>
                    <a:pt x="199073" y="416243"/>
                  </a:cubicBezTo>
                  <a:cubicBezTo>
                    <a:pt x="215265" y="413385"/>
                    <a:pt x="231458" y="406718"/>
                    <a:pt x="245745" y="397193"/>
                  </a:cubicBezTo>
                  <a:lnTo>
                    <a:pt x="271463" y="422910"/>
                  </a:lnTo>
                  <a:cubicBezTo>
                    <a:pt x="276225" y="426720"/>
                    <a:pt x="280988" y="428625"/>
                    <a:pt x="285750" y="428625"/>
                  </a:cubicBezTo>
                  <a:cubicBezTo>
                    <a:pt x="290513" y="428625"/>
                    <a:pt x="295275" y="426720"/>
                    <a:pt x="299085" y="422910"/>
                  </a:cubicBezTo>
                  <a:cubicBezTo>
                    <a:pt x="306705" y="415290"/>
                    <a:pt x="306705" y="403860"/>
                    <a:pt x="299085" y="396240"/>
                  </a:cubicBezTo>
                  <a:lnTo>
                    <a:pt x="275273" y="372428"/>
                  </a:lnTo>
                  <a:lnTo>
                    <a:pt x="315278" y="332423"/>
                  </a:lnTo>
                  <a:lnTo>
                    <a:pt x="348615" y="365760"/>
                  </a:lnTo>
                  <a:cubicBezTo>
                    <a:pt x="352425" y="369570"/>
                    <a:pt x="357188" y="371475"/>
                    <a:pt x="361950" y="371475"/>
                  </a:cubicBezTo>
                  <a:cubicBezTo>
                    <a:pt x="366713" y="371475"/>
                    <a:pt x="371475" y="369570"/>
                    <a:pt x="375285" y="365760"/>
                  </a:cubicBezTo>
                  <a:cubicBezTo>
                    <a:pt x="382905" y="358140"/>
                    <a:pt x="382905" y="346710"/>
                    <a:pt x="375285" y="339090"/>
                  </a:cubicBezTo>
                  <a:lnTo>
                    <a:pt x="341948" y="305753"/>
                  </a:lnTo>
                  <a:lnTo>
                    <a:pt x="375285" y="272415"/>
                  </a:lnTo>
                  <a:cubicBezTo>
                    <a:pt x="375285" y="272415"/>
                    <a:pt x="376238" y="271463"/>
                    <a:pt x="376238" y="271463"/>
                  </a:cubicBezTo>
                  <a:lnTo>
                    <a:pt x="395288" y="290513"/>
                  </a:lnTo>
                  <a:cubicBezTo>
                    <a:pt x="400050" y="293370"/>
                    <a:pt x="404813" y="295275"/>
                    <a:pt x="409575" y="295275"/>
                  </a:cubicBezTo>
                  <a:cubicBezTo>
                    <a:pt x="414338" y="295275"/>
                    <a:pt x="419100" y="293370"/>
                    <a:pt x="422910" y="289560"/>
                  </a:cubicBezTo>
                  <a:cubicBezTo>
                    <a:pt x="430530" y="281940"/>
                    <a:pt x="430530" y="270510"/>
                    <a:pt x="422910" y="262890"/>
                  </a:cubicBezTo>
                  <a:lnTo>
                    <a:pt x="400050" y="240030"/>
                  </a:lnTo>
                  <a:cubicBezTo>
                    <a:pt x="405765" y="228600"/>
                    <a:pt x="410528" y="216218"/>
                    <a:pt x="412433" y="203835"/>
                  </a:cubicBezTo>
                  <a:cubicBezTo>
                    <a:pt x="412433" y="203835"/>
                    <a:pt x="412433" y="203835"/>
                    <a:pt x="412433" y="203835"/>
                  </a:cubicBezTo>
                  <a:cubicBezTo>
                    <a:pt x="413385" y="200025"/>
                    <a:pt x="413385" y="195263"/>
                    <a:pt x="414338" y="191453"/>
                  </a:cubicBezTo>
                  <a:cubicBezTo>
                    <a:pt x="414338" y="191453"/>
                    <a:pt x="414338" y="191453"/>
                    <a:pt x="414338" y="191453"/>
                  </a:cubicBezTo>
                  <a:lnTo>
                    <a:pt x="438150" y="191453"/>
                  </a:lnTo>
                  <a:cubicBezTo>
                    <a:pt x="438150" y="191453"/>
                    <a:pt x="438150" y="191453"/>
                    <a:pt x="438150" y="191453"/>
                  </a:cubicBezTo>
                  <a:cubicBezTo>
                    <a:pt x="448628" y="191453"/>
                    <a:pt x="457200" y="182880"/>
                    <a:pt x="457200" y="172403"/>
                  </a:cubicBezTo>
                  <a:cubicBezTo>
                    <a:pt x="457200" y="160973"/>
                    <a:pt x="448628" y="152400"/>
                    <a:pt x="438150" y="152400"/>
                  </a:cubicBezTo>
                  <a:close/>
                  <a:moveTo>
                    <a:pt x="207645" y="103823"/>
                  </a:moveTo>
                  <a:cubicBezTo>
                    <a:pt x="207645" y="103823"/>
                    <a:pt x="208598" y="102870"/>
                    <a:pt x="208598" y="102870"/>
                  </a:cubicBezTo>
                  <a:cubicBezTo>
                    <a:pt x="218123" y="93345"/>
                    <a:pt x="229553" y="86678"/>
                    <a:pt x="240983" y="81915"/>
                  </a:cubicBezTo>
                  <a:cubicBezTo>
                    <a:pt x="240983" y="81915"/>
                    <a:pt x="240983" y="81915"/>
                    <a:pt x="240983" y="81915"/>
                  </a:cubicBezTo>
                  <a:cubicBezTo>
                    <a:pt x="249555" y="78105"/>
                    <a:pt x="258128" y="76200"/>
                    <a:pt x="266700" y="75248"/>
                  </a:cubicBezTo>
                  <a:cubicBezTo>
                    <a:pt x="269558" y="75248"/>
                    <a:pt x="273368" y="74295"/>
                    <a:pt x="276225" y="74295"/>
                  </a:cubicBezTo>
                  <a:cubicBezTo>
                    <a:pt x="276225" y="74295"/>
                    <a:pt x="276225" y="74295"/>
                    <a:pt x="276225" y="74295"/>
                  </a:cubicBezTo>
                  <a:cubicBezTo>
                    <a:pt x="279083" y="74295"/>
                    <a:pt x="282893" y="74295"/>
                    <a:pt x="285750" y="74295"/>
                  </a:cubicBezTo>
                  <a:cubicBezTo>
                    <a:pt x="285750" y="74295"/>
                    <a:pt x="285750" y="74295"/>
                    <a:pt x="285750" y="74295"/>
                  </a:cubicBezTo>
                  <a:cubicBezTo>
                    <a:pt x="288608" y="74295"/>
                    <a:pt x="292418" y="74295"/>
                    <a:pt x="295275" y="75248"/>
                  </a:cubicBezTo>
                  <a:cubicBezTo>
                    <a:pt x="295275" y="75248"/>
                    <a:pt x="295275" y="75248"/>
                    <a:pt x="295275" y="75248"/>
                  </a:cubicBezTo>
                  <a:cubicBezTo>
                    <a:pt x="298133" y="75248"/>
                    <a:pt x="301943" y="76200"/>
                    <a:pt x="304800" y="77153"/>
                  </a:cubicBezTo>
                  <a:cubicBezTo>
                    <a:pt x="310515" y="78105"/>
                    <a:pt x="317183" y="80010"/>
                    <a:pt x="322898" y="82868"/>
                  </a:cubicBezTo>
                  <a:cubicBezTo>
                    <a:pt x="322898" y="82868"/>
                    <a:pt x="323850" y="82868"/>
                    <a:pt x="323850" y="83820"/>
                  </a:cubicBezTo>
                  <a:cubicBezTo>
                    <a:pt x="326708" y="84773"/>
                    <a:pt x="328613" y="85725"/>
                    <a:pt x="331470" y="87630"/>
                  </a:cubicBezTo>
                  <a:cubicBezTo>
                    <a:pt x="332423" y="85725"/>
                    <a:pt x="333375" y="86678"/>
                    <a:pt x="334328" y="87630"/>
                  </a:cubicBezTo>
                  <a:cubicBezTo>
                    <a:pt x="336233" y="88583"/>
                    <a:pt x="338138" y="89535"/>
                    <a:pt x="340043" y="91440"/>
                  </a:cubicBezTo>
                  <a:cubicBezTo>
                    <a:pt x="342900" y="93345"/>
                    <a:pt x="345758" y="95250"/>
                    <a:pt x="348615" y="97155"/>
                  </a:cubicBezTo>
                  <a:cubicBezTo>
                    <a:pt x="351473" y="99060"/>
                    <a:pt x="354330" y="101918"/>
                    <a:pt x="356235" y="103823"/>
                  </a:cubicBezTo>
                  <a:cubicBezTo>
                    <a:pt x="358140" y="105728"/>
                    <a:pt x="360045" y="108585"/>
                    <a:pt x="361950" y="110490"/>
                  </a:cubicBezTo>
                  <a:cubicBezTo>
                    <a:pt x="363855" y="112395"/>
                    <a:pt x="365760" y="115253"/>
                    <a:pt x="366713" y="117158"/>
                  </a:cubicBezTo>
                  <a:cubicBezTo>
                    <a:pt x="368618" y="120015"/>
                    <a:pt x="370523" y="122873"/>
                    <a:pt x="372428" y="125730"/>
                  </a:cubicBezTo>
                  <a:cubicBezTo>
                    <a:pt x="372428" y="125730"/>
                    <a:pt x="372428" y="125730"/>
                    <a:pt x="372428" y="125730"/>
                  </a:cubicBezTo>
                  <a:cubicBezTo>
                    <a:pt x="374333" y="128588"/>
                    <a:pt x="375285" y="131445"/>
                    <a:pt x="377190" y="134303"/>
                  </a:cubicBezTo>
                  <a:cubicBezTo>
                    <a:pt x="377190" y="134303"/>
                    <a:pt x="377190" y="134303"/>
                    <a:pt x="377190" y="134303"/>
                  </a:cubicBezTo>
                  <a:cubicBezTo>
                    <a:pt x="378143" y="137160"/>
                    <a:pt x="380048" y="140018"/>
                    <a:pt x="381000" y="142875"/>
                  </a:cubicBezTo>
                  <a:cubicBezTo>
                    <a:pt x="381000" y="142875"/>
                    <a:pt x="381000" y="142875"/>
                    <a:pt x="381000" y="142875"/>
                  </a:cubicBezTo>
                  <a:cubicBezTo>
                    <a:pt x="381953" y="145733"/>
                    <a:pt x="382905" y="148590"/>
                    <a:pt x="383858" y="152400"/>
                  </a:cubicBezTo>
                  <a:cubicBezTo>
                    <a:pt x="385763" y="159068"/>
                    <a:pt x="386715" y="164783"/>
                    <a:pt x="386715" y="171450"/>
                  </a:cubicBezTo>
                  <a:cubicBezTo>
                    <a:pt x="386715" y="171450"/>
                    <a:pt x="386715" y="171450"/>
                    <a:pt x="386715" y="171450"/>
                  </a:cubicBezTo>
                  <a:cubicBezTo>
                    <a:pt x="386715" y="174308"/>
                    <a:pt x="386715" y="178118"/>
                    <a:pt x="386715" y="180975"/>
                  </a:cubicBezTo>
                  <a:cubicBezTo>
                    <a:pt x="386715" y="180975"/>
                    <a:pt x="386715" y="180975"/>
                    <a:pt x="386715" y="180975"/>
                  </a:cubicBezTo>
                  <a:cubicBezTo>
                    <a:pt x="386715" y="183833"/>
                    <a:pt x="386715" y="187643"/>
                    <a:pt x="385763" y="190500"/>
                  </a:cubicBezTo>
                  <a:cubicBezTo>
                    <a:pt x="385763" y="190500"/>
                    <a:pt x="385763" y="190500"/>
                    <a:pt x="385763" y="190500"/>
                  </a:cubicBezTo>
                  <a:cubicBezTo>
                    <a:pt x="384810" y="195263"/>
                    <a:pt x="384810" y="199073"/>
                    <a:pt x="382905" y="203835"/>
                  </a:cubicBezTo>
                  <a:cubicBezTo>
                    <a:pt x="382905" y="203835"/>
                    <a:pt x="382905" y="204788"/>
                    <a:pt x="382905" y="204788"/>
                  </a:cubicBezTo>
                  <a:cubicBezTo>
                    <a:pt x="381953" y="209550"/>
                    <a:pt x="380048" y="213360"/>
                    <a:pt x="378143" y="218123"/>
                  </a:cubicBezTo>
                  <a:cubicBezTo>
                    <a:pt x="373380" y="229553"/>
                    <a:pt x="365760" y="240983"/>
                    <a:pt x="357188" y="250508"/>
                  </a:cubicBezTo>
                  <a:cubicBezTo>
                    <a:pt x="357188" y="250508"/>
                    <a:pt x="356235" y="251460"/>
                    <a:pt x="356235" y="251460"/>
                  </a:cubicBezTo>
                  <a:lnTo>
                    <a:pt x="281940" y="325755"/>
                  </a:lnTo>
                  <a:lnTo>
                    <a:pt x="255270" y="352425"/>
                  </a:lnTo>
                  <a:lnTo>
                    <a:pt x="247650" y="360045"/>
                  </a:lnTo>
                  <a:cubicBezTo>
                    <a:pt x="244793" y="362903"/>
                    <a:pt x="240983" y="365760"/>
                    <a:pt x="237173" y="368618"/>
                  </a:cubicBezTo>
                  <a:cubicBezTo>
                    <a:pt x="236220" y="368618"/>
                    <a:pt x="236220" y="369570"/>
                    <a:pt x="235268" y="369570"/>
                  </a:cubicBezTo>
                  <a:cubicBezTo>
                    <a:pt x="231458" y="372428"/>
                    <a:pt x="228600" y="374333"/>
                    <a:pt x="224790" y="376238"/>
                  </a:cubicBezTo>
                  <a:cubicBezTo>
                    <a:pt x="224790" y="376238"/>
                    <a:pt x="224790" y="376238"/>
                    <a:pt x="224790" y="376238"/>
                  </a:cubicBezTo>
                  <a:cubicBezTo>
                    <a:pt x="216218" y="381000"/>
                    <a:pt x="207645" y="384810"/>
                    <a:pt x="199073" y="386715"/>
                  </a:cubicBezTo>
                  <a:cubicBezTo>
                    <a:pt x="195263" y="387668"/>
                    <a:pt x="191453" y="388620"/>
                    <a:pt x="186690" y="388620"/>
                  </a:cubicBezTo>
                  <a:cubicBezTo>
                    <a:pt x="186690" y="388620"/>
                    <a:pt x="185738" y="388620"/>
                    <a:pt x="185738" y="388620"/>
                  </a:cubicBezTo>
                  <a:cubicBezTo>
                    <a:pt x="181928" y="390525"/>
                    <a:pt x="178118" y="390525"/>
                    <a:pt x="174308" y="390525"/>
                  </a:cubicBezTo>
                  <a:cubicBezTo>
                    <a:pt x="170498" y="390525"/>
                    <a:pt x="165735" y="390525"/>
                    <a:pt x="161925" y="389573"/>
                  </a:cubicBezTo>
                  <a:cubicBezTo>
                    <a:pt x="161925" y="389573"/>
                    <a:pt x="161925" y="389573"/>
                    <a:pt x="161925" y="389573"/>
                  </a:cubicBezTo>
                  <a:cubicBezTo>
                    <a:pt x="158115" y="388620"/>
                    <a:pt x="153353" y="388620"/>
                    <a:pt x="149543" y="387668"/>
                  </a:cubicBezTo>
                  <a:cubicBezTo>
                    <a:pt x="149543" y="387668"/>
                    <a:pt x="148590" y="387668"/>
                    <a:pt x="148590" y="387668"/>
                  </a:cubicBezTo>
                  <a:cubicBezTo>
                    <a:pt x="136208" y="384810"/>
                    <a:pt x="123825" y="379095"/>
                    <a:pt x="113348" y="371475"/>
                  </a:cubicBezTo>
                  <a:cubicBezTo>
                    <a:pt x="111443" y="369570"/>
                    <a:pt x="108585" y="368618"/>
                    <a:pt x="106680" y="366713"/>
                  </a:cubicBezTo>
                  <a:cubicBezTo>
                    <a:pt x="104775" y="364808"/>
                    <a:pt x="101918" y="362903"/>
                    <a:pt x="100013" y="360998"/>
                  </a:cubicBezTo>
                  <a:cubicBezTo>
                    <a:pt x="95250" y="356235"/>
                    <a:pt x="90488" y="350520"/>
                    <a:pt x="86678" y="344805"/>
                  </a:cubicBezTo>
                  <a:cubicBezTo>
                    <a:pt x="84773" y="340995"/>
                    <a:pt x="81915" y="338138"/>
                    <a:pt x="80963" y="334328"/>
                  </a:cubicBezTo>
                  <a:cubicBezTo>
                    <a:pt x="80963" y="333375"/>
                    <a:pt x="80010" y="332423"/>
                    <a:pt x="80010" y="331470"/>
                  </a:cubicBezTo>
                  <a:cubicBezTo>
                    <a:pt x="79058" y="328613"/>
                    <a:pt x="77153" y="325755"/>
                    <a:pt x="76200" y="322898"/>
                  </a:cubicBezTo>
                  <a:cubicBezTo>
                    <a:pt x="76200" y="321945"/>
                    <a:pt x="75248" y="320993"/>
                    <a:pt x="75248" y="320040"/>
                  </a:cubicBezTo>
                  <a:cubicBezTo>
                    <a:pt x="74295" y="317183"/>
                    <a:pt x="73343" y="314325"/>
                    <a:pt x="72390" y="311468"/>
                  </a:cubicBezTo>
                  <a:cubicBezTo>
                    <a:pt x="72390" y="310515"/>
                    <a:pt x="72390" y="309563"/>
                    <a:pt x="71438" y="308610"/>
                  </a:cubicBezTo>
                  <a:cubicBezTo>
                    <a:pt x="70485" y="304800"/>
                    <a:pt x="69533" y="300990"/>
                    <a:pt x="69533" y="297180"/>
                  </a:cubicBezTo>
                  <a:cubicBezTo>
                    <a:pt x="68580" y="284798"/>
                    <a:pt x="69533" y="271463"/>
                    <a:pt x="73343" y="259080"/>
                  </a:cubicBezTo>
                  <a:cubicBezTo>
                    <a:pt x="75248" y="251460"/>
                    <a:pt x="79058" y="242888"/>
                    <a:pt x="82868" y="235268"/>
                  </a:cubicBezTo>
                  <a:cubicBezTo>
                    <a:pt x="82868" y="235268"/>
                    <a:pt x="82868" y="235268"/>
                    <a:pt x="82868" y="235268"/>
                  </a:cubicBezTo>
                  <a:cubicBezTo>
                    <a:pt x="84773" y="231458"/>
                    <a:pt x="87630" y="227648"/>
                    <a:pt x="89535" y="224790"/>
                  </a:cubicBezTo>
                  <a:cubicBezTo>
                    <a:pt x="89535" y="223838"/>
                    <a:pt x="90488" y="223838"/>
                    <a:pt x="90488" y="222885"/>
                  </a:cubicBezTo>
                  <a:cubicBezTo>
                    <a:pt x="93345" y="219075"/>
                    <a:pt x="96203" y="216218"/>
                    <a:pt x="99060" y="212408"/>
                  </a:cubicBezTo>
                  <a:lnTo>
                    <a:pt x="106680" y="204788"/>
                  </a:lnTo>
                  <a:lnTo>
                    <a:pt x="146685" y="164783"/>
                  </a:lnTo>
                  <a:lnTo>
                    <a:pt x="173355" y="138113"/>
                  </a:lnTo>
                  <a:lnTo>
                    <a:pt x="207645" y="103823"/>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pic>
        <p:nvPicPr>
          <p:cNvPr id="291" name="Google Shape;291;p12" title="The Surprising Connection between Posture and Resilience with Pat Ogden">
            <a:hlinkClick r:id="rId3"/>
          </p:cNvPr>
          <p:cNvPicPr preferRelativeResize="0"/>
          <p:nvPr/>
        </p:nvPicPr>
        <p:blipFill rotWithShape="1">
          <a:blip r:embed="rId4">
            <a:alphaModFix/>
          </a:blip>
          <a:srcRect b="0" l="0" r="0" t="0"/>
          <a:stretch/>
        </p:blipFill>
        <p:spPr>
          <a:xfrm>
            <a:off x="2489259" y="1425000"/>
            <a:ext cx="4124724" cy="3093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1"/>
                                        </p:tgtEl>
                                        <p:attrNameLst>
                                          <p:attrName>style.visibility</p:attrName>
                                        </p:attrNameLst>
                                      </p:cBhvr>
                                      <p:to>
                                        <p:strVal val="visible"/>
                                      </p:to>
                                    </p:set>
                                    <p:animEffect filter="fade" transition="in">
                                      <p:cBhvr>
                                        <p:cTn dur="1000"/>
                                        <p:tgtEl>
                                          <p:spTgt spid="2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13"/>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297" name="Google Shape;297;p13"/>
          <p:cNvSpPr/>
          <p:nvPr/>
        </p:nvSpPr>
        <p:spPr>
          <a:xfrm>
            <a:off x="5534653" y="1275332"/>
            <a:ext cx="301594" cy="263875"/>
          </a:xfrm>
          <a:custGeom>
            <a:rect b="b" l="l" r="r" t="t"/>
            <a:pathLst>
              <a:path extrusionOk="0" h="399811" w="456961">
                <a:moveTo>
                  <a:pt x="423386" y="38100"/>
                </a:moveTo>
                <a:lnTo>
                  <a:pt x="419576" y="34290"/>
                </a:lnTo>
                <a:cubicBezTo>
                  <a:pt x="374809" y="-11430"/>
                  <a:pt x="303371" y="-11430"/>
                  <a:pt x="259556" y="34290"/>
                </a:cubicBezTo>
                <a:lnTo>
                  <a:pt x="228124" y="67628"/>
                </a:lnTo>
                <a:lnTo>
                  <a:pt x="196691" y="35243"/>
                </a:lnTo>
                <a:cubicBezTo>
                  <a:pt x="151924" y="-10478"/>
                  <a:pt x="80486" y="-10478"/>
                  <a:pt x="36671" y="35243"/>
                </a:cubicBezTo>
                <a:lnTo>
                  <a:pt x="32861" y="38100"/>
                </a:lnTo>
                <a:cubicBezTo>
                  <a:pt x="-10954" y="83820"/>
                  <a:pt x="-10954" y="157163"/>
                  <a:pt x="32861" y="201930"/>
                </a:cubicBezTo>
                <a:lnTo>
                  <a:pt x="219551" y="396240"/>
                </a:lnTo>
                <a:cubicBezTo>
                  <a:pt x="224314" y="401003"/>
                  <a:pt x="231934" y="401003"/>
                  <a:pt x="236696" y="396240"/>
                </a:cubicBezTo>
                <a:lnTo>
                  <a:pt x="423386" y="201930"/>
                </a:lnTo>
                <a:cubicBezTo>
                  <a:pt x="468154" y="157163"/>
                  <a:pt x="468154" y="83820"/>
                  <a:pt x="423386" y="38100"/>
                </a:cubicBezTo>
                <a:close/>
                <a:moveTo>
                  <a:pt x="298609" y="214313"/>
                </a:moveTo>
                <a:cubicBezTo>
                  <a:pt x="294799" y="218123"/>
                  <a:pt x="290036" y="220028"/>
                  <a:pt x="285274" y="220028"/>
                </a:cubicBezTo>
                <a:lnTo>
                  <a:pt x="247174" y="220028"/>
                </a:lnTo>
                <a:lnTo>
                  <a:pt x="247174" y="258128"/>
                </a:lnTo>
                <a:cubicBezTo>
                  <a:pt x="247174" y="268605"/>
                  <a:pt x="238601" y="277178"/>
                  <a:pt x="228124" y="277178"/>
                </a:cubicBezTo>
                <a:cubicBezTo>
                  <a:pt x="217646" y="277178"/>
                  <a:pt x="209074" y="268605"/>
                  <a:pt x="209074" y="258128"/>
                </a:cubicBezTo>
                <a:lnTo>
                  <a:pt x="209074" y="220028"/>
                </a:lnTo>
                <a:lnTo>
                  <a:pt x="170974" y="220028"/>
                </a:lnTo>
                <a:cubicBezTo>
                  <a:pt x="160496" y="220028"/>
                  <a:pt x="151924" y="211455"/>
                  <a:pt x="151924" y="200978"/>
                </a:cubicBezTo>
                <a:cubicBezTo>
                  <a:pt x="151924" y="195263"/>
                  <a:pt x="153829" y="190500"/>
                  <a:pt x="157639" y="187643"/>
                </a:cubicBezTo>
                <a:cubicBezTo>
                  <a:pt x="161449" y="183833"/>
                  <a:pt x="166211" y="181928"/>
                  <a:pt x="170974" y="181928"/>
                </a:cubicBezTo>
                <a:lnTo>
                  <a:pt x="209074" y="181928"/>
                </a:lnTo>
                <a:lnTo>
                  <a:pt x="209074" y="143828"/>
                </a:lnTo>
                <a:cubicBezTo>
                  <a:pt x="209074" y="133350"/>
                  <a:pt x="217646" y="124778"/>
                  <a:pt x="228124" y="124778"/>
                </a:cubicBezTo>
                <a:cubicBezTo>
                  <a:pt x="233839" y="124778"/>
                  <a:pt x="238601" y="126683"/>
                  <a:pt x="241459" y="130493"/>
                </a:cubicBezTo>
                <a:cubicBezTo>
                  <a:pt x="245269" y="134303"/>
                  <a:pt x="247174" y="139065"/>
                  <a:pt x="247174" y="143828"/>
                </a:cubicBezTo>
                <a:lnTo>
                  <a:pt x="247174" y="181928"/>
                </a:lnTo>
                <a:lnTo>
                  <a:pt x="285274" y="181928"/>
                </a:lnTo>
                <a:cubicBezTo>
                  <a:pt x="295751" y="181928"/>
                  <a:pt x="304324" y="190500"/>
                  <a:pt x="304324" y="200978"/>
                </a:cubicBezTo>
                <a:cubicBezTo>
                  <a:pt x="304324" y="205740"/>
                  <a:pt x="302419" y="210503"/>
                  <a:pt x="298609" y="21431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98" name="Google Shape;298;p13"/>
          <p:cNvSpPr txBox="1"/>
          <p:nvPr/>
        </p:nvSpPr>
        <p:spPr>
          <a:xfrm>
            <a:off x="750975" y="1378800"/>
            <a:ext cx="7481400" cy="400200"/>
          </a:xfrm>
          <a:prstGeom prst="rect">
            <a:avLst/>
          </a:prstGeom>
          <a:noFill/>
          <a:ln>
            <a:noFill/>
          </a:ln>
        </p:spPr>
        <p:txBody>
          <a:bodyPr anchorCtr="0" anchor="b"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299" name="Google Shape;299;p13"/>
          <p:cNvSpPr txBox="1"/>
          <p:nvPr/>
        </p:nvSpPr>
        <p:spPr>
          <a:xfrm>
            <a:off x="2742075" y="225100"/>
            <a:ext cx="54903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rgbClr val="0000FF"/>
                </a:solidFill>
                <a:latin typeface="DM Sans"/>
                <a:ea typeface="DM Sans"/>
                <a:cs typeface="DM Sans"/>
                <a:sym typeface="DM Sans"/>
              </a:rPr>
              <a:t>Body Language</a:t>
            </a:r>
            <a:endParaRPr b="0" i="0" sz="3600" u="none" cap="none" strike="noStrike">
              <a:solidFill>
                <a:srgbClr val="0000FF"/>
              </a:solidFill>
              <a:latin typeface="DM Sans"/>
              <a:ea typeface="DM Sans"/>
              <a:cs typeface="DM Sans"/>
              <a:sym typeface="DM Sans"/>
            </a:endParaRPr>
          </a:p>
        </p:txBody>
      </p:sp>
      <p:pic>
        <p:nvPicPr>
          <p:cNvPr id="300" name="Google Shape;300;p13"/>
          <p:cNvPicPr preferRelativeResize="0"/>
          <p:nvPr/>
        </p:nvPicPr>
        <p:blipFill rotWithShape="1">
          <a:blip r:embed="rId3">
            <a:alphaModFix/>
          </a:blip>
          <a:srcRect b="0" l="0" r="0" t="0"/>
          <a:stretch/>
        </p:blipFill>
        <p:spPr>
          <a:xfrm>
            <a:off x="1856613" y="1160675"/>
            <a:ext cx="5430675" cy="30411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14"/>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306" name="Google Shape;306;p14"/>
          <p:cNvSpPr/>
          <p:nvPr/>
        </p:nvSpPr>
        <p:spPr>
          <a:xfrm>
            <a:off x="5534653" y="1275332"/>
            <a:ext cx="301594" cy="263875"/>
          </a:xfrm>
          <a:custGeom>
            <a:rect b="b" l="l" r="r" t="t"/>
            <a:pathLst>
              <a:path extrusionOk="0" h="399811" w="456961">
                <a:moveTo>
                  <a:pt x="423386" y="38100"/>
                </a:moveTo>
                <a:lnTo>
                  <a:pt x="419576" y="34290"/>
                </a:lnTo>
                <a:cubicBezTo>
                  <a:pt x="374809" y="-11430"/>
                  <a:pt x="303371" y="-11430"/>
                  <a:pt x="259556" y="34290"/>
                </a:cubicBezTo>
                <a:lnTo>
                  <a:pt x="228124" y="67628"/>
                </a:lnTo>
                <a:lnTo>
                  <a:pt x="196691" y="35243"/>
                </a:lnTo>
                <a:cubicBezTo>
                  <a:pt x="151924" y="-10478"/>
                  <a:pt x="80486" y="-10478"/>
                  <a:pt x="36671" y="35243"/>
                </a:cubicBezTo>
                <a:lnTo>
                  <a:pt x="32861" y="38100"/>
                </a:lnTo>
                <a:cubicBezTo>
                  <a:pt x="-10954" y="83820"/>
                  <a:pt x="-10954" y="157163"/>
                  <a:pt x="32861" y="201930"/>
                </a:cubicBezTo>
                <a:lnTo>
                  <a:pt x="219551" y="396240"/>
                </a:lnTo>
                <a:cubicBezTo>
                  <a:pt x="224314" y="401003"/>
                  <a:pt x="231934" y="401003"/>
                  <a:pt x="236696" y="396240"/>
                </a:cubicBezTo>
                <a:lnTo>
                  <a:pt x="423386" y="201930"/>
                </a:lnTo>
                <a:cubicBezTo>
                  <a:pt x="468154" y="157163"/>
                  <a:pt x="468154" y="83820"/>
                  <a:pt x="423386" y="38100"/>
                </a:cubicBezTo>
                <a:close/>
                <a:moveTo>
                  <a:pt x="298609" y="214313"/>
                </a:moveTo>
                <a:cubicBezTo>
                  <a:pt x="294799" y="218123"/>
                  <a:pt x="290036" y="220028"/>
                  <a:pt x="285274" y="220028"/>
                </a:cubicBezTo>
                <a:lnTo>
                  <a:pt x="247174" y="220028"/>
                </a:lnTo>
                <a:lnTo>
                  <a:pt x="247174" y="258128"/>
                </a:lnTo>
                <a:cubicBezTo>
                  <a:pt x="247174" y="268605"/>
                  <a:pt x="238601" y="277178"/>
                  <a:pt x="228124" y="277178"/>
                </a:cubicBezTo>
                <a:cubicBezTo>
                  <a:pt x="217646" y="277178"/>
                  <a:pt x="209074" y="268605"/>
                  <a:pt x="209074" y="258128"/>
                </a:cubicBezTo>
                <a:lnTo>
                  <a:pt x="209074" y="220028"/>
                </a:lnTo>
                <a:lnTo>
                  <a:pt x="170974" y="220028"/>
                </a:lnTo>
                <a:cubicBezTo>
                  <a:pt x="160496" y="220028"/>
                  <a:pt x="151924" y="211455"/>
                  <a:pt x="151924" y="200978"/>
                </a:cubicBezTo>
                <a:cubicBezTo>
                  <a:pt x="151924" y="195263"/>
                  <a:pt x="153829" y="190500"/>
                  <a:pt x="157639" y="187643"/>
                </a:cubicBezTo>
                <a:cubicBezTo>
                  <a:pt x="161449" y="183833"/>
                  <a:pt x="166211" y="181928"/>
                  <a:pt x="170974" y="181928"/>
                </a:cubicBezTo>
                <a:lnTo>
                  <a:pt x="209074" y="181928"/>
                </a:lnTo>
                <a:lnTo>
                  <a:pt x="209074" y="143828"/>
                </a:lnTo>
                <a:cubicBezTo>
                  <a:pt x="209074" y="133350"/>
                  <a:pt x="217646" y="124778"/>
                  <a:pt x="228124" y="124778"/>
                </a:cubicBezTo>
                <a:cubicBezTo>
                  <a:pt x="233839" y="124778"/>
                  <a:pt x="238601" y="126683"/>
                  <a:pt x="241459" y="130493"/>
                </a:cubicBezTo>
                <a:cubicBezTo>
                  <a:pt x="245269" y="134303"/>
                  <a:pt x="247174" y="139065"/>
                  <a:pt x="247174" y="143828"/>
                </a:cubicBezTo>
                <a:lnTo>
                  <a:pt x="247174" y="181928"/>
                </a:lnTo>
                <a:lnTo>
                  <a:pt x="285274" y="181928"/>
                </a:lnTo>
                <a:cubicBezTo>
                  <a:pt x="295751" y="181928"/>
                  <a:pt x="304324" y="190500"/>
                  <a:pt x="304324" y="200978"/>
                </a:cubicBezTo>
                <a:cubicBezTo>
                  <a:pt x="304324" y="205740"/>
                  <a:pt x="302419" y="210503"/>
                  <a:pt x="298609" y="21431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7" name="Google Shape;307;p14"/>
          <p:cNvSpPr txBox="1"/>
          <p:nvPr/>
        </p:nvSpPr>
        <p:spPr>
          <a:xfrm>
            <a:off x="750975" y="1378800"/>
            <a:ext cx="7481400" cy="400200"/>
          </a:xfrm>
          <a:prstGeom prst="rect">
            <a:avLst/>
          </a:prstGeom>
          <a:noFill/>
          <a:ln>
            <a:noFill/>
          </a:ln>
        </p:spPr>
        <p:txBody>
          <a:bodyPr anchorCtr="0" anchor="b"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pic>
        <p:nvPicPr>
          <p:cNvPr id="308" name="Google Shape;308;p14"/>
          <p:cNvPicPr preferRelativeResize="0"/>
          <p:nvPr/>
        </p:nvPicPr>
        <p:blipFill rotWithShape="1">
          <a:blip r:embed="rId3">
            <a:alphaModFix/>
          </a:blip>
          <a:srcRect b="0" l="0" r="0" t="0"/>
          <a:stretch/>
        </p:blipFill>
        <p:spPr>
          <a:xfrm>
            <a:off x="1352125" y="606550"/>
            <a:ext cx="6643925" cy="41503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15"/>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314" name="Google Shape;314;p15"/>
          <p:cNvSpPr/>
          <p:nvPr/>
        </p:nvSpPr>
        <p:spPr>
          <a:xfrm>
            <a:off x="5534653" y="1275332"/>
            <a:ext cx="301594" cy="263875"/>
          </a:xfrm>
          <a:custGeom>
            <a:rect b="b" l="l" r="r" t="t"/>
            <a:pathLst>
              <a:path extrusionOk="0" h="399811" w="456961">
                <a:moveTo>
                  <a:pt x="423386" y="38100"/>
                </a:moveTo>
                <a:lnTo>
                  <a:pt x="419576" y="34290"/>
                </a:lnTo>
                <a:cubicBezTo>
                  <a:pt x="374809" y="-11430"/>
                  <a:pt x="303371" y="-11430"/>
                  <a:pt x="259556" y="34290"/>
                </a:cubicBezTo>
                <a:lnTo>
                  <a:pt x="228124" y="67628"/>
                </a:lnTo>
                <a:lnTo>
                  <a:pt x="196691" y="35243"/>
                </a:lnTo>
                <a:cubicBezTo>
                  <a:pt x="151924" y="-10478"/>
                  <a:pt x="80486" y="-10478"/>
                  <a:pt x="36671" y="35243"/>
                </a:cubicBezTo>
                <a:lnTo>
                  <a:pt x="32861" y="38100"/>
                </a:lnTo>
                <a:cubicBezTo>
                  <a:pt x="-10954" y="83820"/>
                  <a:pt x="-10954" y="157163"/>
                  <a:pt x="32861" y="201930"/>
                </a:cubicBezTo>
                <a:lnTo>
                  <a:pt x="219551" y="396240"/>
                </a:lnTo>
                <a:cubicBezTo>
                  <a:pt x="224314" y="401003"/>
                  <a:pt x="231934" y="401003"/>
                  <a:pt x="236696" y="396240"/>
                </a:cubicBezTo>
                <a:lnTo>
                  <a:pt x="423386" y="201930"/>
                </a:lnTo>
                <a:cubicBezTo>
                  <a:pt x="468154" y="157163"/>
                  <a:pt x="468154" y="83820"/>
                  <a:pt x="423386" y="38100"/>
                </a:cubicBezTo>
                <a:close/>
                <a:moveTo>
                  <a:pt x="298609" y="214313"/>
                </a:moveTo>
                <a:cubicBezTo>
                  <a:pt x="294799" y="218123"/>
                  <a:pt x="290036" y="220028"/>
                  <a:pt x="285274" y="220028"/>
                </a:cubicBezTo>
                <a:lnTo>
                  <a:pt x="247174" y="220028"/>
                </a:lnTo>
                <a:lnTo>
                  <a:pt x="247174" y="258128"/>
                </a:lnTo>
                <a:cubicBezTo>
                  <a:pt x="247174" y="268605"/>
                  <a:pt x="238601" y="277178"/>
                  <a:pt x="228124" y="277178"/>
                </a:cubicBezTo>
                <a:cubicBezTo>
                  <a:pt x="217646" y="277178"/>
                  <a:pt x="209074" y="268605"/>
                  <a:pt x="209074" y="258128"/>
                </a:cubicBezTo>
                <a:lnTo>
                  <a:pt x="209074" y="220028"/>
                </a:lnTo>
                <a:lnTo>
                  <a:pt x="170974" y="220028"/>
                </a:lnTo>
                <a:cubicBezTo>
                  <a:pt x="160496" y="220028"/>
                  <a:pt x="151924" y="211455"/>
                  <a:pt x="151924" y="200978"/>
                </a:cubicBezTo>
                <a:cubicBezTo>
                  <a:pt x="151924" y="195263"/>
                  <a:pt x="153829" y="190500"/>
                  <a:pt x="157639" y="187643"/>
                </a:cubicBezTo>
                <a:cubicBezTo>
                  <a:pt x="161449" y="183833"/>
                  <a:pt x="166211" y="181928"/>
                  <a:pt x="170974" y="181928"/>
                </a:cubicBezTo>
                <a:lnTo>
                  <a:pt x="209074" y="181928"/>
                </a:lnTo>
                <a:lnTo>
                  <a:pt x="209074" y="143828"/>
                </a:lnTo>
                <a:cubicBezTo>
                  <a:pt x="209074" y="133350"/>
                  <a:pt x="217646" y="124778"/>
                  <a:pt x="228124" y="124778"/>
                </a:cubicBezTo>
                <a:cubicBezTo>
                  <a:pt x="233839" y="124778"/>
                  <a:pt x="238601" y="126683"/>
                  <a:pt x="241459" y="130493"/>
                </a:cubicBezTo>
                <a:cubicBezTo>
                  <a:pt x="245269" y="134303"/>
                  <a:pt x="247174" y="139065"/>
                  <a:pt x="247174" y="143828"/>
                </a:cubicBezTo>
                <a:lnTo>
                  <a:pt x="247174" y="181928"/>
                </a:lnTo>
                <a:lnTo>
                  <a:pt x="285274" y="181928"/>
                </a:lnTo>
                <a:cubicBezTo>
                  <a:pt x="295751" y="181928"/>
                  <a:pt x="304324" y="190500"/>
                  <a:pt x="304324" y="200978"/>
                </a:cubicBezTo>
                <a:cubicBezTo>
                  <a:pt x="304324" y="205740"/>
                  <a:pt x="302419" y="210503"/>
                  <a:pt x="298609" y="21431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5" name="Google Shape;315;p15"/>
          <p:cNvSpPr txBox="1"/>
          <p:nvPr/>
        </p:nvSpPr>
        <p:spPr>
          <a:xfrm>
            <a:off x="879400" y="675025"/>
            <a:ext cx="7583700" cy="600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700"/>
              <a:buFont typeface="Arial"/>
              <a:buNone/>
            </a:pPr>
            <a:r>
              <a:rPr b="0" i="0" lang="en" sz="2700" u="none" cap="none" strike="noStrike">
                <a:solidFill>
                  <a:srgbClr val="FF0000"/>
                </a:solidFill>
                <a:latin typeface="DM Sans"/>
                <a:ea typeface="DM Sans"/>
                <a:cs typeface="DM Sans"/>
                <a:sym typeface="DM Sans"/>
              </a:rPr>
              <a:t>Mad </a:t>
            </a:r>
            <a:r>
              <a:rPr b="0" i="0" lang="en" sz="2700" u="none" cap="none" strike="noStrike">
                <a:solidFill>
                  <a:srgbClr val="000000"/>
                </a:solidFill>
                <a:latin typeface="DM Sans"/>
                <a:ea typeface="DM Sans"/>
                <a:cs typeface="DM Sans"/>
                <a:sym typeface="DM Sans"/>
              </a:rPr>
              <a:t>              </a:t>
            </a:r>
            <a:r>
              <a:rPr b="0" i="0" lang="en" sz="2700" u="none" cap="none" strike="noStrike">
                <a:solidFill>
                  <a:srgbClr val="0000FF"/>
                </a:solidFill>
                <a:latin typeface="DM Sans"/>
                <a:ea typeface="DM Sans"/>
                <a:cs typeface="DM Sans"/>
                <a:sym typeface="DM Sans"/>
              </a:rPr>
              <a:t>Sad</a:t>
            </a:r>
            <a:r>
              <a:rPr b="0" i="0" lang="en" sz="2700" u="none" cap="none" strike="noStrike">
                <a:solidFill>
                  <a:srgbClr val="000000"/>
                </a:solidFill>
                <a:latin typeface="DM Sans"/>
                <a:ea typeface="DM Sans"/>
                <a:cs typeface="DM Sans"/>
                <a:sym typeface="DM Sans"/>
              </a:rPr>
              <a:t>              </a:t>
            </a:r>
            <a:r>
              <a:rPr b="0" i="0" lang="en" sz="2700" u="none" cap="none" strike="noStrike">
                <a:solidFill>
                  <a:srgbClr val="6AA84F"/>
                </a:solidFill>
                <a:latin typeface="DM Sans"/>
                <a:ea typeface="DM Sans"/>
                <a:cs typeface="DM Sans"/>
                <a:sym typeface="DM Sans"/>
              </a:rPr>
              <a:t>Glad</a:t>
            </a:r>
            <a:r>
              <a:rPr b="0" i="0" lang="en" sz="2700" u="none" cap="none" strike="noStrike">
                <a:solidFill>
                  <a:srgbClr val="000000"/>
                </a:solidFill>
                <a:latin typeface="DM Sans"/>
                <a:ea typeface="DM Sans"/>
                <a:cs typeface="DM Sans"/>
                <a:sym typeface="DM Sans"/>
              </a:rPr>
              <a:t>            </a:t>
            </a:r>
            <a:r>
              <a:rPr b="0" i="0" lang="en" sz="2700" u="none" cap="none" strike="noStrike">
                <a:solidFill>
                  <a:srgbClr val="F1C232"/>
                </a:solidFill>
                <a:latin typeface="DM Sans"/>
                <a:ea typeface="DM Sans"/>
                <a:cs typeface="DM Sans"/>
                <a:sym typeface="DM Sans"/>
              </a:rPr>
              <a:t>Scared</a:t>
            </a:r>
            <a:endParaRPr b="0" i="0" sz="2700" u="none" cap="none" strike="noStrike">
              <a:solidFill>
                <a:srgbClr val="F1C232"/>
              </a:solidFill>
              <a:latin typeface="DM Sans"/>
              <a:ea typeface="DM Sans"/>
              <a:cs typeface="DM Sans"/>
              <a:sym typeface="DM Sans"/>
            </a:endParaRPr>
          </a:p>
        </p:txBody>
      </p:sp>
      <p:pic>
        <p:nvPicPr>
          <p:cNvPr id="316" name="Google Shape;316;p15"/>
          <p:cNvPicPr preferRelativeResize="0"/>
          <p:nvPr/>
        </p:nvPicPr>
        <p:blipFill rotWithShape="1">
          <a:blip r:embed="rId3">
            <a:alphaModFix/>
          </a:blip>
          <a:srcRect b="70443" l="44709" r="41732" t="1331"/>
          <a:stretch/>
        </p:blipFill>
        <p:spPr>
          <a:xfrm>
            <a:off x="879400" y="1645275"/>
            <a:ext cx="987875" cy="2249775"/>
          </a:xfrm>
          <a:prstGeom prst="rect">
            <a:avLst/>
          </a:prstGeom>
          <a:noFill/>
          <a:ln>
            <a:noFill/>
          </a:ln>
        </p:spPr>
      </p:pic>
      <p:pic>
        <p:nvPicPr>
          <p:cNvPr id="317" name="Google Shape;317;p15"/>
          <p:cNvPicPr preferRelativeResize="0"/>
          <p:nvPr/>
        </p:nvPicPr>
        <p:blipFill rotWithShape="1">
          <a:blip r:embed="rId3">
            <a:alphaModFix/>
          </a:blip>
          <a:srcRect b="70469" l="64521" r="19378" t="1803"/>
          <a:stretch/>
        </p:blipFill>
        <p:spPr>
          <a:xfrm>
            <a:off x="6598475" y="1589775"/>
            <a:ext cx="1253050" cy="2360775"/>
          </a:xfrm>
          <a:prstGeom prst="rect">
            <a:avLst/>
          </a:prstGeom>
          <a:noFill/>
          <a:ln>
            <a:noFill/>
          </a:ln>
        </p:spPr>
      </p:pic>
      <p:pic>
        <p:nvPicPr>
          <p:cNvPr id="318" name="Google Shape;318;p15"/>
          <p:cNvPicPr preferRelativeResize="0"/>
          <p:nvPr/>
        </p:nvPicPr>
        <p:blipFill rotWithShape="1">
          <a:blip r:embed="rId3">
            <a:alphaModFix/>
          </a:blip>
          <a:srcRect b="35791" l="28902" r="51560" t="36219"/>
          <a:stretch/>
        </p:blipFill>
        <p:spPr>
          <a:xfrm>
            <a:off x="4615625" y="1645263"/>
            <a:ext cx="1435375" cy="2249800"/>
          </a:xfrm>
          <a:prstGeom prst="rect">
            <a:avLst/>
          </a:prstGeom>
          <a:noFill/>
          <a:ln>
            <a:noFill/>
          </a:ln>
        </p:spPr>
      </p:pic>
      <p:pic>
        <p:nvPicPr>
          <p:cNvPr id="319" name="Google Shape;319;p15"/>
          <p:cNvPicPr preferRelativeResize="0"/>
          <p:nvPr/>
        </p:nvPicPr>
        <p:blipFill rotWithShape="1">
          <a:blip r:embed="rId3">
            <a:alphaModFix/>
          </a:blip>
          <a:srcRect b="4648" l="58849" r="27516" t="67361"/>
          <a:stretch/>
        </p:blipFill>
        <p:spPr>
          <a:xfrm>
            <a:off x="2815100" y="1645275"/>
            <a:ext cx="1253050" cy="23607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16"/>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325" name="Google Shape;325;p16"/>
          <p:cNvSpPr/>
          <p:nvPr/>
        </p:nvSpPr>
        <p:spPr>
          <a:xfrm>
            <a:off x="5534653" y="1275332"/>
            <a:ext cx="301594" cy="263875"/>
          </a:xfrm>
          <a:custGeom>
            <a:rect b="b" l="l" r="r" t="t"/>
            <a:pathLst>
              <a:path extrusionOk="0" h="399811" w="456961">
                <a:moveTo>
                  <a:pt x="423386" y="38100"/>
                </a:moveTo>
                <a:lnTo>
                  <a:pt x="419576" y="34290"/>
                </a:lnTo>
                <a:cubicBezTo>
                  <a:pt x="374809" y="-11430"/>
                  <a:pt x="303371" y="-11430"/>
                  <a:pt x="259556" y="34290"/>
                </a:cubicBezTo>
                <a:lnTo>
                  <a:pt x="228124" y="67628"/>
                </a:lnTo>
                <a:lnTo>
                  <a:pt x="196691" y="35243"/>
                </a:lnTo>
                <a:cubicBezTo>
                  <a:pt x="151924" y="-10478"/>
                  <a:pt x="80486" y="-10478"/>
                  <a:pt x="36671" y="35243"/>
                </a:cubicBezTo>
                <a:lnTo>
                  <a:pt x="32861" y="38100"/>
                </a:lnTo>
                <a:cubicBezTo>
                  <a:pt x="-10954" y="83820"/>
                  <a:pt x="-10954" y="157163"/>
                  <a:pt x="32861" y="201930"/>
                </a:cubicBezTo>
                <a:lnTo>
                  <a:pt x="219551" y="396240"/>
                </a:lnTo>
                <a:cubicBezTo>
                  <a:pt x="224314" y="401003"/>
                  <a:pt x="231934" y="401003"/>
                  <a:pt x="236696" y="396240"/>
                </a:cubicBezTo>
                <a:lnTo>
                  <a:pt x="423386" y="201930"/>
                </a:lnTo>
                <a:cubicBezTo>
                  <a:pt x="468154" y="157163"/>
                  <a:pt x="468154" y="83820"/>
                  <a:pt x="423386" y="38100"/>
                </a:cubicBezTo>
                <a:close/>
                <a:moveTo>
                  <a:pt x="298609" y="214313"/>
                </a:moveTo>
                <a:cubicBezTo>
                  <a:pt x="294799" y="218123"/>
                  <a:pt x="290036" y="220028"/>
                  <a:pt x="285274" y="220028"/>
                </a:cubicBezTo>
                <a:lnTo>
                  <a:pt x="247174" y="220028"/>
                </a:lnTo>
                <a:lnTo>
                  <a:pt x="247174" y="258128"/>
                </a:lnTo>
                <a:cubicBezTo>
                  <a:pt x="247174" y="268605"/>
                  <a:pt x="238601" y="277178"/>
                  <a:pt x="228124" y="277178"/>
                </a:cubicBezTo>
                <a:cubicBezTo>
                  <a:pt x="217646" y="277178"/>
                  <a:pt x="209074" y="268605"/>
                  <a:pt x="209074" y="258128"/>
                </a:cubicBezTo>
                <a:lnTo>
                  <a:pt x="209074" y="220028"/>
                </a:lnTo>
                <a:lnTo>
                  <a:pt x="170974" y="220028"/>
                </a:lnTo>
                <a:cubicBezTo>
                  <a:pt x="160496" y="220028"/>
                  <a:pt x="151924" y="211455"/>
                  <a:pt x="151924" y="200978"/>
                </a:cubicBezTo>
                <a:cubicBezTo>
                  <a:pt x="151924" y="195263"/>
                  <a:pt x="153829" y="190500"/>
                  <a:pt x="157639" y="187643"/>
                </a:cubicBezTo>
                <a:cubicBezTo>
                  <a:pt x="161449" y="183833"/>
                  <a:pt x="166211" y="181928"/>
                  <a:pt x="170974" y="181928"/>
                </a:cubicBezTo>
                <a:lnTo>
                  <a:pt x="209074" y="181928"/>
                </a:lnTo>
                <a:lnTo>
                  <a:pt x="209074" y="143828"/>
                </a:lnTo>
                <a:cubicBezTo>
                  <a:pt x="209074" y="133350"/>
                  <a:pt x="217646" y="124778"/>
                  <a:pt x="228124" y="124778"/>
                </a:cubicBezTo>
                <a:cubicBezTo>
                  <a:pt x="233839" y="124778"/>
                  <a:pt x="238601" y="126683"/>
                  <a:pt x="241459" y="130493"/>
                </a:cubicBezTo>
                <a:cubicBezTo>
                  <a:pt x="245269" y="134303"/>
                  <a:pt x="247174" y="139065"/>
                  <a:pt x="247174" y="143828"/>
                </a:cubicBezTo>
                <a:lnTo>
                  <a:pt x="247174" y="181928"/>
                </a:lnTo>
                <a:lnTo>
                  <a:pt x="285274" y="181928"/>
                </a:lnTo>
                <a:cubicBezTo>
                  <a:pt x="295751" y="181928"/>
                  <a:pt x="304324" y="190500"/>
                  <a:pt x="304324" y="200978"/>
                </a:cubicBezTo>
                <a:cubicBezTo>
                  <a:pt x="304324" y="205740"/>
                  <a:pt x="302419" y="210503"/>
                  <a:pt x="298609" y="21431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pic>
        <p:nvPicPr>
          <p:cNvPr id="326" name="Google Shape;326;p16"/>
          <p:cNvPicPr preferRelativeResize="0"/>
          <p:nvPr/>
        </p:nvPicPr>
        <p:blipFill rotWithShape="1">
          <a:blip r:embed="rId3">
            <a:alphaModFix/>
          </a:blip>
          <a:srcRect b="0" l="0" r="0" t="0"/>
          <a:stretch/>
        </p:blipFill>
        <p:spPr>
          <a:xfrm>
            <a:off x="1952963" y="1424420"/>
            <a:ext cx="5046575" cy="2523275"/>
          </a:xfrm>
          <a:prstGeom prst="rect">
            <a:avLst/>
          </a:prstGeom>
          <a:noFill/>
          <a:ln>
            <a:noFill/>
          </a:ln>
        </p:spPr>
      </p:pic>
      <p:sp>
        <p:nvSpPr>
          <p:cNvPr id="327" name="Google Shape;327;p16"/>
          <p:cNvSpPr txBox="1"/>
          <p:nvPr/>
        </p:nvSpPr>
        <p:spPr>
          <a:xfrm>
            <a:off x="1167875" y="418675"/>
            <a:ext cx="7069200" cy="67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0" i="0" lang="en" sz="3200" u="none" cap="none" strike="noStrike">
                <a:solidFill>
                  <a:srgbClr val="000000"/>
                </a:solidFill>
                <a:latin typeface="DM Sans"/>
                <a:ea typeface="DM Sans"/>
                <a:cs typeface="DM Sans"/>
                <a:sym typeface="DM Sans"/>
              </a:rPr>
              <a:t>Pendulate in and out of these states</a:t>
            </a:r>
            <a:endParaRPr b="0" i="0" sz="3200" u="none" cap="none" strike="noStrike">
              <a:solidFill>
                <a:srgbClr val="000000"/>
              </a:solidFill>
              <a:latin typeface="DM Sans"/>
              <a:ea typeface="DM Sans"/>
              <a:cs typeface="DM Sans"/>
              <a:sym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17"/>
          <p:cNvSpPr txBox="1"/>
          <p:nvPr>
            <p:ph type="title"/>
          </p:nvPr>
        </p:nvSpPr>
        <p:spPr>
          <a:xfrm>
            <a:off x="374850" y="469800"/>
            <a:ext cx="50229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Working through the state</a:t>
            </a:r>
            <a:endParaRPr/>
          </a:p>
        </p:txBody>
      </p:sp>
      <p:sp>
        <p:nvSpPr>
          <p:cNvPr id="333" name="Google Shape;333;p17"/>
          <p:cNvSpPr txBox="1"/>
          <p:nvPr>
            <p:ph idx="1" type="body"/>
          </p:nvPr>
        </p:nvSpPr>
        <p:spPr>
          <a:xfrm>
            <a:off x="374850" y="1452250"/>
            <a:ext cx="4763400" cy="3221400"/>
          </a:xfrm>
          <a:prstGeom prst="rect">
            <a:avLst/>
          </a:prstGeom>
          <a:noFill/>
          <a:ln>
            <a:noFill/>
          </a:ln>
        </p:spPr>
        <p:txBody>
          <a:bodyPr anchorCtr="0" anchor="t" bIns="0" lIns="0" spcFirstLastPara="1" rIns="0" wrap="square" tIns="0">
            <a:noAutofit/>
          </a:bodyPr>
          <a:lstStyle/>
          <a:p>
            <a:pPr indent="-381000" lvl="0" marL="457200" rtl="0" algn="l">
              <a:lnSpc>
                <a:spcPct val="115000"/>
              </a:lnSpc>
              <a:spcBef>
                <a:spcPts val="0"/>
              </a:spcBef>
              <a:spcAft>
                <a:spcPts val="0"/>
              </a:spcAft>
              <a:buSzPts val="2400"/>
              <a:buChar char="●"/>
            </a:pPr>
            <a:r>
              <a:rPr lang="en"/>
              <a:t>Notice how each position embodies thoughts, feelings, and visceral sensations. </a:t>
            </a:r>
            <a:br>
              <a:rPr lang="en" sz="900"/>
            </a:br>
            <a:endParaRPr sz="900"/>
          </a:p>
          <a:p>
            <a:pPr indent="-381000" lvl="0" marL="457200" rtl="0" algn="l">
              <a:lnSpc>
                <a:spcPct val="115000"/>
              </a:lnSpc>
              <a:spcBef>
                <a:spcPts val="0"/>
              </a:spcBef>
              <a:spcAft>
                <a:spcPts val="0"/>
              </a:spcAft>
              <a:buSzPts val="2400"/>
              <a:buChar char="●"/>
            </a:pPr>
            <a:r>
              <a:rPr lang="en"/>
              <a:t>Move into prefered state and related posture, emotions etc.</a:t>
            </a:r>
            <a:br>
              <a:rPr lang="en" sz="1100"/>
            </a:br>
            <a:r>
              <a:rPr lang="en" sz="1100"/>
              <a:t> </a:t>
            </a:r>
            <a:endParaRPr sz="1100"/>
          </a:p>
          <a:p>
            <a:pPr indent="-381000" lvl="0" marL="457200" rtl="0" algn="l">
              <a:lnSpc>
                <a:spcPct val="115000"/>
              </a:lnSpc>
              <a:spcBef>
                <a:spcPts val="0"/>
              </a:spcBef>
              <a:spcAft>
                <a:spcPts val="0"/>
              </a:spcAft>
              <a:buSzPts val="2400"/>
              <a:buChar char="●"/>
            </a:pPr>
            <a:r>
              <a:rPr lang="en"/>
              <a:t>Exaggerate to notice the difference</a:t>
            </a:r>
            <a:endParaRPr/>
          </a:p>
          <a:p>
            <a:pPr indent="0" lvl="0" marL="457200" rtl="0" algn="l">
              <a:lnSpc>
                <a:spcPct val="115000"/>
              </a:lnSpc>
              <a:spcBef>
                <a:spcPts val="600"/>
              </a:spcBef>
              <a:spcAft>
                <a:spcPts val="0"/>
              </a:spcAft>
              <a:buSzPts val="2400"/>
              <a:buNone/>
            </a:pPr>
            <a:r>
              <a:t/>
            </a:r>
            <a:endParaRPr/>
          </a:p>
          <a:p>
            <a:pPr indent="0" lvl="0" marL="0" rtl="0" algn="l">
              <a:lnSpc>
                <a:spcPct val="115000"/>
              </a:lnSpc>
              <a:spcBef>
                <a:spcPts val="600"/>
              </a:spcBef>
              <a:spcAft>
                <a:spcPts val="0"/>
              </a:spcAft>
              <a:buSzPts val="2400"/>
              <a:buNone/>
            </a:pPr>
            <a:r>
              <a:t/>
            </a:r>
            <a:endParaRPr/>
          </a:p>
          <a:p>
            <a:pPr indent="0" lvl="0" marL="0" rtl="0" algn="l">
              <a:lnSpc>
                <a:spcPct val="115000"/>
              </a:lnSpc>
              <a:spcBef>
                <a:spcPts val="600"/>
              </a:spcBef>
              <a:spcAft>
                <a:spcPts val="0"/>
              </a:spcAft>
              <a:buSzPts val="2400"/>
              <a:buNone/>
            </a:pPr>
            <a:r>
              <a:t/>
            </a:r>
            <a:endParaRPr/>
          </a:p>
        </p:txBody>
      </p:sp>
      <p:sp>
        <p:nvSpPr>
          <p:cNvPr id="334" name="Google Shape;334;p1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descr="Slouched Sitting Makes You Sick: Proper Posture Keeps You Healthy" id="335" name="Google Shape;335;p17"/>
          <p:cNvPicPr preferRelativeResize="0"/>
          <p:nvPr/>
        </p:nvPicPr>
        <p:blipFill rotWithShape="1">
          <a:blip r:embed="rId3">
            <a:alphaModFix/>
          </a:blip>
          <a:srcRect b="0" l="0" r="0" t="0"/>
          <a:stretch/>
        </p:blipFill>
        <p:spPr>
          <a:xfrm>
            <a:off x="5560374" y="1178100"/>
            <a:ext cx="3515625" cy="19937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18"/>
          <p:cNvSpPr txBox="1"/>
          <p:nvPr>
            <p:ph type="title"/>
          </p:nvPr>
        </p:nvSpPr>
        <p:spPr>
          <a:xfrm>
            <a:off x="499500" y="3851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Posture</a:t>
            </a:r>
            <a:endParaRPr/>
          </a:p>
        </p:txBody>
      </p:sp>
      <p:sp>
        <p:nvSpPr>
          <p:cNvPr id="341" name="Google Shape;341;p18"/>
          <p:cNvSpPr txBox="1"/>
          <p:nvPr>
            <p:ph idx="1" type="body"/>
          </p:nvPr>
        </p:nvSpPr>
        <p:spPr>
          <a:xfrm>
            <a:off x="368900" y="1333800"/>
            <a:ext cx="4614900" cy="3221400"/>
          </a:xfrm>
          <a:prstGeom prst="rect">
            <a:avLst/>
          </a:prstGeom>
          <a:noFill/>
          <a:ln>
            <a:noFill/>
          </a:ln>
        </p:spPr>
        <p:txBody>
          <a:bodyPr anchorCtr="0" anchor="t" bIns="0" lIns="0" spcFirstLastPara="1" rIns="0" wrap="square" tIns="0">
            <a:noAutofit/>
          </a:bodyPr>
          <a:lstStyle/>
          <a:p>
            <a:pPr indent="-381000" lvl="0" marL="457200" rtl="0" algn="l">
              <a:lnSpc>
                <a:spcPct val="115000"/>
              </a:lnSpc>
              <a:spcBef>
                <a:spcPts val="600"/>
              </a:spcBef>
              <a:spcAft>
                <a:spcPts val="0"/>
              </a:spcAft>
              <a:buSzPts val="2400"/>
              <a:buChar char="●"/>
            </a:pPr>
            <a:r>
              <a:rPr lang="en"/>
              <a:t>Stand up will hands on hip (Superman pose). Notice how you feel.</a:t>
            </a:r>
            <a:br>
              <a:rPr lang="en"/>
            </a:br>
            <a:endParaRPr/>
          </a:p>
          <a:p>
            <a:pPr indent="-381000" lvl="0" marL="457200" rtl="0" algn="l">
              <a:lnSpc>
                <a:spcPct val="115000"/>
              </a:lnSpc>
              <a:spcBef>
                <a:spcPts val="0"/>
              </a:spcBef>
              <a:spcAft>
                <a:spcPts val="0"/>
              </a:spcAft>
              <a:buSzPts val="2400"/>
              <a:buChar char="●"/>
            </a:pPr>
            <a:r>
              <a:rPr lang="en"/>
              <a:t>Hand behind heads looking left and right </a:t>
            </a:r>
            <a:endParaRPr/>
          </a:p>
          <a:p>
            <a:pPr indent="0" lvl="0" marL="457200" rtl="0" algn="l">
              <a:lnSpc>
                <a:spcPct val="115000"/>
              </a:lnSpc>
              <a:spcBef>
                <a:spcPts val="600"/>
              </a:spcBef>
              <a:spcAft>
                <a:spcPts val="0"/>
              </a:spcAft>
              <a:buSzPts val="2400"/>
              <a:buNone/>
            </a:pPr>
            <a:r>
              <a:t/>
            </a:r>
            <a:endParaRPr/>
          </a:p>
          <a:p>
            <a:pPr indent="0" lvl="0" marL="457200" rtl="0" algn="l">
              <a:lnSpc>
                <a:spcPct val="100000"/>
              </a:lnSpc>
              <a:spcBef>
                <a:spcPts val="600"/>
              </a:spcBef>
              <a:spcAft>
                <a:spcPts val="0"/>
              </a:spcAft>
              <a:buSzPts val="2400"/>
              <a:buNone/>
            </a:pPr>
            <a:r>
              <a:t/>
            </a:r>
            <a:endParaRPr/>
          </a:p>
        </p:txBody>
      </p:sp>
      <p:sp>
        <p:nvSpPr>
          <p:cNvPr id="342" name="Google Shape;342;p1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343" name="Google Shape;343;p18"/>
          <p:cNvPicPr preferRelativeResize="0"/>
          <p:nvPr/>
        </p:nvPicPr>
        <p:blipFill rotWithShape="1">
          <a:blip r:embed="rId3">
            <a:alphaModFix/>
          </a:blip>
          <a:srcRect b="0" l="0" r="0" t="0"/>
          <a:stretch/>
        </p:blipFill>
        <p:spPr>
          <a:xfrm>
            <a:off x="5420375" y="521825"/>
            <a:ext cx="2519950" cy="34962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19"/>
          <p:cNvSpPr txBox="1"/>
          <p:nvPr>
            <p:ph type="title"/>
          </p:nvPr>
        </p:nvSpPr>
        <p:spPr>
          <a:xfrm>
            <a:off x="499500" y="3851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Half Smile </a:t>
            </a:r>
            <a:endParaRPr/>
          </a:p>
        </p:txBody>
      </p:sp>
      <p:sp>
        <p:nvSpPr>
          <p:cNvPr id="349" name="Google Shape;349;p19"/>
          <p:cNvSpPr txBox="1"/>
          <p:nvPr>
            <p:ph idx="1" type="body"/>
          </p:nvPr>
        </p:nvSpPr>
        <p:spPr>
          <a:xfrm>
            <a:off x="368900" y="1333800"/>
            <a:ext cx="4614900" cy="3221400"/>
          </a:xfrm>
          <a:prstGeom prst="rect">
            <a:avLst/>
          </a:prstGeom>
          <a:noFill/>
          <a:ln>
            <a:noFill/>
          </a:ln>
        </p:spPr>
        <p:txBody>
          <a:bodyPr anchorCtr="0" anchor="t" bIns="0" lIns="0" spcFirstLastPara="1" rIns="0" wrap="square" tIns="0">
            <a:noAutofit/>
          </a:bodyPr>
          <a:lstStyle/>
          <a:p>
            <a:pPr indent="-381000" lvl="0" marL="457200" rtl="0" algn="l">
              <a:lnSpc>
                <a:spcPct val="200000"/>
              </a:lnSpc>
              <a:spcBef>
                <a:spcPts val="600"/>
              </a:spcBef>
              <a:spcAft>
                <a:spcPts val="0"/>
              </a:spcAft>
              <a:buSzPts val="2400"/>
              <a:buChar char="●"/>
            </a:pPr>
            <a:r>
              <a:rPr lang="en"/>
              <a:t>Close your mouth</a:t>
            </a:r>
            <a:endParaRPr/>
          </a:p>
          <a:p>
            <a:pPr indent="-381000" lvl="0" marL="457200" rtl="0" algn="l">
              <a:lnSpc>
                <a:spcPct val="200000"/>
              </a:lnSpc>
              <a:spcBef>
                <a:spcPts val="600"/>
              </a:spcBef>
              <a:spcAft>
                <a:spcPts val="0"/>
              </a:spcAft>
              <a:buSzPts val="2400"/>
              <a:buChar char="●"/>
            </a:pPr>
            <a:r>
              <a:rPr lang="en"/>
              <a:t>Make half a smile</a:t>
            </a:r>
            <a:endParaRPr/>
          </a:p>
          <a:p>
            <a:pPr indent="-381000" lvl="0" marL="457200" rtl="0" algn="l">
              <a:lnSpc>
                <a:spcPct val="200000"/>
              </a:lnSpc>
              <a:spcBef>
                <a:spcPts val="0"/>
              </a:spcBef>
              <a:spcAft>
                <a:spcPts val="0"/>
              </a:spcAft>
              <a:buSzPts val="2400"/>
              <a:buChar char="●"/>
            </a:pPr>
            <a:r>
              <a:rPr lang="en"/>
              <a:t>Life your eyebrows</a:t>
            </a:r>
            <a:endParaRPr/>
          </a:p>
          <a:p>
            <a:pPr indent="0" lvl="0" marL="457200" rtl="0" algn="l">
              <a:lnSpc>
                <a:spcPct val="115000"/>
              </a:lnSpc>
              <a:spcBef>
                <a:spcPts val="600"/>
              </a:spcBef>
              <a:spcAft>
                <a:spcPts val="0"/>
              </a:spcAft>
              <a:buSzPts val="2400"/>
              <a:buNone/>
            </a:pPr>
            <a:r>
              <a:t/>
            </a:r>
            <a:endParaRPr/>
          </a:p>
          <a:p>
            <a:pPr indent="0" lvl="0" marL="457200" rtl="0" algn="l">
              <a:lnSpc>
                <a:spcPct val="100000"/>
              </a:lnSpc>
              <a:spcBef>
                <a:spcPts val="600"/>
              </a:spcBef>
              <a:spcAft>
                <a:spcPts val="0"/>
              </a:spcAft>
              <a:buSzPts val="2400"/>
              <a:buNone/>
            </a:pPr>
            <a:r>
              <a:t/>
            </a:r>
            <a:endParaRPr/>
          </a:p>
        </p:txBody>
      </p:sp>
      <p:sp>
        <p:nvSpPr>
          <p:cNvPr id="350" name="Google Shape;350;p1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351" name="Google Shape;351;p19"/>
          <p:cNvPicPr preferRelativeResize="0"/>
          <p:nvPr/>
        </p:nvPicPr>
        <p:blipFill rotWithShape="1">
          <a:blip r:embed="rId3">
            <a:alphaModFix/>
          </a:blip>
          <a:srcRect b="0" l="0" r="0" t="0"/>
          <a:stretch/>
        </p:blipFill>
        <p:spPr>
          <a:xfrm>
            <a:off x="5622150" y="258450"/>
            <a:ext cx="2857500" cy="1714500"/>
          </a:xfrm>
          <a:prstGeom prst="rect">
            <a:avLst/>
          </a:prstGeom>
          <a:noFill/>
          <a:ln>
            <a:noFill/>
          </a:ln>
        </p:spPr>
      </p:pic>
      <p:pic>
        <p:nvPicPr>
          <p:cNvPr id="352" name="Google Shape;352;p19"/>
          <p:cNvPicPr preferRelativeResize="0"/>
          <p:nvPr/>
        </p:nvPicPr>
        <p:blipFill rotWithShape="1">
          <a:blip r:embed="rId4">
            <a:alphaModFix/>
          </a:blip>
          <a:srcRect b="0" l="0" r="0" t="0"/>
          <a:stretch/>
        </p:blipFill>
        <p:spPr>
          <a:xfrm>
            <a:off x="7292600" y="2461175"/>
            <a:ext cx="1095375" cy="17145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20"/>
          <p:cNvSpPr txBox="1"/>
          <p:nvPr>
            <p:ph idx="4294967295" type="ctrTitle"/>
          </p:nvPr>
        </p:nvSpPr>
        <p:spPr>
          <a:xfrm>
            <a:off x="808375" y="271150"/>
            <a:ext cx="8150700" cy="1866300"/>
          </a:xfrm>
          <a:prstGeom prst="rect">
            <a:avLst/>
          </a:prstGeom>
          <a:noFill/>
          <a:ln>
            <a:noFill/>
          </a:ln>
        </p:spPr>
        <p:txBody>
          <a:bodyPr anchorCtr="0" anchor="b" bIns="0" lIns="0" spcFirstLastPara="1" rIns="0" wrap="square" tIns="0">
            <a:noAutofit/>
          </a:bodyPr>
          <a:lstStyle/>
          <a:p>
            <a:pPr indent="0" lvl="0" marL="0" marR="0" rtl="0" algn="l">
              <a:lnSpc>
                <a:spcPct val="90000"/>
              </a:lnSpc>
              <a:spcBef>
                <a:spcPts val="0"/>
              </a:spcBef>
              <a:spcAft>
                <a:spcPts val="0"/>
              </a:spcAft>
              <a:buClr>
                <a:schemeClr val="accent1"/>
              </a:buClr>
              <a:buSzPts val="3000"/>
              <a:buFont typeface="DM Sans"/>
              <a:buNone/>
            </a:pPr>
            <a:r>
              <a:rPr b="1" i="0" lang="en" sz="3000" u="none" cap="none" strike="noStrike">
                <a:solidFill>
                  <a:schemeClr val="accent1"/>
                </a:solidFill>
                <a:latin typeface="DM Sans"/>
                <a:ea typeface="DM Sans"/>
                <a:cs typeface="DM Sans"/>
                <a:sym typeface="DM Sans"/>
              </a:rPr>
              <a:t>The Body and Releasing Anxiety/Trauma</a:t>
            </a:r>
            <a:endParaRPr b="1" i="0" sz="3000" u="none" cap="none" strike="noStrike">
              <a:solidFill>
                <a:schemeClr val="accent1"/>
              </a:solidFill>
              <a:latin typeface="DM Sans"/>
              <a:ea typeface="DM Sans"/>
              <a:cs typeface="DM Sans"/>
              <a:sym typeface="DM Sans"/>
            </a:endParaRPr>
          </a:p>
          <a:p>
            <a:pPr indent="0" lvl="0" marL="0" marR="0" rtl="0" algn="l">
              <a:lnSpc>
                <a:spcPct val="90000"/>
              </a:lnSpc>
              <a:spcBef>
                <a:spcPts val="0"/>
              </a:spcBef>
              <a:spcAft>
                <a:spcPts val="0"/>
              </a:spcAft>
              <a:buClr>
                <a:schemeClr val="accent1"/>
              </a:buClr>
              <a:buSzPts val="3000"/>
              <a:buFont typeface="DM Sans"/>
              <a:buNone/>
            </a:pPr>
            <a:r>
              <a:t/>
            </a:r>
            <a:endParaRPr b="1" i="0" sz="4700" u="none" cap="none" strike="noStrike">
              <a:solidFill>
                <a:schemeClr val="accent1"/>
              </a:solidFill>
              <a:latin typeface="DM Sans"/>
              <a:ea typeface="DM Sans"/>
              <a:cs typeface="DM Sans"/>
              <a:sym typeface="DM Sans"/>
            </a:endParaRPr>
          </a:p>
          <a:p>
            <a:pPr indent="0" lvl="0" marL="0" marR="0" rtl="0" algn="l">
              <a:lnSpc>
                <a:spcPct val="80000"/>
              </a:lnSpc>
              <a:spcBef>
                <a:spcPts val="0"/>
              </a:spcBef>
              <a:spcAft>
                <a:spcPts val="0"/>
              </a:spcAft>
              <a:buClr>
                <a:schemeClr val="accent1"/>
              </a:buClr>
              <a:buSzPts val="3000"/>
              <a:buFont typeface="DM Sans"/>
              <a:buNone/>
            </a:pPr>
            <a:r>
              <a:t/>
            </a:r>
            <a:endParaRPr b="1" i="0" sz="4700" u="none" cap="none" strike="noStrike">
              <a:solidFill>
                <a:schemeClr val="accent1"/>
              </a:solidFill>
              <a:latin typeface="DM Sans"/>
              <a:ea typeface="DM Sans"/>
              <a:cs typeface="DM Sans"/>
              <a:sym typeface="DM Sans"/>
            </a:endParaRPr>
          </a:p>
        </p:txBody>
      </p:sp>
      <p:sp>
        <p:nvSpPr>
          <p:cNvPr id="358" name="Google Shape;358;p20"/>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359" name="Google Shape;359;p20"/>
          <p:cNvSpPr/>
          <p:nvPr/>
        </p:nvSpPr>
        <p:spPr>
          <a:xfrm>
            <a:off x="5534653" y="1275332"/>
            <a:ext cx="301594" cy="263875"/>
          </a:xfrm>
          <a:custGeom>
            <a:rect b="b" l="l" r="r" t="t"/>
            <a:pathLst>
              <a:path extrusionOk="0" h="399811" w="456961">
                <a:moveTo>
                  <a:pt x="423386" y="38100"/>
                </a:moveTo>
                <a:lnTo>
                  <a:pt x="419576" y="34290"/>
                </a:lnTo>
                <a:cubicBezTo>
                  <a:pt x="374809" y="-11430"/>
                  <a:pt x="303371" y="-11430"/>
                  <a:pt x="259556" y="34290"/>
                </a:cubicBezTo>
                <a:lnTo>
                  <a:pt x="228124" y="67628"/>
                </a:lnTo>
                <a:lnTo>
                  <a:pt x="196691" y="35243"/>
                </a:lnTo>
                <a:cubicBezTo>
                  <a:pt x="151924" y="-10478"/>
                  <a:pt x="80486" y="-10478"/>
                  <a:pt x="36671" y="35243"/>
                </a:cubicBezTo>
                <a:lnTo>
                  <a:pt x="32861" y="38100"/>
                </a:lnTo>
                <a:cubicBezTo>
                  <a:pt x="-10954" y="83820"/>
                  <a:pt x="-10954" y="157163"/>
                  <a:pt x="32861" y="201930"/>
                </a:cubicBezTo>
                <a:lnTo>
                  <a:pt x="219551" y="396240"/>
                </a:lnTo>
                <a:cubicBezTo>
                  <a:pt x="224314" y="401003"/>
                  <a:pt x="231934" y="401003"/>
                  <a:pt x="236696" y="396240"/>
                </a:cubicBezTo>
                <a:lnTo>
                  <a:pt x="423386" y="201930"/>
                </a:lnTo>
                <a:cubicBezTo>
                  <a:pt x="468154" y="157163"/>
                  <a:pt x="468154" y="83820"/>
                  <a:pt x="423386" y="38100"/>
                </a:cubicBezTo>
                <a:close/>
                <a:moveTo>
                  <a:pt x="298609" y="214313"/>
                </a:moveTo>
                <a:cubicBezTo>
                  <a:pt x="294799" y="218123"/>
                  <a:pt x="290036" y="220028"/>
                  <a:pt x="285274" y="220028"/>
                </a:cubicBezTo>
                <a:lnTo>
                  <a:pt x="247174" y="220028"/>
                </a:lnTo>
                <a:lnTo>
                  <a:pt x="247174" y="258128"/>
                </a:lnTo>
                <a:cubicBezTo>
                  <a:pt x="247174" y="268605"/>
                  <a:pt x="238601" y="277178"/>
                  <a:pt x="228124" y="277178"/>
                </a:cubicBezTo>
                <a:cubicBezTo>
                  <a:pt x="217646" y="277178"/>
                  <a:pt x="209074" y="268605"/>
                  <a:pt x="209074" y="258128"/>
                </a:cubicBezTo>
                <a:lnTo>
                  <a:pt x="209074" y="220028"/>
                </a:lnTo>
                <a:lnTo>
                  <a:pt x="170974" y="220028"/>
                </a:lnTo>
                <a:cubicBezTo>
                  <a:pt x="160496" y="220028"/>
                  <a:pt x="151924" y="211455"/>
                  <a:pt x="151924" y="200978"/>
                </a:cubicBezTo>
                <a:cubicBezTo>
                  <a:pt x="151924" y="195263"/>
                  <a:pt x="153829" y="190500"/>
                  <a:pt x="157639" y="187643"/>
                </a:cubicBezTo>
                <a:cubicBezTo>
                  <a:pt x="161449" y="183833"/>
                  <a:pt x="166211" y="181928"/>
                  <a:pt x="170974" y="181928"/>
                </a:cubicBezTo>
                <a:lnTo>
                  <a:pt x="209074" y="181928"/>
                </a:lnTo>
                <a:lnTo>
                  <a:pt x="209074" y="143828"/>
                </a:lnTo>
                <a:cubicBezTo>
                  <a:pt x="209074" y="133350"/>
                  <a:pt x="217646" y="124778"/>
                  <a:pt x="228124" y="124778"/>
                </a:cubicBezTo>
                <a:cubicBezTo>
                  <a:pt x="233839" y="124778"/>
                  <a:pt x="238601" y="126683"/>
                  <a:pt x="241459" y="130493"/>
                </a:cubicBezTo>
                <a:cubicBezTo>
                  <a:pt x="245269" y="134303"/>
                  <a:pt x="247174" y="139065"/>
                  <a:pt x="247174" y="143828"/>
                </a:cubicBezTo>
                <a:lnTo>
                  <a:pt x="247174" y="181928"/>
                </a:lnTo>
                <a:lnTo>
                  <a:pt x="285274" y="181928"/>
                </a:lnTo>
                <a:cubicBezTo>
                  <a:pt x="295751" y="181928"/>
                  <a:pt x="304324" y="190500"/>
                  <a:pt x="304324" y="200978"/>
                </a:cubicBezTo>
                <a:cubicBezTo>
                  <a:pt x="304324" y="205740"/>
                  <a:pt x="302419" y="210503"/>
                  <a:pt x="298609" y="21431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60" name="Google Shape;360;p20"/>
          <p:cNvGrpSpPr/>
          <p:nvPr/>
        </p:nvGrpSpPr>
        <p:grpSpPr>
          <a:xfrm>
            <a:off x="7241632" y="3191348"/>
            <a:ext cx="301203" cy="301203"/>
            <a:chOff x="3293633" y="3741845"/>
            <a:chExt cx="457200" cy="457200"/>
          </a:xfrm>
        </p:grpSpPr>
        <p:sp>
          <p:nvSpPr>
            <p:cNvPr id="361" name="Google Shape;361;p20"/>
            <p:cNvSpPr/>
            <p:nvPr/>
          </p:nvSpPr>
          <p:spPr>
            <a:xfrm>
              <a:off x="3382215" y="3834237"/>
              <a:ext cx="278368" cy="279320"/>
            </a:xfrm>
            <a:custGeom>
              <a:rect b="b" l="l" r="r" t="t"/>
              <a:pathLst>
                <a:path extrusionOk="0" h="279320" w="278368">
                  <a:moveTo>
                    <a:pt x="0" y="193358"/>
                  </a:moveTo>
                  <a:cubicBezTo>
                    <a:pt x="0" y="216218"/>
                    <a:pt x="8572" y="238125"/>
                    <a:pt x="24765" y="254318"/>
                  </a:cubicBezTo>
                  <a:cubicBezTo>
                    <a:pt x="58102" y="287655"/>
                    <a:pt x="112395" y="287655"/>
                    <a:pt x="145733" y="254318"/>
                  </a:cubicBezTo>
                  <a:lnTo>
                    <a:pt x="253365" y="145733"/>
                  </a:lnTo>
                  <a:cubicBezTo>
                    <a:pt x="286703" y="112395"/>
                    <a:pt x="286703" y="58103"/>
                    <a:pt x="253365" y="24765"/>
                  </a:cubicBezTo>
                  <a:cubicBezTo>
                    <a:pt x="236220" y="7620"/>
                    <a:pt x="214312" y="0"/>
                    <a:pt x="192405" y="0"/>
                  </a:cubicBezTo>
                  <a:cubicBezTo>
                    <a:pt x="170498" y="0"/>
                    <a:pt x="148590" y="8573"/>
                    <a:pt x="131445" y="24765"/>
                  </a:cubicBezTo>
                  <a:lnTo>
                    <a:pt x="24765" y="132398"/>
                  </a:lnTo>
                  <a:cubicBezTo>
                    <a:pt x="8572" y="148590"/>
                    <a:pt x="0" y="170498"/>
                    <a:pt x="0" y="193358"/>
                  </a:cubicBezTo>
                  <a:close/>
                  <a:moveTo>
                    <a:pt x="125730" y="88583"/>
                  </a:moveTo>
                  <a:cubicBezTo>
                    <a:pt x="139065" y="88583"/>
                    <a:pt x="149543" y="99060"/>
                    <a:pt x="149543" y="112395"/>
                  </a:cubicBezTo>
                  <a:cubicBezTo>
                    <a:pt x="149543" y="125730"/>
                    <a:pt x="139065" y="136208"/>
                    <a:pt x="125730" y="136208"/>
                  </a:cubicBezTo>
                  <a:cubicBezTo>
                    <a:pt x="112395" y="136208"/>
                    <a:pt x="101918" y="125730"/>
                    <a:pt x="101918" y="112395"/>
                  </a:cubicBezTo>
                  <a:cubicBezTo>
                    <a:pt x="101918" y="99060"/>
                    <a:pt x="112395" y="88583"/>
                    <a:pt x="125730" y="88583"/>
                  </a:cubicBezTo>
                  <a:close/>
                  <a:moveTo>
                    <a:pt x="92393" y="164783"/>
                  </a:moveTo>
                  <a:cubicBezTo>
                    <a:pt x="113348" y="164783"/>
                    <a:pt x="130493" y="181928"/>
                    <a:pt x="130493" y="202883"/>
                  </a:cubicBezTo>
                  <a:cubicBezTo>
                    <a:pt x="130493" y="223838"/>
                    <a:pt x="113348" y="240983"/>
                    <a:pt x="92393" y="240983"/>
                  </a:cubicBezTo>
                  <a:cubicBezTo>
                    <a:pt x="71437" y="240983"/>
                    <a:pt x="54293" y="223838"/>
                    <a:pt x="54293" y="202883"/>
                  </a:cubicBezTo>
                  <a:cubicBezTo>
                    <a:pt x="54293" y="181928"/>
                    <a:pt x="71437" y="164783"/>
                    <a:pt x="92393" y="16478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62" name="Google Shape;362;p20"/>
            <p:cNvSpPr/>
            <p:nvPr/>
          </p:nvSpPr>
          <p:spPr>
            <a:xfrm>
              <a:off x="3293633" y="3741845"/>
              <a:ext cx="457200" cy="457200"/>
            </a:xfrm>
            <a:custGeom>
              <a:rect b="b" l="l" r="r" t="t"/>
              <a:pathLst>
                <a:path extrusionOk="0" h="457200" w="457200">
                  <a:moveTo>
                    <a:pt x="438150" y="152400"/>
                  </a:moveTo>
                  <a:lnTo>
                    <a:pt x="412433" y="152400"/>
                  </a:lnTo>
                  <a:cubicBezTo>
                    <a:pt x="411480" y="147638"/>
                    <a:pt x="410528" y="142875"/>
                    <a:pt x="408623" y="138113"/>
                  </a:cubicBezTo>
                  <a:cubicBezTo>
                    <a:pt x="408623" y="137160"/>
                    <a:pt x="407670" y="136208"/>
                    <a:pt x="407670" y="135255"/>
                  </a:cubicBezTo>
                  <a:cubicBezTo>
                    <a:pt x="406718" y="131445"/>
                    <a:pt x="404813" y="127635"/>
                    <a:pt x="403860" y="123825"/>
                  </a:cubicBezTo>
                  <a:cubicBezTo>
                    <a:pt x="403860" y="122873"/>
                    <a:pt x="402908" y="121920"/>
                    <a:pt x="402908" y="120968"/>
                  </a:cubicBezTo>
                  <a:cubicBezTo>
                    <a:pt x="401003" y="117158"/>
                    <a:pt x="399098" y="113348"/>
                    <a:pt x="397193" y="109538"/>
                  </a:cubicBezTo>
                  <a:cubicBezTo>
                    <a:pt x="397193" y="109538"/>
                    <a:pt x="396240" y="108585"/>
                    <a:pt x="396240" y="108585"/>
                  </a:cubicBezTo>
                  <a:cubicBezTo>
                    <a:pt x="393383" y="104775"/>
                    <a:pt x="390525" y="100013"/>
                    <a:pt x="387668" y="96203"/>
                  </a:cubicBezTo>
                  <a:lnTo>
                    <a:pt x="403860" y="80010"/>
                  </a:lnTo>
                  <a:cubicBezTo>
                    <a:pt x="411480" y="72390"/>
                    <a:pt x="411480" y="60960"/>
                    <a:pt x="403860" y="53340"/>
                  </a:cubicBezTo>
                  <a:cubicBezTo>
                    <a:pt x="396240" y="45720"/>
                    <a:pt x="384810" y="45720"/>
                    <a:pt x="377190" y="53340"/>
                  </a:cubicBezTo>
                  <a:lnTo>
                    <a:pt x="360045" y="70485"/>
                  </a:lnTo>
                  <a:cubicBezTo>
                    <a:pt x="342900" y="58103"/>
                    <a:pt x="324803" y="50483"/>
                    <a:pt x="304800" y="46673"/>
                  </a:cubicBezTo>
                  <a:cubicBezTo>
                    <a:pt x="304800" y="46673"/>
                    <a:pt x="304800" y="46673"/>
                    <a:pt x="304800" y="46673"/>
                  </a:cubicBezTo>
                  <a:lnTo>
                    <a:pt x="304800" y="19050"/>
                  </a:lnTo>
                  <a:cubicBezTo>
                    <a:pt x="304800" y="8573"/>
                    <a:pt x="296228" y="0"/>
                    <a:pt x="285750" y="0"/>
                  </a:cubicBezTo>
                  <a:cubicBezTo>
                    <a:pt x="275273" y="0"/>
                    <a:pt x="266700" y="8573"/>
                    <a:pt x="266700" y="19050"/>
                  </a:cubicBezTo>
                  <a:lnTo>
                    <a:pt x="266700" y="45720"/>
                  </a:lnTo>
                  <a:cubicBezTo>
                    <a:pt x="266700" y="45720"/>
                    <a:pt x="266700" y="45720"/>
                    <a:pt x="266700" y="45720"/>
                  </a:cubicBezTo>
                  <a:cubicBezTo>
                    <a:pt x="259080" y="46673"/>
                    <a:pt x="250508" y="48578"/>
                    <a:pt x="242888" y="50483"/>
                  </a:cubicBezTo>
                  <a:cubicBezTo>
                    <a:pt x="242888" y="50483"/>
                    <a:pt x="242888" y="50483"/>
                    <a:pt x="242888" y="50483"/>
                  </a:cubicBezTo>
                  <a:cubicBezTo>
                    <a:pt x="239078" y="51435"/>
                    <a:pt x="235268" y="53340"/>
                    <a:pt x="231458" y="54293"/>
                  </a:cubicBezTo>
                  <a:cubicBezTo>
                    <a:pt x="227648" y="56198"/>
                    <a:pt x="223838" y="57150"/>
                    <a:pt x="220028" y="60008"/>
                  </a:cubicBezTo>
                  <a:lnTo>
                    <a:pt x="194310" y="34290"/>
                  </a:lnTo>
                  <a:cubicBezTo>
                    <a:pt x="186690" y="26670"/>
                    <a:pt x="175260" y="26670"/>
                    <a:pt x="167640" y="34290"/>
                  </a:cubicBezTo>
                  <a:cubicBezTo>
                    <a:pt x="160020" y="41910"/>
                    <a:pt x="160020" y="53340"/>
                    <a:pt x="167640" y="60960"/>
                  </a:cubicBezTo>
                  <a:lnTo>
                    <a:pt x="188595" y="81915"/>
                  </a:lnTo>
                  <a:cubicBezTo>
                    <a:pt x="188595" y="81915"/>
                    <a:pt x="187643" y="82868"/>
                    <a:pt x="187643" y="82868"/>
                  </a:cubicBezTo>
                  <a:lnTo>
                    <a:pt x="154305" y="116205"/>
                  </a:lnTo>
                  <a:lnTo>
                    <a:pt x="119063" y="80963"/>
                  </a:lnTo>
                  <a:cubicBezTo>
                    <a:pt x="111443" y="73343"/>
                    <a:pt x="100013" y="73343"/>
                    <a:pt x="92393" y="80963"/>
                  </a:cubicBezTo>
                  <a:cubicBezTo>
                    <a:pt x="84773" y="88583"/>
                    <a:pt x="84773" y="100013"/>
                    <a:pt x="92393" y="107633"/>
                  </a:cubicBezTo>
                  <a:lnTo>
                    <a:pt x="127635" y="142875"/>
                  </a:lnTo>
                  <a:lnTo>
                    <a:pt x="87630" y="182880"/>
                  </a:lnTo>
                  <a:lnTo>
                    <a:pt x="61913" y="157163"/>
                  </a:lnTo>
                  <a:cubicBezTo>
                    <a:pt x="54293" y="149543"/>
                    <a:pt x="42863" y="149543"/>
                    <a:pt x="35243" y="157163"/>
                  </a:cubicBezTo>
                  <a:cubicBezTo>
                    <a:pt x="27623" y="164783"/>
                    <a:pt x="27623" y="176213"/>
                    <a:pt x="35243" y="183833"/>
                  </a:cubicBezTo>
                  <a:lnTo>
                    <a:pt x="62865" y="211455"/>
                  </a:lnTo>
                  <a:cubicBezTo>
                    <a:pt x="62865" y="211455"/>
                    <a:pt x="62865" y="211455"/>
                    <a:pt x="62865" y="211455"/>
                  </a:cubicBezTo>
                  <a:cubicBezTo>
                    <a:pt x="54293" y="224790"/>
                    <a:pt x="47625" y="240030"/>
                    <a:pt x="44768" y="255270"/>
                  </a:cubicBezTo>
                  <a:cubicBezTo>
                    <a:pt x="44768" y="255270"/>
                    <a:pt x="44768" y="255270"/>
                    <a:pt x="44768" y="255270"/>
                  </a:cubicBezTo>
                  <a:lnTo>
                    <a:pt x="19050" y="255270"/>
                  </a:lnTo>
                  <a:cubicBezTo>
                    <a:pt x="8573" y="255270"/>
                    <a:pt x="0" y="263843"/>
                    <a:pt x="0" y="274320"/>
                  </a:cubicBezTo>
                  <a:cubicBezTo>
                    <a:pt x="0" y="284798"/>
                    <a:pt x="8573" y="293370"/>
                    <a:pt x="19050" y="293370"/>
                  </a:cubicBezTo>
                  <a:lnTo>
                    <a:pt x="40958" y="293370"/>
                  </a:lnTo>
                  <a:cubicBezTo>
                    <a:pt x="40958" y="293370"/>
                    <a:pt x="40958" y="293370"/>
                    <a:pt x="40958" y="293370"/>
                  </a:cubicBezTo>
                  <a:cubicBezTo>
                    <a:pt x="40958" y="296228"/>
                    <a:pt x="41910" y="299085"/>
                    <a:pt x="41910" y="300990"/>
                  </a:cubicBezTo>
                  <a:cubicBezTo>
                    <a:pt x="41910" y="301943"/>
                    <a:pt x="41910" y="302895"/>
                    <a:pt x="41910" y="302895"/>
                  </a:cubicBezTo>
                  <a:cubicBezTo>
                    <a:pt x="42863" y="311468"/>
                    <a:pt x="45720" y="320040"/>
                    <a:pt x="48578" y="327660"/>
                  </a:cubicBezTo>
                  <a:cubicBezTo>
                    <a:pt x="48578" y="327660"/>
                    <a:pt x="48578" y="328613"/>
                    <a:pt x="48578" y="328613"/>
                  </a:cubicBezTo>
                  <a:cubicBezTo>
                    <a:pt x="52388" y="340043"/>
                    <a:pt x="58103" y="351473"/>
                    <a:pt x="65723" y="360998"/>
                  </a:cubicBezTo>
                  <a:lnTo>
                    <a:pt x="52388" y="374333"/>
                  </a:lnTo>
                  <a:cubicBezTo>
                    <a:pt x="44768" y="381953"/>
                    <a:pt x="44768" y="393383"/>
                    <a:pt x="52388" y="401003"/>
                  </a:cubicBezTo>
                  <a:cubicBezTo>
                    <a:pt x="57150" y="407670"/>
                    <a:pt x="61913" y="409575"/>
                    <a:pt x="66675" y="409575"/>
                  </a:cubicBezTo>
                  <a:cubicBezTo>
                    <a:pt x="71438" y="409575"/>
                    <a:pt x="76200" y="407670"/>
                    <a:pt x="80010" y="403860"/>
                  </a:cubicBezTo>
                  <a:lnTo>
                    <a:pt x="92393" y="391478"/>
                  </a:lnTo>
                  <a:cubicBezTo>
                    <a:pt x="97155" y="395288"/>
                    <a:pt x="101918" y="398145"/>
                    <a:pt x="107633" y="401955"/>
                  </a:cubicBezTo>
                  <a:cubicBezTo>
                    <a:pt x="107633" y="401955"/>
                    <a:pt x="108585" y="401955"/>
                    <a:pt x="108585" y="402908"/>
                  </a:cubicBezTo>
                  <a:cubicBezTo>
                    <a:pt x="110490" y="403860"/>
                    <a:pt x="113348" y="405765"/>
                    <a:pt x="115253" y="406718"/>
                  </a:cubicBezTo>
                  <a:cubicBezTo>
                    <a:pt x="116205" y="407670"/>
                    <a:pt x="117158" y="407670"/>
                    <a:pt x="118110" y="408623"/>
                  </a:cubicBezTo>
                  <a:cubicBezTo>
                    <a:pt x="120015" y="409575"/>
                    <a:pt x="122873" y="410528"/>
                    <a:pt x="124778" y="411480"/>
                  </a:cubicBezTo>
                  <a:cubicBezTo>
                    <a:pt x="127635" y="412433"/>
                    <a:pt x="130493" y="413385"/>
                    <a:pt x="133350" y="414338"/>
                  </a:cubicBezTo>
                  <a:cubicBezTo>
                    <a:pt x="135255" y="415290"/>
                    <a:pt x="136208" y="415290"/>
                    <a:pt x="138113" y="415290"/>
                  </a:cubicBezTo>
                  <a:cubicBezTo>
                    <a:pt x="140018" y="416243"/>
                    <a:pt x="142875" y="416243"/>
                    <a:pt x="144780" y="417195"/>
                  </a:cubicBezTo>
                  <a:cubicBezTo>
                    <a:pt x="146685" y="417195"/>
                    <a:pt x="147638" y="418148"/>
                    <a:pt x="149543" y="418148"/>
                  </a:cubicBezTo>
                  <a:cubicBezTo>
                    <a:pt x="152400" y="419100"/>
                    <a:pt x="155258" y="419100"/>
                    <a:pt x="158115" y="419100"/>
                  </a:cubicBezTo>
                  <a:cubicBezTo>
                    <a:pt x="159068" y="419100"/>
                    <a:pt x="160020" y="419100"/>
                    <a:pt x="160973" y="419100"/>
                  </a:cubicBezTo>
                  <a:cubicBezTo>
                    <a:pt x="160973" y="419100"/>
                    <a:pt x="160973" y="419100"/>
                    <a:pt x="160973" y="419100"/>
                  </a:cubicBezTo>
                  <a:lnTo>
                    <a:pt x="160973" y="438150"/>
                  </a:lnTo>
                  <a:cubicBezTo>
                    <a:pt x="160973" y="448628"/>
                    <a:pt x="169545" y="457200"/>
                    <a:pt x="180023" y="457200"/>
                  </a:cubicBezTo>
                  <a:cubicBezTo>
                    <a:pt x="190500" y="457200"/>
                    <a:pt x="199073" y="448628"/>
                    <a:pt x="199073" y="438150"/>
                  </a:cubicBezTo>
                  <a:lnTo>
                    <a:pt x="199073" y="416243"/>
                  </a:lnTo>
                  <a:cubicBezTo>
                    <a:pt x="199073" y="416243"/>
                    <a:pt x="199073" y="416243"/>
                    <a:pt x="199073" y="416243"/>
                  </a:cubicBezTo>
                  <a:cubicBezTo>
                    <a:pt x="215265" y="413385"/>
                    <a:pt x="231458" y="406718"/>
                    <a:pt x="245745" y="397193"/>
                  </a:cubicBezTo>
                  <a:lnTo>
                    <a:pt x="271463" y="422910"/>
                  </a:lnTo>
                  <a:cubicBezTo>
                    <a:pt x="276225" y="426720"/>
                    <a:pt x="280988" y="428625"/>
                    <a:pt x="285750" y="428625"/>
                  </a:cubicBezTo>
                  <a:cubicBezTo>
                    <a:pt x="290513" y="428625"/>
                    <a:pt x="295275" y="426720"/>
                    <a:pt x="299085" y="422910"/>
                  </a:cubicBezTo>
                  <a:cubicBezTo>
                    <a:pt x="306705" y="415290"/>
                    <a:pt x="306705" y="403860"/>
                    <a:pt x="299085" y="396240"/>
                  </a:cubicBezTo>
                  <a:lnTo>
                    <a:pt x="275273" y="372428"/>
                  </a:lnTo>
                  <a:lnTo>
                    <a:pt x="315278" y="332423"/>
                  </a:lnTo>
                  <a:lnTo>
                    <a:pt x="348615" y="365760"/>
                  </a:lnTo>
                  <a:cubicBezTo>
                    <a:pt x="352425" y="369570"/>
                    <a:pt x="357188" y="371475"/>
                    <a:pt x="361950" y="371475"/>
                  </a:cubicBezTo>
                  <a:cubicBezTo>
                    <a:pt x="366713" y="371475"/>
                    <a:pt x="371475" y="369570"/>
                    <a:pt x="375285" y="365760"/>
                  </a:cubicBezTo>
                  <a:cubicBezTo>
                    <a:pt x="382905" y="358140"/>
                    <a:pt x="382905" y="346710"/>
                    <a:pt x="375285" y="339090"/>
                  </a:cubicBezTo>
                  <a:lnTo>
                    <a:pt x="341948" y="305753"/>
                  </a:lnTo>
                  <a:lnTo>
                    <a:pt x="375285" y="272415"/>
                  </a:lnTo>
                  <a:cubicBezTo>
                    <a:pt x="375285" y="272415"/>
                    <a:pt x="376238" y="271463"/>
                    <a:pt x="376238" y="271463"/>
                  </a:cubicBezTo>
                  <a:lnTo>
                    <a:pt x="395288" y="290513"/>
                  </a:lnTo>
                  <a:cubicBezTo>
                    <a:pt x="400050" y="293370"/>
                    <a:pt x="404813" y="295275"/>
                    <a:pt x="409575" y="295275"/>
                  </a:cubicBezTo>
                  <a:cubicBezTo>
                    <a:pt x="414338" y="295275"/>
                    <a:pt x="419100" y="293370"/>
                    <a:pt x="422910" y="289560"/>
                  </a:cubicBezTo>
                  <a:cubicBezTo>
                    <a:pt x="430530" y="281940"/>
                    <a:pt x="430530" y="270510"/>
                    <a:pt x="422910" y="262890"/>
                  </a:cubicBezTo>
                  <a:lnTo>
                    <a:pt x="400050" y="240030"/>
                  </a:lnTo>
                  <a:cubicBezTo>
                    <a:pt x="405765" y="228600"/>
                    <a:pt x="410528" y="216218"/>
                    <a:pt x="412433" y="203835"/>
                  </a:cubicBezTo>
                  <a:cubicBezTo>
                    <a:pt x="412433" y="203835"/>
                    <a:pt x="412433" y="203835"/>
                    <a:pt x="412433" y="203835"/>
                  </a:cubicBezTo>
                  <a:cubicBezTo>
                    <a:pt x="413385" y="200025"/>
                    <a:pt x="413385" y="195263"/>
                    <a:pt x="414338" y="191453"/>
                  </a:cubicBezTo>
                  <a:cubicBezTo>
                    <a:pt x="414338" y="191453"/>
                    <a:pt x="414338" y="191453"/>
                    <a:pt x="414338" y="191453"/>
                  </a:cubicBezTo>
                  <a:lnTo>
                    <a:pt x="438150" y="191453"/>
                  </a:lnTo>
                  <a:cubicBezTo>
                    <a:pt x="438150" y="191453"/>
                    <a:pt x="438150" y="191453"/>
                    <a:pt x="438150" y="191453"/>
                  </a:cubicBezTo>
                  <a:cubicBezTo>
                    <a:pt x="448628" y="191453"/>
                    <a:pt x="457200" y="182880"/>
                    <a:pt x="457200" y="172403"/>
                  </a:cubicBezTo>
                  <a:cubicBezTo>
                    <a:pt x="457200" y="160973"/>
                    <a:pt x="448628" y="152400"/>
                    <a:pt x="438150" y="152400"/>
                  </a:cubicBezTo>
                  <a:close/>
                  <a:moveTo>
                    <a:pt x="207645" y="103823"/>
                  </a:moveTo>
                  <a:cubicBezTo>
                    <a:pt x="207645" y="103823"/>
                    <a:pt x="208598" y="102870"/>
                    <a:pt x="208598" y="102870"/>
                  </a:cubicBezTo>
                  <a:cubicBezTo>
                    <a:pt x="218123" y="93345"/>
                    <a:pt x="229553" y="86678"/>
                    <a:pt x="240983" y="81915"/>
                  </a:cubicBezTo>
                  <a:cubicBezTo>
                    <a:pt x="240983" y="81915"/>
                    <a:pt x="240983" y="81915"/>
                    <a:pt x="240983" y="81915"/>
                  </a:cubicBezTo>
                  <a:cubicBezTo>
                    <a:pt x="249555" y="78105"/>
                    <a:pt x="258128" y="76200"/>
                    <a:pt x="266700" y="75248"/>
                  </a:cubicBezTo>
                  <a:cubicBezTo>
                    <a:pt x="269558" y="75248"/>
                    <a:pt x="273368" y="74295"/>
                    <a:pt x="276225" y="74295"/>
                  </a:cubicBezTo>
                  <a:cubicBezTo>
                    <a:pt x="276225" y="74295"/>
                    <a:pt x="276225" y="74295"/>
                    <a:pt x="276225" y="74295"/>
                  </a:cubicBezTo>
                  <a:cubicBezTo>
                    <a:pt x="279083" y="74295"/>
                    <a:pt x="282893" y="74295"/>
                    <a:pt x="285750" y="74295"/>
                  </a:cubicBezTo>
                  <a:cubicBezTo>
                    <a:pt x="285750" y="74295"/>
                    <a:pt x="285750" y="74295"/>
                    <a:pt x="285750" y="74295"/>
                  </a:cubicBezTo>
                  <a:cubicBezTo>
                    <a:pt x="288608" y="74295"/>
                    <a:pt x="292418" y="74295"/>
                    <a:pt x="295275" y="75248"/>
                  </a:cubicBezTo>
                  <a:cubicBezTo>
                    <a:pt x="295275" y="75248"/>
                    <a:pt x="295275" y="75248"/>
                    <a:pt x="295275" y="75248"/>
                  </a:cubicBezTo>
                  <a:cubicBezTo>
                    <a:pt x="298133" y="75248"/>
                    <a:pt x="301943" y="76200"/>
                    <a:pt x="304800" y="77153"/>
                  </a:cubicBezTo>
                  <a:cubicBezTo>
                    <a:pt x="310515" y="78105"/>
                    <a:pt x="317183" y="80010"/>
                    <a:pt x="322898" y="82868"/>
                  </a:cubicBezTo>
                  <a:cubicBezTo>
                    <a:pt x="322898" y="82868"/>
                    <a:pt x="323850" y="82868"/>
                    <a:pt x="323850" y="83820"/>
                  </a:cubicBezTo>
                  <a:cubicBezTo>
                    <a:pt x="326708" y="84773"/>
                    <a:pt x="328613" y="85725"/>
                    <a:pt x="331470" y="87630"/>
                  </a:cubicBezTo>
                  <a:cubicBezTo>
                    <a:pt x="332423" y="85725"/>
                    <a:pt x="333375" y="86678"/>
                    <a:pt x="334328" y="87630"/>
                  </a:cubicBezTo>
                  <a:cubicBezTo>
                    <a:pt x="336233" y="88583"/>
                    <a:pt x="338138" y="89535"/>
                    <a:pt x="340043" y="91440"/>
                  </a:cubicBezTo>
                  <a:cubicBezTo>
                    <a:pt x="342900" y="93345"/>
                    <a:pt x="345758" y="95250"/>
                    <a:pt x="348615" y="97155"/>
                  </a:cubicBezTo>
                  <a:cubicBezTo>
                    <a:pt x="351473" y="99060"/>
                    <a:pt x="354330" y="101918"/>
                    <a:pt x="356235" y="103823"/>
                  </a:cubicBezTo>
                  <a:cubicBezTo>
                    <a:pt x="358140" y="105728"/>
                    <a:pt x="360045" y="108585"/>
                    <a:pt x="361950" y="110490"/>
                  </a:cubicBezTo>
                  <a:cubicBezTo>
                    <a:pt x="363855" y="112395"/>
                    <a:pt x="365760" y="115253"/>
                    <a:pt x="366713" y="117158"/>
                  </a:cubicBezTo>
                  <a:cubicBezTo>
                    <a:pt x="368618" y="120015"/>
                    <a:pt x="370523" y="122873"/>
                    <a:pt x="372428" y="125730"/>
                  </a:cubicBezTo>
                  <a:cubicBezTo>
                    <a:pt x="372428" y="125730"/>
                    <a:pt x="372428" y="125730"/>
                    <a:pt x="372428" y="125730"/>
                  </a:cubicBezTo>
                  <a:cubicBezTo>
                    <a:pt x="374333" y="128588"/>
                    <a:pt x="375285" y="131445"/>
                    <a:pt x="377190" y="134303"/>
                  </a:cubicBezTo>
                  <a:cubicBezTo>
                    <a:pt x="377190" y="134303"/>
                    <a:pt x="377190" y="134303"/>
                    <a:pt x="377190" y="134303"/>
                  </a:cubicBezTo>
                  <a:cubicBezTo>
                    <a:pt x="378143" y="137160"/>
                    <a:pt x="380048" y="140018"/>
                    <a:pt x="381000" y="142875"/>
                  </a:cubicBezTo>
                  <a:cubicBezTo>
                    <a:pt x="381000" y="142875"/>
                    <a:pt x="381000" y="142875"/>
                    <a:pt x="381000" y="142875"/>
                  </a:cubicBezTo>
                  <a:cubicBezTo>
                    <a:pt x="381953" y="145733"/>
                    <a:pt x="382905" y="148590"/>
                    <a:pt x="383858" y="152400"/>
                  </a:cubicBezTo>
                  <a:cubicBezTo>
                    <a:pt x="385763" y="159068"/>
                    <a:pt x="386715" y="164783"/>
                    <a:pt x="386715" y="171450"/>
                  </a:cubicBezTo>
                  <a:cubicBezTo>
                    <a:pt x="386715" y="171450"/>
                    <a:pt x="386715" y="171450"/>
                    <a:pt x="386715" y="171450"/>
                  </a:cubicBezTo>
                  <a:cubicBezTo>
                    <a:pt x="386715" y="174308"/>
                    <a:pt x="386715" y="178118"/>
                    <a:pt x="386715" y="180975"/>
                  </a:cubicBezTo>
                  <a:cubicBezTo>
                    <a:pt x="386715" y="180975"/>
                    <a:pt x="386715" y="180975"/>
                    <a:pt x="386715" y="180975"/>
                  </a:cubicBezTo>
                  <a:cubicBezTo>
                    <a:pt x="386715" y="183833"/>
                    <a:pt x="386715" y="187643"/>
                    <a:pt x="385763" y="190500"/>
                  </a:cubicBezTo>
                  <a:cubicBezTo>
                    <a:pt x="385763" y="190500"/>
                    <a:pt x="385763" y="190500"/>
                    <a:pt x="385763" y="190500"/>
                  </a:cubicBezTo>
                  <a:cubicBezTo>
                    <a:pt x="384810" y="195263"/>
                    <a:pt x="384810" y="199073"/>
                    <a:pt x="382905" y="203835"/>
                  </a:cubicBezTo>
                  <a:cubicBezTo>
                    <a:pt x="382905" y="203835"/>
                    <a:pt x="382905" y="204788"/>
                    <a:pt x="382905" y="204788"/>
                  </a:cubicBezTo>
                  <a:cubicBezTo>
                    <a:pt x="381953" y="209550"/>
                    <a:pt x="380048" y="213360"/>
                    <a:pt x="378143" y="218123"/>
                  </a:cubicBezTo>
                  <a:cubicBezTo>
                    <a:pt x="373380" y="229553"/>
                    <a:pt x="365760" y="240983"/>
                    <a:pt x="357188" y="250508"/>
                  </a:cubicBezTo>
                  <a:cubicBezTo>
                    <a:pt x="357188" y="250508"/>
                    <a:pt x="356235" y="251460"/>
                    <a:pt x="356235" y="251460"/>
                  </a:cubicBezTo>
                  <a:lnTo>
                    <a:pt x="281940" y="325755"/>
                  </a:lnTo>
                  <a:lnTo>
                    <a:pt x="255270" y="352425"/>
                  </a:lnTo>
                  <a:lnTo>
                    <a:pt x="247650" y="360045"/>
                  </a:lnTo>
                  <a:cubicBezTo>
                    <a:pt x="244793" y="362903"/>
                    <a:pt x="240983" y="365760"/>
                    <a:pt x="237173" y="368618"/>
                  </a:cubicBezTo>
                  <a:cubicBezTo>
                    <a:pt x="236220" y="368618"/>
                    <a:pt x="236220" y="369570"/>
                    <a:pt x="235268" y="369570"/>
                  </a:cubicBezTo>
                  <a:cubicBezTo>
                    <a:pt x="231458" y="372428"/>
                    <a:pt x="228600" y="374333"/>
                    <a:pt x="224790" y="376238"/>
                  </a:cubicBezTo>
                  <a:cubicBezTo>
                    <a:pt x="224790" y="376238"/>
                    <a:pt x="224790" y="376238"/>
                    <a:pt x="224790" y="376238"/>
                  </a:cubicBezTo>
                  <a:cubicBezTo>
                    <a:pt x="216218" y="381000"/>
                    <a:pt x="207645" y="384810"/>
                    <a:pt x="199073" y="386715"/>
                  </a:cubicBezTo>
                  <a:cubicBezTo>
                    <a:pt x="195263" y="387668"/>
                    <a:pt x="191453" y="388620"/>
                    <a:pt x="186690" y="388620"/>
                  </a:cubicBezTo>
                  <a:cubicBezTo>
                    <a:pt x="186690" y="388620"/>
                    <a:pt x="185738" y="388620"/>
                    <a:pt x="185738" y="388620"/>
                  </a:cubicBezTo>
                  <a:cubicBezTo>
                    <a:pt x="181928" y="390525"/>
                    <a:pt x="178118" y="390525"/>
                    <a:pt x="174308" y="390525"/>
                  </a:cubicBezTo>
                  <a:cubicBezTo>
                    <a:pt x="170498" y="390525"/>
                    <a:pt x="165735" y="390525"/>
                    <a:pt x="161925" y="389573"/>
                  </a:cubicBezTo>
                  <a:cubicBezTo>
                    <a:pt x="161925" y="389573"/>
                    <a:pt x="161925" y="389573"/>
                    <a:pt x="161925" y="389573"/>
                  </a:cubicBezTo>
                  <a:cubicBezTo>
                    <a:pt x="158115" y="388620"/>
                    <a:pt x="153353" y="388620"/>
                    <a:pt x="149543" y="387668"/>
                  </a:cubicBezTo>
                  <a:cubicBezTo>
                    <a:pt x="149543" y="387668"/>
                    <a:pt x="148590" y="387668"/>
                    <a:pt x="148590" y="387668"/>
                  </a:cubicBezTo>
                  <a:cubicBezTo>
                    <a:pt x="136208" y="384810"/>
                    <a:pt x="123825" y="379095"/>
                    <a:pt x="113348" y="371475"/>
                  </a:cubicBezTo>
                  <a:cubicBezTo>
                    <a:pt x="111443" y="369570"/>
                    <a:pt x="108585" y="368618"/>
                    <a:pt x="106680" y="366713"/>
                  </a:cubicBezTo>
                  <a:cubicBezTo>
                    <a:pt x="104775" y="364808"/>
                    <a:pt x="101918" y="362903"/>
                    <a:pt x="100013" y="360998"/>
                  </a:cubicBezTo>
                  <a:cubicBezTo>
                    <a:pt x="95250" y="356235"/>
                    <a:pt x="90488" y="350520"/>
                    <a:pt x="86678" y="344805"/>
                  </a:cubicBezTo>
                  <a:cubicBezTo>
                    <a:pt x="84773" y="340995"/>
                    <a:pt x="81915" y="338138"/>
                    <a:pt x="80963" y="334328"/>
                  </a:cubicBezTo>
                  <a:cubicBezTo>
                    <a:pt x="80963" y="333375"/>
                    <a:pt x="80010" y="332423"/>
                    <a:pt x="80010" y="331470"/>
                  </a:cubicBezTo>
                  <a:cubicBezTo>
                    <a:pt x="79058" y="328613"/>
                    <a:pt x="77153" y="325755"/>
                    <a:pt x="76200" y="322898"/>
                  </a:cubicBezTo>
                  <a:cubicBezTo>
                    <a:pt x="76200" y="321945"/>
                    <a:pt x="75248" y="320993"/>
                    <a:pt x="75248" y="320040"/>
                  </a:cubicBezTo>
                  <a:cubicBezTo>
                    <a:pt x="74295" y="317183"/>
                    <a:pt x="73343" y="314325"/>
                    <a:pt x="72390" y="311468"/>
                  </a:cubicBezTo>
                  <a:cubicBezTo>
                    <a:pt x="72390" y="310515"/>
                    <a:pt x="72390" y="309563"/>
                    <a:pt x="71438" y="308610"/>
                  </a:cubicBezTo>
                  <a:cubicBezTo>
                    <a:pt x="70485" y="304800"/>
                    <a:pt x="69533" y="300990"/>
                    <a:pt x="69533" y="297180"/>
                  </a:cubicBezTo>
                  <a:cubicBezTo>
                    <a:pt x="68580" y="284798"/>
                    <a:pt x="69533" y="271463"/>
                    <a:pt x="73343" y="259080"/>
                  </a:cubicBezTo>
                  <a:cubicBezTo>
                    <a:pt x="75248" y="251460"/>
                    <a:pt x="79058" y="242888"/>
                    <a:pt x="82868" y="235268"/>
                  </a:cubicBezTo>
                  <a:cubicBezTo>
                    <a:pt x="82868" y="235268"/>
                    <a:pt x="82868" y="235268"/>
                    <a:pt x="82868" y="235268"/>
                  </a:cubicBezTo>
                  <a:cubicBezTo>
                    <a:pt x="84773" y="231458"/>
                    <a:pt x="87630" y="227648"/>
                    <a:pt x="89535" y="224790"/>
                  </a:cubicBezTo>
                  <a:cubicBezTo>
                    <a:pt x="89535" y="223838"/>
                    <a:pt x="90488" y="223838"/>
                    <a:pt x="90488" y="222885"/>
                  </a:cubicBezTo>
                  <a:cubicBezTo>
                    <a:pt x="93345" y="219075"/>
                    <a:pt x="96203" y="216218"/>
                    <a:pt x="99060" y="212408"/>
                  </a:cubicBezTo>
                  <a:lnTo>
                    <a:pt x="106680" y="204788"/>
                  </a:lnTo>
                  <a:lnTo>
                    <a:pt x="146685" y="164783"/>
                  </a:lnTo>
                  <a:lnTo>
                    <a:pt x="173355" y="138113"/>
                  </a:lnTo>
                  <a:lnTo>
                    <a:pt x="207645" y="103823"/>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363" name="Google Shape;363;p20"/>
          <p:cNvSpPr txBox="1"/>
          <p:nvPr/>
        </p:nvSpPr>
        <p:spPr>
          <a:xfrm>
            <a:off x="810925" y="1462725"/>
            <a:ext cx="7481400" cy="400200"/>
          </a:xfrm>
          <a:prstGeom prst="rect">
            <a:avLst/>
          </a:prstGeom>
          <a:noFill/>
          <a:ln>
            <a:noFill/>
          </a:ln>
        </p:spPr>
        <p:txBody>
          <a:bodyPr anchorCtr="0" anchor="b"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pic>
        <p:nvPicPr>
          <p:cNvPr descr="When a client struggles with anxiety, it can keep them trapped in an anxious loop of reactivity. &#10;&#10;Pat Ogden is the creator of Sensorimotor Psychotherapy, and is one of the world's top experts in treating trauma.&#10;&#10;In this client story, Pat describes a 13 year-old girl who was withdrawn and didn't talk much at school. But her posture seemed to be telling much more than what she was saying verbally. &#10;&#10;As a body therapist, Pat knew that this was where she wanted to focus her intervention. Through their work together, Pat discovered that her painful experience at school had left insecurity and anxiousness to take hold in her body.&#10;&#10;The girl had been continually bullied over her weight and ethnicity. But there was one particular incident at eight years old that seemed to destroy her confidence. In order to help free her client from her defensive posture, Pat knew that the girl had to reconcile with her terrified eight year-old self.&#10;&#10;Once she was able to work through that part, Pat focused on her posture. But then something else happened. The body work that Pat was instituting with her client was triggering her into painful anxiety. &#10;&#10;Pat was then able to pinpoint where in her body that the client was feeling the strongest anxiety. This helped her to better target her treatment with a specific bottom-up strategy.&#10;&#10;By the end of their work together, Pat's client had shifted the way she approached school life in one key way. And this would reveal a lessening of the anxiety that was holding her back, and a strengthening of the confidence that she lacked.&#10;&#10;Be sure to subscribe to our channel so you'll always be up to date with the latest insights from Pat Ogden as well as Bessel van der Kolk, MD, Peter Levine, PhD, and many others.&#10;&#10;And for more even more resources on working with the issues faced by our most challenging clients, please visit www.NICABM.com." id="364" name="Google Shape;364;p20" title="How to Work with a Client's Body to Release Anxiety, with Pat Ogden">
            <a:hlinkClick r:id="rId3"/>
          </p:cNvPr>
          <p:cNvPicPr preferRelativeResize="0"/>
          <p:nvPr/>
        </p:nvPicPr>
        <p:blipFill rotWithShape="1">
          <a:blip r:embed="rId4">
            <a:alphaModFix/>
          </a:blip>
          <a:srcRect b="0" l="0" r="0" t="0"/>
          <a:stretch/>
        </p:blipFill>
        <p:spPr>
          <a:xfrm>
            <a:off x="2430250" y="124465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4"/>
                                        </p:tgtEl>
                                        <p:attrNameLst>
                                          <p:attrName>style.visibility</p:attrName>
                                        </p:attrNameLst>
                                      </p:cBhvr>
                                      <p:to>
                                        <p:strVal val="visible"/>
                                      </p:to>
                                    </p:set>
                                    <p:animEffect filter="fade" transition="in">
                                      <p:cBhvr>
                                        <p:cTn dur="1000"/>
                                        <p:tgtEl>
                                          <p:spTgt spid="3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2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370" name="Google Shape;370;p21"/>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Phase 10: Uncoupling Response </a:t>
            </a:r>
            <a:endParaRPr/>
          </a:p>
        </p:txBody>
      </p:sp>
      <p:sp>
        <p:nvSpPr>
          <p:cNvPr id="371" name="Google Shape;371;p21"/>
          <p:cNvSpPr txBox="1"/>
          <p:nvPr>
            <p:ph idx="1" type="body"/>
          </p:nvPr>
        </p:nvSpPr>
        <p:spPr>
          <a:xfrm>
            <a:off x="304800" y="1452250"/>
            <a:ext cx="5601600" cy="3221400"/>
          </a:xfrm>
          <a:prstGeom prst="rect">
            <a:avLst/>
          </a:prstGeom>
          <a:noFill/>
          <a:ln>
            <a:noFill/>
          </a:ln>
        </p:spPr>
        <p:txBody>
          <a:bodyPr anchorCtr="0" anchor="t" bIns="0" lIns="0" spcFirstLastPara="1" rIns="0" wrap="square" tIns="0">
            <a:noAutofit/>
          </a:bodyPr>
          <a:lstStyle/>
          <a:p>
            <a:pPr indent="-381000" lvl="0" marL="457200" rtl="0" algn="l">
              <a:lnSpc>
                <a:spcPct val="115000"/>
              </a:lnSpc>
              <a:spcBef>
                <a:spcPts val="600"/>
              </a:spcBef>
              <a:spcAft>
                <a:spcPts val="0"/>
              </a:spcAft>
              <a:buSzPts val="2400"/>
              <a:buFont typeface="Arial"/>
              <a:buChar char="•"/>
            </a:pPr>
            <a:r>
              <a:rPr lang="en"/>
              <a:t>Help client focus on physical only. </a:t>
            </a:r>
            <a:br>
              <a:rPr lang="en"/>
            </a:br>
            <a:endParaRPr/>
          </a:p>
          <a:p>
            <a:pPr indent="-381000" lvl="0" marL="457200" rtl="0" algn="l">
              <a:lnSpc>
                <a:spcPct val="115000"/>
              </a:lnSpc>
              <a:spcBef>
                <a:spcPts val="0"/>
              </a:spcBef>
              <a:spcAft>
                <a:spcPts val="0"/>
              </a:spcAft>
              <a:buSzPts val="2400"/>
              <a:buFont typeface="Arial"/>
              <a:buChar char="•"/>
            </a:pPr>
            <a:r>
              <a:rPr lang="en"/>
              <a:t>Notice sensations and let them pass. </a:t>
            </a:r>
            <a:br>
              <a:rPr lang="en"/>
            </a:br>
            <a:endParaRPr/>
          </a:p>
          <a:p>
            <a:pPr indent="-381000" lvl="0" marL="457200" rtl="0" algn="l">
              <a:lnSpc>
                <a:spcPct val="115000"/>
              </a:lnSpc>
              <a:spcBef>
                <a:spcPts val="0"/>
              </a:spcBef>
              <a:spcAft>
                <a:spcPts val="0"/>
              </a:spcAft>
              <a:buSzPts val="2400"/>
              <a:buFont typeface="Arial"/>
              <a:buChar char="•"/>
            </a:pPr>
            <a:r>
              <a:rPr lang="en"/>
              <a:t>They are more powerful when justified and reinforced by thoughts. </a:t>
            </a:r>
            <a:endParaRPr/>
          </a:p>
        </p:txBody>
      </p:sp>
      <p:pic>
        <p:nvPicPr>
          <p:cNvPr id="372" name="Google Shape;372;p21"/>
          <p:cNvPicPr preferRelativeResize="0"/>
          <p:nvPr/>
        </p:nvPicPr>
        <p:blipFill rotWithShape="1">
          <a:blip r:embed="rId3">
            <a:alphaModFix/>
          </a:blip>
          <a:srcRect b="0" l="0" r="0" t="0"/>
          <a:stretch/>
        </p:blipFill>
        <p:spPr>
          <a:xfrm>
            <a:off x="6346525" y="655950"/>
            <a:ext cx="2143125" cy="21431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pic>
        <p:nvPicPr>
          <p:cNvPr id="377" name="Google Shape;377;p22"/>
          <p:cNvPicPr preferRelativeResize="0"/>
          <p:nvPr/>
        </p:nvPicPr>
        <p:blipFill rotWithShape="1">
          <a:blip r:embed="rId3">
            <a:alphaModFix/>
          </a:blip>
          <a:srcRect b="16922" l="25430" r="26323" t="23084"/>
          <a:stretch/>
        </p:blipFill>
        <p:spPr>
          <a:xfrm>
            <a:off x="309467" y="376150"/>
            <a:ext cx="6277901" cy="4391199"/>
          </a:xfrm>
          <a:prstGeom prst="rect">
            <a:avLst/>
          </a:prstGeom>
          <a:noFill/>
          <a:ln>
            <a:noFill/>
          </a:ln>
        </p:spPr>
      </p:pic>
      <p:sp>
        <p:nvSpPr>
          <p:cNvPr id="378" name="Google Shape;378;p22"/>
          <p:cNvSpPr txBox="1"/>
          <p:nvPr/>
        </p:nvSpPr>
        <p:spPr>
          <a:xfrm>
            <a:off x="6464900" y="569392"/>
            <a:ext cx="2065800" cy="3915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chemeClr val="accent4"/>
                </a:solidFill>
                <a:latin typeface="DM Sans"/>
                <a:ea typeface="DM Sans"/>
                <a:cs typeface="DM Sans"/>
                <a:sym typeface="DM Sans"/>
              </a:rPr>
              <a:t>Rational Thoughts</a:t>
            </a:r>
            <a:endParaRPr b="0" i="0" sz="2600" u="none" cap="none" strike="noStrike">
              <a:solidFill>
                <a:schemeClr val="accent4"/>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FFD966"/>
                </a:solidFill>
                <a:latin typeface="DM Sans"/>
                <a:ea typeface="DM Sans"/>
                <a:cs typeface="DM Sans"/>
                <a:sym typeface="DM Sans"/>
              </a:rPr>
              <a:t>Raw Emotions</a:t>
            </a:r>
            <a:endParaRPr b="0" i="0" sz="2600" u="none" cap="none" strike="noStrike">
              <a:solidFill>
                <a:srgbClr val="FFD966"/>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FF0000"/>
                </a:solidFill>
                <a:latin typeface="DM Sans"/>
                <a:ea typeface="DM Sans"/>
                <a:cs typeface="DM Sans"/>
                <a:sym typeface="DM Sans"/>
              </a:rPr>
              <a:t>Instinctual Sensations</a:t>
            </a:r>
            <a:endParaRPr b="0" i="0" sz="2600" u="none" cap="none" strike="noStrike">
              <a:solidFill>
                <a:srgbClr val="FF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DM Sans"/>
              <a:ea typeface="DM Sans"/>
              <a:cs typeface="DM Sans"/>
              <a:sym typeface="DM Sans"/>
            </a:endParaRPr>
          </a:p>
        </p:txBody>
      </p:sp>
      <p:sp>
        <p:nvSpPr>
          <p:cNvPr id="379" name="Google Shape;379;p22"/>
          <p:cNvSpPr/>
          <p:nvPr/>
        </p:nvSpPr>
        <p:spPr>
          <a:xfrm>
            <a:off x="8654525" y="774900"/>
            <a:ext cx="123600" cy="3504000"/>
          </a:xfrm>
          <a:prstGeom prst="downArrow">
            <a:avLst>
              <a:gd fmla="val 50000" name="adj1"/>
              <a:gd fmla="val 50000" name="adj2"/>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pic>
        <p:nvPicPr>
          <p:cNvPr id="384" name="Google Shape;384;p23"/>
          <p:cNvPicPr preferRelativeResize="0"/>
          <p:nvPr/>
        </p:nvPicPr>
        <p:blipFill rotWithShape="1">
          <a:blip r:embed="rId3">
            <a:alphaModFix/>
          </a:blip>
          <a:srcRect b="0" l="0" r="0" t="0"/>
          <a:stretch/>
        </p:blipFill>
        <p:spPr>
          <a:xfrm rot="10800000">
            <a:off x="569194" y="904062"/>
            <a:ext cx="2034600" cy="3201275"/>
          </a:xfrm>
          <a:prstGeom prst="rect">
            <a:avLst/>
          </a:prstGeom>
          <a:noFill/>
          <a:ln>
            <a:noFill/>
          </a:ln>
        </p:spPr>
      </p:pic>
      <p:sp>
        <p:nvSpPr>
          <p:cNvPr id="385" name="Google Shape;385;p23"/>
          <p:cNvSpPr txBox="1"/>
          <p:nvPr/>
        </p:nvSpPr>
        <p:spPr>
          <a:xfrm>
            <a:off x="2958050" y="832867"/>
            <a:ext cx="2065800" cy="3915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DM Sans"/>
                <a:ea typeface="DM Sans"/>
                <a:cs typeface="DM Sans"/>
                <a:sym typeface="DM Sans"/>
              </a:rPr>
              <a:t>Rational Thoughts</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DM Sans"/>
                <a:ea typeface="DM Sans"/>
                <a:cs typeface="DM Sans"/>
                <a:sym typeface="DM Sans"/>
              </a:rPr>
              <a:t>Raw Emotions</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DM Sans"/>
                <a:ea typeface="DM Sans"/>
                <a:cs typeface="DM Sans"/>
                <a:sym typeface="DM Sans"/>
              </a:rPr>
              <a:t>Instinctual Sensations</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DM Sans"/>
              <a:ea typeface="DM Sans"/>
              <a:cs typeface="DM Sans"/>
              <a:sym typeface="DM Sans"/>
            </a:endParaRPr>
          </a:p>
        </p:txBody>
      </p:sp>
      <p:sp>
        <p:nvSpPr>
          <p:cNvPr id="386" name="Google Shape;386;p23"/>
          <p:cNvSpPr/>
          <p:nvPr/>
        </p:nvSpPr>
        <p:spPr>
          <a:xfrm>
            <a:off x="5023850" y="1163125"/>
            <a:ext cx="224700" cy="2976000"/>
          </a:xfrm>
          <a:prstGeom prst="up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7" name="Google Shape;387;p23"/>
          <p:cNvSpPr txBox="1"/>
          <p:nvPr/>
        </p:nvSpPr>
        <p:spPr>
          <a:xfrm>
            <a:off x="5640300" y="904050"/>
            <a:ext cx="3191400" cy="3915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DM Sans"/>
                <a:ea typeface="DM Sans"/>
                <a:cs typeface="DM Sans"/>
                <a:sym typeface="DM Sans"/>
              </a:rPr>
              <a:t>Talking/</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DM Sans"/>
                <a:ea typeface="DM Sans"/>
                <a:cs typeface="DM Sans"/>
                <a:sym typeface="DM Sans"/>
              </a:rPr>
              <a:t>New Narrative</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DM Sans"/>
                <a:ea typeface="DM Sans"/>
                <a:cs typeface="DM Sans"/>
                <a:sym typeface="DM Sans"/>
              </a:rPr>
              <a:t>Validation</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DM Sans"/>
                <a:ea typeface="DM Sans"/>
                <a:cs typeface="DM Sans"/>
                <a:sym typeface="DM Sans"/>
              </a:rPr>
              <a:t>Tracking Sensations/</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DM Sans"/>
                <a:ea typeface="DM Sans"/>
                <a:cs typeface="DM Sans"/>
                <a:sym typeface="DM Sans"/>
              </a:rPr>
              <a:t>Gentle Movements</a:t>
            </a:r>
            <a:endParaRPr b="0" i="0" sz="2600" u="none" cap="none" strike="noStrike">
              <a:solidFill>
                <a:srgbClr val="000000"/>
              </a:solidFill>
              <a:latin typeface="DM Sans"/>
              <a:ea typeface="DM Sans"/>
              <a:cs typeface="DM Sans"/>
              <a:sym typeface="DM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2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393" name="Google Shape;393;p24"/>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Over-coupling</a:t>
            </a:r>
            <a:endParaRPr/>
          </a:p>
        </p:txBody>
      </p:sp>
      <p:pic>
        <p:nvPicPr>
          <p:cNvPr descr="Overcoupling and Somatic Experiencing®" id="394" name="Google Shape;394;p24" title="Overcoupling and Somatic Experiencing®">
            <a:hlinkClick r:id="rId3"/>
          </p:cNvPr>
          <p:cNvPicPr preferRelativeResize="0"/>
          <p:nvPr/>
        </p:nvPicPr>
        <p:blipFill rotWithShape="1">
          <a:blip r:embed="rId4">
            <a:alphaModFix/>
          </a:blip>
          <a:srcRect b="0" l="0" r="0" t="0"/>
          <a:stretch/>
        </p:blipFill>
        <p:spPr>
          <a:xfrm>
            <a:off x="751875" y="116782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
                                        </p:tgtEl>
                                        <p:attrNameLst>
                                          <p:attrName>style.visibility</p:attrName>
                                        </p:attrNameLst>
                                      </p:cBhvr>
                                      <p:to>
                                        <p:strVal val="visible"/>
                                      </p:to>
                                    </p:set>
                                    <p:animEffect filter="fade" transition="in">
                                      <p:cBhvr>
                                        <p:cTn dur="1000"/>
                                        <p:tgtEl>
                                          <p:spTgt spid="3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25"/>
          <p:cNvSpPr txBox="1"/>
          <p:nvPr>
            <p:ph type="title"/>
          </p:nvPr>
        </p:nvSpPr>
        <p:spPr>
          <a:xfrm>
            <a:off x="499500" y="378850"/>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Phase 11: Reorienting</a:t>
            </a:r>
            <a:endParaRPr/>
          </a:p>
        </p:txBody>
      </p:sp>
      <p:sp>
        <p:nvSpPr>
          <p:cNvPr id="400" name="Google Shape;400;p25"/>
          <p:cNvSpPr txBox="1"/>
          <p:nvPr>
            <p:ph idx="1" type="body"/>
          </p:nvPr>
        </p:nvSpPr>
        <p:spPr>
          <a:xfrm>
            <a:off x="327000" y="1212475"/>
            <a:ext cx="5043000" cy="3221400"/>
          </a:xfrm>
          <a:prstGeom prst="rect">
            <a:avLst/>
          </a:prstGeom>
          <a:noFill/>
          <a:ln>
            <a:noFill/>
          </a:ln>
        </p:spPr>
        <p:txBody>
          <a:bodyPr anchorCtr="0" anchor="t" bIns="0" lIns="0" spcFirstLastPara="1" rIns="0" wrap="square" tIns="0">
            <a:noAutofit/>
          </a:bodyPr>
          <a:lstStyle/>
          <a:p>
            <a:pPr indent="-381000" lvl="0" marL="457200" rtl="0" algn="l">
              <a:lnSpc>
                <a:spcPct val="115000"/>
              </a:lnSpc>
              <a:spcBef>
                <a:spcPts val="600"/>
              </a:spcBef>
              <a:spcAft>
                <a:spcPts val="0"/>
              </a:spcAft>
              <a:buSzPts val="2400"/>
              <a:buChar char="●"/>
            </a:pPr>
            <a:r>
              <a:rPr lang="en"/>
              <a:t>Moving from internal to external </a:t>
            </a:r>
            <a:endParaRPr/>
          </a:p>
          <a:p>
            <a:pPr indent="-381000" lvl="0" marL="457200" rtl="0" algn="l">
              <a:lnSpc>
                <a:spcPct val="115000"/>
              </a:lnSpc>
              <a:spcBef>
                <a:spcPts val="600"/>
              </a:spcBef>
              <a:spcAft>
                <a:spcPts val="0"/>
              </a:spcAft>
              <a:buSzPts val="2400"/>
              <a:buChar char="●"/>
            </a:pPr>
            <a:r>
              <a:rPr lang="en"/>
              <a:t>Towards social engagement</a:t>
            </a:r>
            <a:endParaRPr/>
          </a:p>
          <a:p>
            <a:pPr indent="-381000" lvl="0" marL="457200" rtl="0" algn="l">
              <a:lnSpc>
                <a:spcPct val="115000"/>
              </a:lnSpc>
              <a:spcBef>
                <a:spcPts val="600"/>
              </a:spcBef>
              <a:spcAft>
                <a:spcPts val="0"/>
              </a:spcAft>
              <a:buSzPts val="2400"/>
              <a:buChar char="●"/>
            </a:pPr>
            <a:r>
              <a:rPr lang="en"/>
              <a:t>Slowly open eyes, look around.</a:t>
            </a:r>
            <a:endParaRPr/>
          </a:p>
          <a:p>
            <a:pPr indent="-381000" lvl="0" marL="457200" rtl="0" algn="l">
              <a:lnSpc>
                <a:spcPct val="115000"/>
              </a:lnSpc>
              <a:spcBef>
                <a:spcPts val="600"/>
              </a:spcBef>
              <a:spcAft>
                <a:spcPts val="0"/>
              </a:spcAft>
              <a:buSzPts val="2400"/>
              <a:buChar char="●"/>
            </a:pPr>
            <a:r>
              <a:rPr lang="en"/>
              <a:t>Experience curiosity, exploration.</a:t>
            </a:r>
            <a:endParaRPr/>
          </a:p>
          <a:p>
            <a:pPr indent="-381000" lvl="0" marL="457200" rtl="0" algn="l">
              <a:lnSpc>
                <a:spcPct val="115000"/>
              </a:lnSpc>
              <a:spcBef>
                <a:spcPts val="600"/>
              </a:spcBef>
              <a:spcAft>
                <a:spcPts val="0"/>
              </a:spcAft>
              <a:buSzPts val="2400"/>
              <a:buChar char="●"/>
            </a:pPr>
            <a:r>
              <a:rPr lang="en"/>
              <a:t>Say hello to a person</a:t>
            </a:r>
            <a:endParaRPr/>
          </a:p>
          <a:p>
            <a:pPr indent="0" lvl="0" marL="457200" rtl="0" algn="l">
              <a:lnSpc>
                <a:spcPct val="115000"/>
              </a:lnSpc>
              <a:spcBef>
                <a:spcPts val="600"/>
              </a:spcBef>
              <a:spcAft>
                <a:spcPts val="0"/>
              </a:spcAft>
              <a:buSzPts val="2400"/>
              <a:buNone/>
            </a:pPr>
            <a:r>
              <a:t/>
            </a:r>
            <a:endParaRPr/>
          </a:p>
          <a:p>
            <a:pPr indent="0" lvl="0" marL="457200" rtl="0" algn="l">
              <a:lnSpc>
                <a:spcPct val="100000"/>
              </a:lnSpc>
              <a:spcBef>
                <a:spcPts val="600"/>
              </a:spcBef>
              <a:spcAft>
                <a:spcPts val="0"/>
              </a:spcAft>
              <a:buSzPts val="2400"/>
              <a:buNone/>
            </a:pPr>
            <a:r>
              <a:t/>
            </a:r>
            <a:endParaRPr/>
          </a:p>
        </p:txBody>
      </p:sp>
      <p:sp>
        <p:nvSpPr>
          <p:cNvPr id="401" name="Google Shape;401;p2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descr="Facebook's Machine Learning Model Manipulates Images to Open Closed Eyes!" id="402" name="Google Shape;402;p25"/>
          <p:cNvPicPr preferRelativeResize="0"/>
          <p:nvPr/>
        </p:nvPicPr>
        <p:blipFill rotWithShape="1">
          <a:blip r:embed="rId3">
            <a:alphaModFix/>
          </a:blip>
          <a:srcRect b="0" l="0" r="49917" t="49018"/>
          <a:stretch/>
        </p:blipFill>
        <p:spPr>
          <a:xfrm>
            <a:off x="5608525" y="960125"/>
            <a:ext cx="2988125" cy="15389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26"/>
          <p:cNvSpPr txBox="1"/>
          <p:nvPr>
            <p:ph type="title"/>
          </p:nvPr>
        </p:nvSpPr>
        <p:spPr>
          <a:xfrm>
            <a:off x="499500" y="7025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Phase 12: Settling and Integrating</a:t>
            </a:r>
            <a:endParaRPr/>
          </a:p>
        </p:txBody>
      </p:sp>
      <p:sp>
        <p:nvSpPr>
          <p:cNvPr id="408" name="Google Shape;408;p26"/>
          <p:cNvSpPr txBox="1"/>
          <p:nvPr>
            <p:ph idx="1" type="body"/>
          </p:nvPr>
        </p:nvSpPr>
        <p:spPr>
          <a:xfrm>
            <a:off x="413250" y="1802325"/>
            <a:ext cx="4614900" cy="3221400"/>
          </a:xfrm>
          <a:prstGeom prst="rect">
            <a:avLst/>
          </a:prstGeom>
          <a:noFill/>
          <a:ln>
            <a:noFill/>
          </a:ln>
        </p:spPr>
        <p:txBody>
          <a:bodyPr anchorCtr="0" anchor="t" bIns="0" lIns="0" spcFirstLastPara="1" rIns="0" wrap="square" tIns="0">
            <a:noAutofit/>
          </a:bodyPr>
          <a:lstStyle/>
          <a:p>
            <a:pPr indent="-381000" lvl="0" marL="457200" rtl="0" algn="l">
              <a:lnSpc>
                <a:spcPct val="115000"/>
              </a:lnSpc>
              <a:spcBef>
                <a:spcPts val="600"/>
              </a:spcBef>
              <a:spcAft>
                <a:spcPts val="0"/>
              </a:spcAft>
              <a:buSzPts val="2400"/>
              <a:buChar char="●"/>
            </a:pPr>
            <a:r>
              <a:rPr lang="en"/>
              <a:t>5 Sitting Positions</a:t>
            </a:r>
            <a:endParaRPr/>
          </a:p>
          <a:p>
            <a:pPr indent="-381000" lvl="0" marL="457200" rtl="0" algn="l">
              <a:lnSpc>
                <a:spcPct val="115000"/>
              </a:lnSpc>
              <a:spcBef>
                <a:spcPts val="0"/>
              </a:spcBef>
              <a:spcAft>
                <a:spcPts val="0"/>
              </a:spcAft>
              <a:buSzPts val="2400"/>
              <a:buChar char="●"/>
            </a:pPr>
            <a:r>
              <a:rPr lang="en"/>
              <a:t>Look for areas of social engagement (Say hello to people, support someone’s needs, play music with others etc.)</a:t>
            </a:r>
            <a:endParaRPr/>
          </a:p>
          <a:p>
            <a:pPr indent="0" lvl="0" marL="457200" rtl="0" algn="l">
              <a:lnSpc>
                <a:spcPct val="115000"/>
              </a:lnSpc>
              <a:spcBef>
                <a:spcPts val="600"/>
              </a:spcBef>
              <a:spcAft>
                <a:spcPts val="0"/>
              </a:spcAft>
              <a:buSzPts val="2400"/>
              <a:buNone/>
            </a:pPr>
            <a:r>
              <a:t/>
            </a:r>
            <a:endParaRPr/>
          </a:p>
          <a:p>
            <a:pPr indent="0" lvl="0" marL="457200" rtl="0" algn="l">
              <a:lnSpc>
                <a:spcPct val="100000"/>
              </a:lnSpc>
              <a:spcBef>
                <a:spcPts val="600"/>
              </a:spcBef>
              <a:spcAft>
                <a:spcPts val="0"/>
              </a:spcAft>
              <a:buSzPts val="2400"/>
              <a:buNone/>
            </a:pPr>
            <a:r>
              <a:t/>
            </a:r>
            <a:endParaRPr/>
          </a:p>
        </p:txBody>
      </p:sp>
      <p:sp>
        <p:nvSpPr>
          <p:cNvPr id="409" name="Google Shape;409;p2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410" name="Google Shape;410;p26"/>
          <p:cNvPicPr preferRelativeResize="0"/>
          <p:nvPr/>
        </p:nvPicPr>
        <p:blipFill rotWithShape="1">
          <a:blip r:embed="rId3">
            <a:alphaModFix/>
          </a:blip>
          <a:srcRect b="16959" l="5562" r="6003" t="12958"/>
          <a:stretch/>
        </p:blipFill>
        <p:spPr>
          <a:xfrm>
            <a:off x="5498000" y="777500"/>
            <a:ext cx="2954524" cy="3121998"/>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27"/>
          <p:cNvSpPr txBox="1"/>
          <p:nvPr>
            <p:ph idx="4294967295" type="ctrTitle"/>
          </p:nvPr>
        </p:nvSpPr>
        <p:spPr>
          <a:xfrm>
            <a:off x="1868275" y="320700"/>
            <a:ext cx="2995200" cy="1058100"/>
          </a:xfrm>
          <a:prstGeom prst="rect">
            <a:avLst/>
          </a:prstGeom>
          <a:noFill/>
          <a:ln>
            <a:noFill/>
          </a:ln>
        </p:spPr>
        <p:txBody>
          <a:bodyPr anchorCtr="0" anchor="b" bIns="0" lIns="0" spcFirstLastPara="1" rIns="0" wrap="square" tIns="0">
            <a:noAutofit/>
          </a:bodyPr>
          <a:lstStyle/>
          <a:p>
            <a:pPr indent="0" lvl="0" marL="0" marR="0" rtl="0" algn="l">
              <a:lnSpc>
                <a:spcPct val="90000"/>
              </a:lnSpc>
              <a:spcBef>
                <a:spcPts val="0"/>
              </a:spcBef>
              <a:spcAft>
                <a:spcPts val="0"/>
              </a:spcAft>
              <a:buClr>
                <a:schemeClr val="accent1"/>
              </a:buClr>
              <a:buSzPts val="3000"/>
              <a:buFont typeface="DM Sans"/>
              <a:buNone/>
            </a:pPr>
            <a:r>
              <a:rPr b="1" i="0" lang="en" sz="3000" u="none" cap="none" strike="noStrike">
                <a:solidFill>
                  <a:schemeClr val="accent1"/>
                </a:solidFill>
                <a:latin typeface="DM Sans"/>
                <a:ea typeface="DM Sans"/>
                <a:cs typeface="DM Sans"/>
                <a:sym typeface="DM Sans"/>
              </a:rPr>
              <a:t>Summary of SE</a:t>
            </a:r>
            <a:endParaRPr b="1" i="0" sz="4700" u="none" cap="none" strike="noStrike">
              <a:solidFill>
                <a:schemeClr val="accent1"/>
              </a:solidFill>
              <a:latin typeface="DM Sans"/>
              <a:ea typeface="DM Sans"/>
              <a:cs typeface="DM Sans"/>
              <a:sym typeface="DM Sans"/>
            </a:endParaRPr>
          </a:p>
          <a:p>
            <a:pPr indent="0" lvl="0" marL="0" marR="0" rtl="0" algn="l">
              <a:lnSpc>
                <a:spcPct val="80000"/>
              </a:lnSpc>
              <a:spcBef>
                <a:spcPts val="0"/>
              </a:spcBef>
              <a:spcAft>
                <a:spcPts val="0"/>
              </a:spcAft>
              <a:buClr>
                <a:schemeClr val="accent1"/>
              </a:buClr>
              <a:buSzPts val="3000"/>
              <a:buFont typeface="DM Sans"/>
              <a:buNone/>
            </a:pPr>
            <a:r>
              <a:t/>
            </a:r>
            <a:endParaRPr b="1" i="0" sz="4700" u="none" cap="none" strike="noStrike">
              <a:solidFill>
                <a:schemeClr val="accent1"/>
              </a:solidFill>
              <a:latin typeface="DM Sans"/>
              <a:ea typeface="DM Sans"/>
              <a:cs typeface="DM Sans"/>
              <a:sym typeface="DM Sans"/>
            </a:endParaRPr>
          </a:p>
        </p:txBody>
      </p:sp>
      <p:sp>
        <p:nvSpPr>
          <p:cNvPr id="416" name="Google Shape;416;p27"/>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417" name="Google Shape;417;p27"/>
          <p:cNvSpPr/>
          <p:nvPr/>
        </p:nvSpPr>
        <p:spPr>
          <a:xfrm>
            <a:off x="5534653" y="1275332"/>
            <a:ext cx="301594" cy="263875"/>
          </a:xfrm>
          <a:custGeom>
            <a:rect b="b" l="l" r="r" t="t"/>
            <a:pathLst>
              <a:path extrusionOk="0" h="399811" w="456961">
                <a:moveTo>
                  <a:pt x="423386" y="38100"/>
                </a:moveTo>
                <a:lnTo>
                  <a:pt x="419576" y="34290"/>
                </a:lnTo>
                <a:cubicBezTo>
                  <a:pt x="374809" y="-11430"/>
                  <a:pt x="303371" y="-11430"/>
                  <a:pt x="259556" y="34290"/>
                </a:cubicBezTo>
                <a:lnTo>
                  <a:pt x="228124" y="67628"/>
                </a:lnTo>
                <a:lnTo>
                  <a:pt x="196691" y="35243"/>
                </a:lnTo>
                <a:cubicBezTo>
                  <a:pt x="151924" y="-10478"/>
                  <a:pt x="80486" y="-10478"/>
                  <a:pt x="36671" y="35243"/>
                </a:cubicBezTo>
                <a:lnTo>
                  <a:pt x="32861" y="38100"/>
                </a:lnTo>
                <a:cubicBezTo>
                  <a:pt x="-10954" y="83820"/>
                  <a:pt x="-10954" y="157163"/>
                  <a:pt x="32861" y="201930"/>
                </a:cubicBezTo>
                <a:lnTo>
                  <a:pt x="219551" y="396240"/>
                </a:lnTo>
                <a:cubicBezTo>
                  <a:pt x="224314" y="401003"/>
                  <a:pt x="231934" y="401003"/>
                  <a:pt x="236696" y="396240"/>
                </a:cubicBezTo>
                <a:lnTo>
                  <a:pt x="423386" y="201930"/>
                </a:lnTo>
                <a:cubicBezTo>
                  <a:pt x="468154" y="157163"/>
                  <a:pt x="468154" y="83820"/>
                  <a:pt x="423386" y="38100"/>
                </a:cubicBezTo>
                <a:close/>
                <a:moveTo>
                  <a:pt x="298609" y="214313"/>
                </a:moveTo>
                <a:cubicBezTo>
                  <a:pt x="294799" y="218123"/>
                  <a:pt x="290036" y="220028"/>
                  <a:pt x="285274" y="220028"/>
                </a:cubicBezTo>
                <a:lnTo>
                  <a:pt x="247174" y="220028"/>
                </a:lnTo>
                <a:lnTo>
                  <a:pt x="247174" y="258128"/>
                </a:lnTo>
                <a:cubicBezTo>
                  <a:pt x="247174" y="268605"/>
                  <a:pt x="238601" y="277178"/>
                  <a:pt x="228124" y="277178"/>
                </a:cubicBezTo>
                <a:cubicBezTo>
                  <a:pt x="217646" y="277178"/>
                  <a:pt x="209074" y="268605"/>
                  <a:pt x="209074" y="258128"/>
                </a:cubicBezTo>
                <a:lnTo>
                  <a:pt x="209074" y="220028"/>
                </a:lnTo>
                <a:lnTo>
                  <a:pt x="170974" y="220028"/>
                </a:lnTo>
                <a:cubicBezTo>
                  <a:pt x="160496" y="220028"/>
                  <a:pt x="151924" y="211455"/>
                  <a:pt x="151924" y="200978"/>
                </a:cubicBezTo>
                <a:cubicBezTo>
                  <a:pt x="151924" y="195263"/>
                  <a:pt x="153829" y="190500"/>
                  <a:pt x="157639" y="187643"/>
                </a:cubicBezTo>
                <a:cubicBezTo>
                  <a:pt x="161449" y="183833"/>
                  <a:pt x="166211" y="181928"/>
                  <a:pt x="170974" y="181928"/>
                </a:cubicBezTo>
                <a:lnTo>
                  <a:pt x="209074" y="181928"/>
                </a:lnTo>
                <a:lnTo>
                  <a:pt x="209074" y="143828"/>
                </a:lnTo>
                <a:cubicBezTo>
                  <a:pt x="209074" y="133350"/>
                  <a:pt x="217646" y="124778"/>
                  <a:pt x="228124" y="124778"/>
                </a:cubicBezTo>
                <a:cubicBezTo>
                  <a:pt x="233839" y="124778"/>
                  <a:pt x="238601" y="126683"/>
                  <a:pt x="241459" y="130493"/>
                </a:cubicBezTo>
                <a:cubicBezTo>
                  <a:pt x="245269" y="134303"/>
                  <a:pt x="247174" y="139065"/>
                  <a:pt x="247174" y="143828"/>
                </a:cubicBezTo>
                <a:lnTo>
                  <a:pt x="247174" y="181928"/>
                </a:lnTo>
                <a:lnTo>
                  <a:pt x="285274" y="181928"/>
                </a:lnTo>
                <a:cubicBezTo>
                  <a:pt x="295751" y="181928"/>
                  <a:pt x="304324" y="190500"/>
                  <a:pt x="304324" y="200978"/>
                </a:cubicBezTo>
                <a:cubicBezTo>
                  <a:pt x="304324" y="205740"/>
                  <a:pt x="302419" y="210503"/>
                  <a:pt x="298609" y="21431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18" name="Google Shape;418;p27"/>
          <p:cNvSpPr txBox="1"/>
          <p:nvPr/>
        </p:nvSpPr>
        <p:spPr>
          <a:xfrm>
            <a:off x="750975" y="1378800"/>
            <a:ext cx="7481400" cy="400200"/>
          </a:xfrm>
          <a:prstGeom prst="rect">
            <a:avLst/>
          </a:prstGeom>
          <a:noFill/>
          <a:ln>
            <a:noFill/>
          </a:ln>
        </p:spPr>
        <p:txBody>
          <a:bodyPr anchorCtr="0" anchor="b"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419" name="Google Shape;419;p27"/>
          <p:cNvSpPr txBox="1"/>
          <p:nvPr/>
        </p:nvSpPr>
        <p:spPr>
          <a:xfrm>
            <a:off x="499375" y="1019100"/>
            <a:ext cx="5467200" cy="3771000"/>
          </a:xfrm>
          <a:prstGeom prst="rect">
            <a:avLst/>
          </a:prstGeom>
          <a:noFill/>
          <a:ln>
            <a:noFill/>
          </a:ln>
        </p:spPr>
        <p:txBody>
          <a:bodyPr anchorCtr="0" anchor="b" bIns="91425" lIns="91425" spcFirstLastPara="1" rIns="91425" wrap="square" tIns="91425">
            <a:spAutoFit/>
          </a:bodyPr>
          <a:lstStyle/>
          <a:p>
            <a:pPr indent="-374650" lvl="0" marL="457200" marR="0" rtl="0" algn="l">
              <a:lnSpc>
                <a:spcPct val="100000"/>
              </a:lnSpc>
              <a:spcBef>
                <a:spcPts val="600"/>
              </a:spcBef>
              <a:spcAft>
                <a:spcPts val="0"/>
              </a:spcAft>
              <a:buClr>
                <a:schemeClr val="accent1"/>
              </a:buClr>
              <a:buSzPts val="2300"/>
              <a:buFont typeface="DM Sans"/>
              <a:buAutoNum type="arabicPeriod"/>
            </a:pPr>
            <a:r>
              <a:rPr b="0" i="0" lang="en" sz="2300" u="none" cap="none" strike="noStrike">
                <a:solidFill>
                  <a:schemeClr val="dk1"/>
                </a:solidFill>
                <a:latin typeface="DM Sans"/>
                <a:ea typeface="DM Sans"/>
                <a:cs typeface="DM Sans"/>
                <a:sym typeface="DM Sans"/>
              </a:rPr>
              <a:t>Enhance awareness of the body</a:t>
            </a:r>
            <a:br>
              <a:rPr b="0" i="0" lang="en" sz="2300" u="none" cap="none" strike="noStrike">
                <a:solidFill>
                  <a:schemeClr val="dk1"/>
                </a:solidFill>
                <a:latin typeface="DM Sans"/>
                <a:ea typeface="DM Sans"/>
                <a:cs typeface="DM Sans"/>
                <a:sym typeface="DM Sans"/>
              </a:rPr>
            </a:br>
            <a:endParaRPr b="0" i="0" sz="2300" u="none" cap="none" strike="noStrike">
              <a:solidFill>
                <a:schemeClr val="dk1"/>
              </a:solidFill>
              <a:latin typeface="DM Sans"/>
              <a:ea typeface="DM Sans"/>
              <a:cs typeface="DM Sans"/>
              <a:sym typeface="DM Sans"/>
            </a:endParaRPr>
          </a:p>
          <a:p>
            <a:pPr indent="-374650" lvl="0" marL="457200" marR="0" rtl="0" algn="l">
              <a:lnSpc>
                <a:spcPct val="100000"/>
              </a:lnSpc>
              <a:spcBef>
                <a:spcPts val="600"/>
              </a:spcBef>
              <a:spcAft>
                <a:spcPts val="0"/>
              </a:spcAft>
              <a:buClr>
                <a:schemeClr val="accent1"/>
              </a:buClr>
              <a:buSzPts val="2300"/>
              <a:buFont typeface="DM Sans"/>
              <a:buAutoNum type="arabicPeriod"/>
            </a:pPr>
            <a:r>
              <a:rPr b="0" i="0" lang="en" sz="2300" u="none" cap="none" strike="noStrike">
                <a:solidFill>
                  <a:schemeClr val="dk1"/>
                </a:solidFill>
                <a:latin typeface="DM Sans"/>
                <a:ea typeface="DM Sans"/>
                <a:cs typeface="DM Sans"/>
                <a:sym typeface="DM Sans"/>
              </a:rPr>
              <a:t>Help client feel sensations and watch them discharge (move out of immobility)</a:t>
            </a:r>
            <a:br>
              <a:rPr b="0" i="0" lang="en" sz="2300" u="none" cap="none" strike="noStrike">
                <a:solidFill>
                  <a:schemeClr val="dk1"/>
                </a:solidFill>
                <a:latin typeface="DM Sans"/>
                <a:ea typeface="DM Sans"/>
                <a:cs typeface="DM Sans"/>
                <a:sym typeface="DM Sans"/>
              </a:rPr>
            </a:br>
            <a:endParaRPr b="0" i="0" sz="2300" u="none" cap="none" strike="noStrike">
              <a:solidFill>
                <a:schemeClr val="dk1"/>
              </a:solidFill>
              <a:latin typeface="DM Sans"/>
              <a:ea typeface="DM Sans"/>
              <a:cs typeface="DM Sans"/>
              <a:sym typeface="DM Sans"/>
            </a:endParaRPr>
          </a:p>
          <a:p>
            <a:pPr indent="-381000" lvl="0" marL="457200" marR="0" rtl="0" algn="l">
              <a:lnSpc>
                <a:spcPct val="100000"/>
              </a:lnSpc>
              <a:spcBef>
                <a:spcPts val="600"/>
              </a:spcBef>
              <a:spcAft>
                <a:spcPts val="0"/>
              </a:spcAft>
              <a:buClr>
                <a:schemeClr val="accent1"/>
              </a:buClr>
              <a:buSzPts val="2400"/>
              <a:buFont typeface="DM Sans"/>
              <a:buAutoNum type="arabicPeriod"/>
            </a:pPr>
            <a:r>
              <a:rPr b="0" i="0" lang="en" sz="2300" u="none" cap="none" strike="noStrike">
                <a:solidFill>
                  <a:schemeClr val="dk1"/>
                </a:solidFill>
                <a:latin typeface="DM Sans"/>
                <a:ea typeface="DM Sans"/>
                <a:cs typeface="DM Sans"/>
                <a:sym typeface="DM Sans"/>
              </a:rPr>
              <a:t>Learn how the body keeps the score and how history is embodied in tension, posture etc.</a:t>
            </a:r>
            <a:r>
              <a:rPr b="0" i="0" lang="en" sz="2400" u="none" cap="none" strike="noStrike">
                <a:solidFill>
                  <a:schemeClr val="dk1"/>
                </a:solidFill>
                <a:latin typeface="DM Sans"/>
                <a:ea typeface="DM Sans"/>
                <a:cs typeface="DM Sans"/>
                <a:sym typeface="DM Sans"/>
              </a:rPr>
              <a:t> </a:t>
            </a:r>
            <a:endParaRPr b="0" i="0" sz="2400" u="none" cap="none" strike="noStrike">
              <a:solidFill>
                <a:schemeClr val="dk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pic>
        <p:nvPicPr>
          <p:cNvPr id="420" name="Google Shape;420;p27"/>
          <p:cNvPicPr preferRelativeResize="0"/>
          <p:nvPr/>
        </p:nvPicPr>
        <p:blipFill rotWithShape="1">
          <a:blip r:embed="rId3">
            <a:alphaModFix/>
          </a:blip>
          <a:srcRect b="0" l="0" r="0" t="0"/>
          <a:stretch/>
        </p:blipFill>
        <p:spPr>
          <a:xfrm>
            <a:off x="6050299" y="1019100"/>
            <a:ext cx="2850549" cy="1898900"/>
          </a:xfrm>
          <a:prstGeom prst="rect">
            <a:avLst/>
          </a:prstGeom>
          <a:noFill/>
          <a:ln>
            <a:noFill/>
          </a:ln>
          <a:effectLst>
            <a:outerShdw blurRad="57150" rotWithShape="0" algn="bl" dir="5400000" dist="19050">
              <a:srgbClr val="000000">
                <a:alpha val="49803"/>
              </a:srgbClr>
            </a:outerShdw>
          </a:effectLst>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424" name="Shape 424"/>
        <p:cNvGrpSpPr/>
        <p:nvPr/>
      </p:nvGrpSpPr>
      <p:grpSpPr>
        <a:xfrm>
          <a:off x="0" y="0"/>
          <a:ext cx="0" cy="0"/>
          <a:chOff x="0" y="0"/>
          <a:chExt cx="0" cy="0"/>
        </a:xfrm>
      </p:grpSpPr>
      <p:sp>
        <p:nvSpPr>
          <p:cNvPr id="425" name="Google Shape;425;p28"/>
          <p:cNvSpPr txBox="1"/>
          <p:nvPr/>
        </p:nvSpPr>
        <p:spPr>
          <a:xfrm>
            <a:off x="476250" y="748400"/>
            <a:ext cx="8309100" cy="4135800"/>
          </a:xfrm>
          <a:prstGeom prst="rect">
            <a:avLst/>
          </a:prstGeom>
          <a:noFill/>
          <a:ln>
            <a:noFill/>
          </a:ln>
        </p:spPr>
        <p:txBody>
          <a:bodyPr anchorCtr="0" anchor="t" bIns="91425" lIns="91425" spcFirstLastPara="1" rIns="91425" wrap="square" tIns="91425">
            <a:spAutoFit/>
          </a:bodyPr>
          <a:lstStyle/>
          <a:p>
            <a:pPr indent="-368300" lvl="0" marL="457200" marR="0" rtl="0" algn="l">
              <a:lnSpc>
                <a:spcPct val="115000"/>
              </a:lnSpc>
              <a:spcBef>
                <a:spcPts val="0"/>
              </a:spcBef>
              <a:spcAft>
                <a:spcPts val="0"/>
              </a:spcAft>
              <a:buClr>
                <a:schemeClr val="accent1"/>
              </a:buClr>
              <a:buSzPts val="2200"/>
              <a:buFont typeface="DM Sans"/>
              <a:buAutoNum type="arabicPeriod"/>
            </a:pPr>
            <a:r>
              <a:rPr b="0" i="0" lang="en" sz="2200" u="none" cap="none" strike="noStrike">
                <a:solidFill>
                  <a:schemeClr val="dk1"/>
                </a:solidFill>
                <a:latin typeface="DM Sans"/>
                <a:ea typeface="DM Sans"/>
                <a:cs typeface="DM Sans"/>
                <a:sym typeface="DM Sans"/>
              </a:rPr>
              <a:t>Break up into pairs</a:t>
            </a:r>
            <a:endParaRPr b="0" i="0" sz="2200" u="none" cap="none" strike="noStrike">
              <a:solidFill>
                <a:schemeClr val="dk1"/>
              </a:solidFill>
              <a:latin typeface="DM Sans"/>
              <a:ea typeface="DM Sans"/>
              <a:cs typeface="DM Sans"/>
              <a:sym typeface="DM Sans"/>
            </a:endParaRPr>
          </a:p>
          <a:p>
            <a:pPr indent="-368300" lvl="0" marL="457200" marR="0" rtl="0" algn="l">
              <a:lnSpc>
                <a:spcPct val="115000"/>
              </a:lnSpc>
              <a:spcBef>
                <a:spcPts val="0"/>
              </a:spcBef>
              <a:spcAft>
                <a:spcPts val="0"/>
              </a:spcAft>
              <a:buClr>
                <a:schemeClr val="accent1"/>
              </a:buClr>
              <a:buSzPts val="2200"/>
              <a:buFont typeface="DM Sans"/>
              <a:buAutoNum type="arabicPeriod"/>
            </a:pPr>
            <a:r>
              <a:rPr b="0" i="0" lang="en" sz="2200" u="none" cap="none" strike="noStrike">
                <a:solidFill>
                  <a:schemeClr val="dk1"/>
                </a:solidFill>
                <a:latin typeface="DM Sans"/>
                <a:ea typeface="DM Sans"/>
                <a:cs typeface="DM Sans"/>
                <a:sym typeface="DM Sans"/>
              </a:rPr>
              <a:t>Start with Grounding Exercise</a:t>
            </a:r>
            <a:endParaRPr b="0" i="0" sz="2200" u="none" cap="none" strike="noStrike">
              <a:solidFill>
                <a:schemeClr val="dk1"/>
              </a:solidFill>
              <a:latin typeface="DM Sans"/>
              <a:ea typeface="DM Sans"/>
              <a:cs typeface="DM Sans"/>
              <a:sym typeface="DM Sans"/>
            </a:endParaRPr>
          </a:p>
          <a:p>
            <a:pPr indent="-368300" lvl="0" marL="457200" marR="0" rtl="0" algn="l">
              <a:lnSpc>
                <a:spcPct val="115000"/>
              </a:lnSpc>
              <a:spcBef>
                <a:spcPts val="0"/>
              </a:spcBef>
              <a:spcAft>
                <a:spcPts val="0"/>
              </a:spcAft>
              <a:buClr>
                <a:schemeClr val="accent1"/>
              </a:buClr>
              <a:buSzPts val="2200"/>
              <a:buFont typeface="DM Sans"/>
              <a:buAutoNum type="arabicPeriod"/>
            </a:pPr>
            <a:r>
              <a:rPr b="0" i="0" lang="en" sz="2200" u="none" cap="none" strike="noStrike">
                <a:solidFill>
                  <a:schemeClr val="dk1"/>
                </a:solidFill>
                <a:latin typeface="DM Sans"/>
                <a:ea typeface="DM Sans"/>
                <a:cs typeface="DM Sans"/>
                <a:sym typeface="DM Sans"/>
              </a:rPr>
              <a:t>Ask partner to notice sensation</a:t>
            </a:r>
            <a:endParaRPr b="0" i="0" sz="2200" u="none" cap="none" strike="noStrike">
              <a:solidFill>
                <a:schemeClr val="dk1"/>
              </a:solidFill>
              <a:latin typeface="DM Sans"/>
              <a:ea typeface="DM Sans"/>
              <a:cs typeface="DM Sans"/>
              <a:sym typeface="DM Sans"/>
            </a:endParaRPr>
          </a:p>
          <a:p>
            <a:pPr indent="-368300" lvl="0" marL="457200" marR="0" rtl="0" algn="l">
              <a:lnSpc>
                <a:spcPct val="115000"/>
              </a:lnSpc>
              <a:spcBef>
                <a:spcPts val="0"/>
              </a:spcBef>
              <a:spcAft>
                <a:spcPts val="0"/>
              </a:spcAft>
              <a:buClr>
                <a:schemeClr val="accent1"/>
              </a:buClr>
              <a:buSzPts val="2200"/>
              <a:buFont typeface="DM Sans"/>
              <a:buAutoNum type="arabicPeriod"/>
            </a:pPr>
            <a:r>
              <a:rPr b="0" i="0" lang="en" sz="2200" u="none" cap="none" strike="noStrike">
                <a:solidFill>
                  <a:schemeClr val="dk1"/>
                </a:solidFill>
                <a:latin typeface="DM Sans"/>
                <a:ea typeface="DM Sans"/>
                <a:cs typeface="DM Sans"/>
                <a:sym typeface="DM Sans"/>
              </a:rPr>
              <a:t>Spend a few minutes pendulating</a:t>
            </a:r>
            <a:endParaRPr b="0" i="0" sz="2200" u="none" cap="none" strike="noStrike">
              <a:solidFill>
                <a:schemeClr val="dk1"/>
              </a:solidFill>
              <a:latin typeface="DM Sans"/>
              <a:ea typeface="DM Sans"/>
              <a:cs typeface="DM Sans"/>
              <a:sym typeface="DM Sans"/>
            </a:endParaRPr>
          </a:p>
          <a:p>
            <a:pPr indent="-368300" lvl="0" marL="457200" marR="0" rtl="0" algn="l">
              <a:lnSpc>
                <a:spcPct val="115000"/>
              </a:lnSpc>
              <a:spcBef>
                <a:spcPts val="0"/>
              </a:spcBef>
              <a:spcAft>
                <a:spcPts val="0"/>
              </a:spcAft>
              <a:buClr>
                <a:schemeClr val="accent1"/>
              </a:buClr>
              <a:buSzPts val="2200"/>
              <a:buFont typeface="DM Sans"/>
              <a:buAutoNum type="arabicPeriod"/>
            </a:pPr>
            <a:r>
              <a:rPr b="0" i="0" lang="en" sz="2200" u="none" cap="none" strike="noStrike">
                <a:solidFill>
                  <a:schemeClr val="dk1"/>
                </a:solidFill>
                <a:latin typeface="DM Sans"/>
                <a:ea typeface="DM Sans"/>
                <a:cs typeface="DM Sans"/>
                <a:sym typeface="DM Sans"/>
              </a:rPr>
              <a:t>Have partner become aware of any posture/emotion intensity</a:t>
            </a:r>
            <a:endParaRPr b="0" i="0" sz="2200" u="none" cap="none" strike="noStrike">
              <a:solidFill>
                <a:schemeClr val="dk1"/>
              </a:solidFill>
              <a:latin typeface="DM Sans"/>
              <a:ea typeface="DM Sans"/>
              <a:cs typeface="DM Sans"/>
              <a:sym typeface="DM Sans"/>
            </a:endParaRPr>
          </a:p>
          <a:p>
            <a:pPr indent="-368300" lvl="0" marL="457200" marR="0" rtl="0" algn="l">
              <a:lnSpc>
                <a:spcPct val="115000"/>
              </a:lnSpc>
              <a:spcBef>
                <a:spcPts val="0"/>
              </a:spcBef>
              <a:spcAft>
                <a:spcPts val="0"/>
              </a:spcAft>
              <a:buClr>
                <a:schemeClr val="accent1"/>
              </a:buClr>
              <a:buSzPts val="2200"/>
              <a:buFont typeface="DM Sans"/>
              <a:buAutoNum type="arabicPeriod"/>
            </a:pPr>
            <a:r>
              <a:rPr b="0" i="0" lang="en" sz="2200" u="none" cap="none" strike="noStrike">
                <a:solidFill>
                  <a:schemeClr val="dk1"/>
                </a:solidFill>
                <a:latin typeface="DM Sans"/>
                <a:ea typeface="DM Sans"/>
                <a:cs typeface="DM Sans"/>
                <a:sym typeface="DM Sans"/>
              </a:rPr>
              <a:t>Ask if it represents any trauma or emotional stance</a:t>
            </a:r>
            <a:endParaRPr b="0" i="0" sz="2200" u="none" cap="none" strike="noStrike">
              <a:solidFill>
                <a:schemeClr val="dk1"/>
              </a:solidFill>
              <a:latin typeface="DM Sans"/>
              <a:ea typeface="DM Sans"/>
              <a:cs typeface="DM Sans"/>
              <a:sym typeface="DM Sans"/>
            </a:endParaRPr>
          </a:p>
          <a:p>
            <a:pPr indent="-368300" lvl="0" marL="457200" marR="0" rtl="0" algn="l">
              <a:lnSpc>
                <a:spcPct val="115000"/>
              </a:lnSpc>
              <a:spcBef>
                <a:spcPts val="0"/>
              </a:spcBef>
              <a:spcAft>
                <a:spcPts val="0"/>
              </a:spcAft>
              <a:buClr>
                <a:schemeClr val="accent1"/>
              </a:buClr>
              <a:buSzPts val="2200"/>
              <a:buFont typeface="DM Sans"/>
              <a:buAutoNum type="arabicPeriod"/>
            </a:pPr>
            <a:r>
              <a:rPr b="0" i="0" lang="en" sz="2200" u="none" cap="none" strike="noStrike">
                <a:solidFill>
                  <a:schemeClr val="dk1"/>
                </a:solidFill>
                <a:latin typeface="DM Sans"/>
                <a:ea typeface="DM Sans"/>
                <a:cs typeface="DM Sans"/>
                <a:sym typeface="DM Sans"/>
              </a:rPr>
              <a:t>Have them move to opposite emotion/posture to distinguish</a:t>
            </a:r>
            <a:endParaRPr b="0" i="0" sz="2200" u="none" cap="none" strike="noStrike">
              <a:solidFill>
                <a:schemeClr val="dk1"/>
              </a:solidFill>
              <a:latin typeface="DM Sans"/>
              <a:ea typeface="DM Sans"/>
              <a:cs typeface="DM Sans"/>
              <a:sym typeface="DM Sans"/>
            </a:endParaRPr>
          </a:p>
          <a:p>
            <a:pPr indent="0" lvl="0" marL="457200" marR="0" rtl="0" algn="l">
              <a:lnSpc>
                <a:spcPct val="115000"/>
              </a:lnSpc>
              <a:spcBef>
                <a:spcPts val="600"/>
              </a:spcBef>
              <a:spcAft>
                <a:spcPts val="0"/>
              </a:spcAft>
              <a:buClr>
                <a:srgbClr val="000000"/>
              </a:buClr>
              <a:buSzPts val="2400"/>
              <a:buFont typeface="Arial"/>
              <a:buNone/>
            </a:pPr>
            <a:r>
              <a:t/>
            </a:r>
            <a:endParaRPr b="0" i="0" sz="2400" u="none" cap="none" strike="noStrike">
              <a:solidFill>
                <a:schemeClr val="dk1"/>
              </a:solidFill>
              <a:latin typeface="DM Sans"/>
              <a:ea typeface="DM Sans"/>
              <a:cs typeface="DM Sans"/>
              <a:sym typeface="DM Sans"/>
            </a:endParaRPr>
          </a:p>
        </p:txBody>
      </p:sp>
      <p:sp>
        <p:nvSpPr>
          <p:cNvPr id="426" name="Google Shape;426;p28"/>
          <p:cNvSpPr txBox="1"/>
          <p:nvPr/>
        </p:nvSpPr>
        <p:spPr>
          <a:xfrm>
            <a:off x="3669000" y="231300"/>
            <a:ext cx="3782700" cy="631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900"/>
              <a:buFont typeface="Arial"/>
              <a:buNone/>
            </a:pPr>
            <a:r>
              <a:rPr b="0" i="0" lang="en" sz="2900" u="none" cap="none" strike="noStrike">
                <a:solidFill>
                  <a:srgbClr val="000000"/>
                </a:solidFill>
                <a:latin typeface="DM Sans"/>
                <a:ea typeface="DM Sans"/>
                <a:cs typeface="DM Sans"/>
                <a:sym typeface="DM Sans"/>
              </a:rPr>
              <a:t>Exercise</a:t>
            </a:r>
            <a:endParaRPr b="0" i="0" sz="2900" u="none" cap="none" strike="noStrike">
              <a:solidFill>
                <a:srgbClr val="000000"/>
              </a:solidFill>
              <a:latin typeface="DM Sans"/>
              <a:ea typeface="DM Sans"/>
              <a:cs typeface="DM Sans"/>
              <a:sym typeface="DM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29"/>
          <p:cNvSpPr txBox="1"/>
          <p:nvPr>
            <p:ph type="ctrTitle"/>
          </p:nvPr>
        </p:nvSpPr>
        <p:spPr>
          <a:xfrm>
            <a:off x="1735200" y="21842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Vagus Nerve</a:t>
            </a:r>
            <a:endParaRPr sz="3400"/>
          </a:p>
        </p:txBody>
      </p:sp>
      <p:sp>
        <p:nvSpPr>
          <p:cNvPr id="432" name="Google Shape;432;p29"/>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t/>
            </a:r>
            <a:endParaRPr b="1" i="0" sz="9600" u="none" cap="none" strike="noStrike">
              <a:solidFill>
                <a:schemeClr val="accent1"/>
              </a:solidFill>
              <a:latin typeface="DM Sans"/>
              <a:ea typeface="DM Sans"/>
              <a:cs typeface="DM Sans"/>
              <a:sym typeface="DM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30"/>
          <p:cNvSpPr txBox="1"/>
          <p:nvPr>
            <p:ph type="title"/>
          </p:nvPr>
        </p:nvSpPr>
        <p:spPr>
          <a:xfrm>
            <a:off x="499500" y="3851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Vagus Nerve</a:t>
            </a:r>
            <a:endParaRPr/>
          </a:p>
        </p:txBody>
      </p:sp>
      <p:sp>
        <p:nvSpPr>
          <p:cNvPr id="438" name="Google Shape;438;p3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000000"/>
              </a:buClr>
              <a:buSzPts val="1100"/>
              <a:buFont typeface="Arial"/>
              <a:buNone/>
            </a:pPr>
            <a:fld id="{00000000-1234-1234-1234-123412341234}" type="slidenum">
              <a:rPr lang="en"/>
              <a:t>‹#›</a:t>
            </a:fld>
            <a:endParaRPr/>
          </a:p>
        </p:txBody>
      </p:sp>
      <p:sp>
        <p:nvSpPr>
          <p:cNvPr id="439" name="Google Shape;439;p30"/>
          <p:cNvSpPr txBox="1"/>
          <p:nvPr/>
        </p:nvSpPr>
        <p:spPr>
          <a:xfrm>
            <a:off x="359400" y="1093475"/>
            <a:ext cx="5145300" cy="3221400"/>
          </a:xfrm>
          <a:prstGeom prst="rect">
            <a:avLst/>
          </a:prstGeom>
          <a:noFill/>
          <a:ln>
            <a:noFill/>
          </a:ln>
        </p:spPr>
        <p:txBody>
          <a:bodyPr anchorCtr="0" anchor="t" bIns="91425" lIns="91425" spcFirstLastPara="1" rIns="91425" wrap="square" tIns="91425">
            <a:noAutofit/>
          </a:bodyPr>
          <a:lstStyle/>
          <a:p>
            <a:pPr indent="-342900" lvl="0" marL="342900" marR="0" rtl="0" algn="l">
              <a:lnSpc>
                <a:spcPct val="100000"/>
              </a:lnSpc>
              <a:spcBef>
                <a:spcPts val="0"/>
              </a:spcBef>
              <a:spcAft>
                <a:spcPts val="0"/>
              </a:spcAft>
              <a:buClr>
                <a:srgbClr val="000000"/>
              </a:buClr>
              <a:buSzPts val="2300"/>
              <a:buFont typeface="Arial"/>
              <a:buChar char="•"/>
            </a:pPr>
            <a:r>
              <a:rPr b="0" i="0" lang="en" sz="2300" u="none" cap="none" strike="noStrike">
                <a:solidFill>
                  <a:srgbClr val="3E3D40"/>
                </a:solidFill>
                <a:latin typeface="Arial"/>
                <a:ea typeface="Arial"/>
                <a:cs typeface="Arial"/>
                <a:sym typeface="Arial"/>
              </a:rPr>
              <a:t>10</a:t>
            </a:r>
            <a:r>
              <a:rPr b="0" baseline="30000" i="0" lang="en" sz="2300" u="none" cap="none" strike="noStrike">
                <a:solidFill>
                  <a:srgbClr val="3E3D40"/>
                </a:solidFill>
                <a:latin typeface="Arial"/>
                <a:ea typeface="Arial"/>
                <a:cs typeface="Arial"/>
                <a:sym typeface="Arial"/>
              </a:rPr>
              <a:t>th</a:t>
            </a:r>
            <a:r>
              <a:rPr b="0" i="0" lang="en" sz="2300" u="none" cap="none" strike="noStrike">
                <a:solidFill>
                  <a:srgbClr val="3E3D40"/>
                </a:solidFill>
                <a:latin typeface="Arial"/>
                <a:ea typeface="Arial"/>
                <a:cs typeface="Arial"/>
                <a:sym typeface="Arial"/>
              </a:rPr>
              <a:t> cranial nerve is responsible for the regulation of internal organ functions, such as digestion, heart rate, and respiratory rate, as well as vasomotor activity.</a:t>
            </a:r>
            <a:br>
              <a:rPr b="0" i="0" lang="en" sz="2300" u="none" cap="none" strike="noStrike">
                <a:solidFill>
                  <a:srgbClr val="3E3D40"/>
                </a:solidFill>
                <a:latin typeface="Arial"/>
                <a:ea typeface="Arial"/>
                <a:cs typeface="Arial"/>
                <a:sym typeface="Arial"/>
              </a:rPr>
            </a:br>
            <a:endParaRPr b="0" i="0" sz="2300" u="none" cap="none" strike="noStrike">
              <a:solidFill>
                <a:srgbClr val="3E3D4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300"/>
              <a:buFont typeface="Arial"/>
              <a:buChar char="•"/>
            </a:pPr>
            <a:r>
              <a:rPr b="0" i="0" lang="en" sz="2300" u="none" cap="none" strike="noStrike">
                <a:solidFill>
                  <a:srgbClr val="3E3D40"/>
                </a:solidFill>
                <a:latin typeface="Arial"/>
                <a:ea typeface="Arial"/>
                <a:cs typeface="Arial"/>
                <a:sym typeface="Arial"/>
              </a:rPr>
              <a:t>Stimulates muscle contractions in the parasympathetic nervous system and helps relaxation. </a:t>
            </a:r>
            <a:endParaRPr b="0" i="0" sz="2300" u="none" cap="none" strike="noStrike">
              <a:solidFill>
                <a:srgbClr val="000000"/>
              </a:solidFill>
              <a:latin typeface="Arial"/>
              <a:ea typeface="Arial"/>
              <a:cs typeface="Arial"/>
              <a:sym typeface="Arial"/>
            </a:endParaRPr>
          </a:p>
        </p:txBody>
      </p:sp>
      <p:pic>
        <p:nvPicPr>
          <p:cNvPr descr="Respiratory vagus nerve stimulation (rVNS) counteracts fight-or-flight  stress. – breathwork-science" id="440" name="Google Shape;440;p30"/>
          <p:cNvPicPr preferRelativeResize="0"/>
          <p:nvPr/>
        </p:nvPicPr>
        <p:blipFill rotWithShape="1">
          <a:blip r:embed="rId3">
            <a:alphaModFix/>
          </a:blip>
          <a:srcRect b="0" l="0" r="0" t="0"/>
          <a:stretch/>
        </p:blipFill>
        <p:spPr>
          <a:xfrm>
            <a:off x="5960232" y="570503"/>
            <a:ext cx="2456567" cy="2935898"/>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31"/>
          <p:cNvSpPr txBox="1"/>
          <p:nvPr>
            <p:ph type="title"/>
          </p:nvPr>
        </p:nvSpPr>
        <p:spPr>
          <a:xfrm>
            <a:off x="499500" y="3851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Vagus Nerve</a:t>
            </a:r>
            <a:endParaRPr/>
          </a:p>
        </p:txBody>
      </p:sp>
      <p:sp>
        <p:nvSpPr>
          <p:cNvPr id="446" name="Google Shape;446;p3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000000"/>
              </a:buClr>
              <a:buSzPts val="1100"/>
              <a:buFont typeface="Arial"/>
              <a:buNone/>
            </a:pPr>
            <a:fld id="{00000000-1234-1234-1234-123412341234}" type="slidenum">
              <a:rPr lang="en"/>
              <a:t>‹#›</a:t>
            </a:fld>
            <a:endParaRPr/>
          </a:p>
        </p:txBody>
      </p:sp>
      <p:sp>
        <p:nvSpPr>
          <p:cNvPr id="447" name="Google Shape;447;p31"/>
          <p:cNvSpPr txBox="1"/>
          <p:nvPr/>
        </p:nvSpPr>
        <p:spPr>
          <a:xfrm>
            <a:off x="643500" y="961050"/>
            <a:ext cx="5354100" cy="3221400"/>
          </a:xfrm>
          <a:prstGeom prst="rect">
            <a:avLst/>
          </a:prstGeom>
          <a:noFill/>
          <a:ln>
            <a:noFill/>
          </a:ln>
        </p:spPr>
        <p:txBody>
          <a:bodyPr anchorCtr="0" anchor="t" bIns="91425" lIns="91425" spcFirstLastPara="1" rIns="91425" wrap="square" tIns="91425">
            <a:noAutofit/>
          </a:bodyPr>
          <a:lstStyle/>
          <a:p>
            <a:pPr indent="-139700" lvl="0" marL="0" marR="0" rtl="0" algn="l">
              <a:lnSpc>
                <a:spcPct val="100000"/>
              </a:lnSpc>
              <a:spcBef>
                <a:spcPts val="0"/>
              </a:spcBef>
              <a:spcAft>
                <a:spcPts val="0"/>
              </a:spcAft>
              <a:buClr>
                <a:srgbClr val="000000"/>
              </a:buClr>
              <a:buSzPts val="2200"/>
              <a:buFont typeface="Arial"/>
              <a:buChar char="•"/>
            </a:pPr>
            <a:r>
              <a:rPr b="0" i="0" lang="en" sz="2200" u="none" cap="none" strike="noStrike">
                <a:solidFill>
                  <a:srgbClr val="000000"/>
                </a:solidFill>
                <a:latin typeface="Arial"/>
                <a:ea typeface="Arial"/>
                <a:cs typeface="Arial"/>
                <a:sym typeface="Arial"/>
              </a:rPr>
              <a:t> Breathe more slowly (aim for 5-6 breaths per minute).</a:t>
            </a:r>
            <a:br>
              <a:rPr b="0" i="0" lang="en" sz="2200" u="none" cap="none" strike="noStrike">
                <a:solidFill>
                  <a:srgbClr val="000000"/>
                </a:solidFill>
                <a:latin typeface="Arial"/>
                <a:ea typeface="Arial"/>
                <a:cs typeface="Arial"/>
                <a:sym typeface="Arial"/>
              </a:rPr>
            </a:br>
            <a:endParaRPr b="0" i="0" sz="2200" u="none" cap="none" strike="noStrike">
              <a:solidFill>
                <a:srgbClr val="000000"/>
              </a:solidFill>
              <a:latin typeface="Arial"/>
              <a:ea typeface="Arial"/>
              <a:cs typeface="Arial"/>
              <a:sym typeface="Arial"/>
            </a:endParaRPr>
          </a:p>
          <a:p>
            <a:pPr indent="-139700" lvl="0" marL="0" marR="0" rtl="0" algn="l">
              <a:lnSpc>
                <a:spcPct val="100000"/>
              </a:lnSpc>
              <a:spcBef>
                <a:spcPts val="0"/>
              </a:spcBef>
              <a:spcAft>
                <a:spcPts val="0"/>
              </a:spcAft>
              <a:buClr>
                <a:srgbClr val="000000"/>
              </a:buClr>
              <a:buSzPts val="2200"/>
              <a:buFont typeface="Arial"/>
              <a:buChar char="•"/>
            </a:pPr>
            <a:r>
              <a:rPr b="0" i="0" lang="en" sz="2200" u="none" cap="none" strike="noStrike">
                <a:solidFill>
                  <a:srgbClr val="000000"/>
                </a:solidFill>
                <a:latin typeface="Arial"/>
                <a:ea typeface="Arial"/>
                <a:cs typeface="Arial"/>
                <a:sym typeface="Arial"/>
              </a:rPr>
              <a:t> Exhale longer than you inhale. It’s the exhale that triggers the relaxation response. </a:t>
            </a:r>
            <a:br>
              <a:rPr b="0" i="0" lang="en" sz="2200" u="none" cap="none" strike="noStrike">
                <a:solidFill>
                  <a:srgbClr val="000000"/>
                </a:solidFill>
                <a:latin typeface="Arial"/>
                <a:ea typeface="Arial"/>
                <a:cs typeface="Arial"/>
                <a:sym typeface="Arial"/>
              </a:rPr>
            </a:br>
            <a:endParaRPr b="0" i="0" sz="2200" u="none" cap="none" strike="noStrike">
              <a:solidFill>
                <a:srgbClr val="000000"/>
              </a:solidFill>
              <a:latin typeface="Arial"/>
              <a:ea typeface="Arial"/>
              <a:cs typeface="Arial"/>
              <a:sym typeface="Arial"/>
            </a:endParaRPr>
          </a:p>
          <a:p>
            <a:pPr indent="-139700" lvl="0" marL="0" marR="0" rtl="0" algn="l">
              <a:lnSpc>
                <a:spcPct val="100000"/>
              </a:lnSpc>
              <a:spcBef>
                <a:spcPts val="0"/>
              </a:spcBef>
              <a:spcAft>
                <a:spcPts val="0"/>
              </a:spcAft>
              <a:buClr>
                <a:srgbClr val="000000"/>
              </a:buClr>
              <a:buSzPts val="2200"/>
              <a:buFont typeface="Arial"/>
              <a:buChar char="•"/>
            </a:pPr>
            <a:r>
              <a:rPr b="0" i="0" lang="en" sz="2200" u="none" cap="none" strike="noStrike">
                <a:solidFill>
                  <a:srgbClr val="000000"/>
                </a:solidFill>
                <a:latin typeface="Arial"/>
                <a:ea typeface="Arial"/>
                <a:cs typeface="Arial"/>
                <a:sym typeface="Arial"/>
              </a:rPr>
              <a:t> Gargling with water or loud singing</a:t>
            </a:r>
            <a:br>
              <a:rPr b="0" i="0" lang="en" sz="2200" u="none" cap="none" strike="noStrike">
                <a:solidFill>
                  <a:srgbClr val="000000"/>
                </a:solidFill>
                <a:latin typeface="Arial"/>
                <a:ea typeface="Arial"/>
                <a:cs typeface="Arial"/>
                <a:sym typeface="Arial"/>
              </a:rPr>
            </a:br>
            <a:endParaRPr b="0" i="0" sz="2200" u="none" cap="none" strike="noStrike">
              <a:solidFill>
                <a:srgbClr val="000000"/>
              </a:solidFill>
              <a:latin typeface="Arial"/>
              <a:ea typeface="Arial"/>
              <a:cs typeface="Arial"/>
              <a:sym typeface="Arial"/>
            </a:endParaRPr>
          </a:p>
          <a:p>
            <a:pPr indent="-139700" lvl="0" marL="0" marR="0" rtl="0" algn="l">
              <a:lnSpc>
                <a:spcPct val="100000"/>
              </a:lnSpc>
              <a:spcBef>
                <a:spcPts val="0"/>
              </a:spcBef>
              <a:spcAft>
                <a:spcPts val="0"/>
              </a:spcAft>
              <a:buClr>
                <a:srgbClr val="000000"/>
              </a:buClr>
              <a:buSzPts val="2200"/>
              <a:buFont typeface="Arial"/>
              <a:buChar char="•"/>
            </a:pPr>
            <a:r>
              <a:rPr b="0" i="0" lang="en" sz="2200" u="none" cap="none" strike="noStrike">
                <a:solidFill>
                  <a:srgbClr val="000000"/>
                </a:solidFill>
                <a:latin typeface="Arial"/>
                <a:ea typeface="Arial"/>
                <a:cs typeface="Arial"/>
                <a:sym typeface="Arial"/>
              </a:rPr>
              <a:t> Cold water face immersion</a:t>
            </a:r>
            <a:endParaRPr b="0" i="0" sz="2200" u="none" cap="none" strike="noStrike">
              <a:solidFill>
                <a:srgbClr val="000000"/>
              </a:solidFill>
              <a:latin typeface="Arial"/>
              <a:ea typeface="Arial"/>
              <a:cs typeface="Arial"/>
              <a:sym typeface="Arial"/>
            </a:endParaRPr>
          </a:p>
        </p:txBody>
      </p:sp>
      <p:pic>
        <p:nvPicPr>
          <p:cNvPr descr="Respiratory vagus nerve stimulation (rVNS) counteracts fight-or-flight  stress. – breathwork-science" id="448" name="Google Shape;448;p31"/>
          <p:cNvPicPr preferRelativeResize="0"/>
          <p:nvPr/>
        </p:nvPicPr>
        <p:blipFill rotWithShape="1">
          <a:blip r:embed="rId3">
            <a:alphaModFix/>
          </a:blip>
          <a:srcRect b="0" l="0" r="0" t="0"/>
          <a:stretch/>
        </p:blipFill>
        <p:spPr>
          <a:xfrm>
            <a:off x="6470481" y="385175"/>
            <a:ext cx="2438494" cy="2914298"/>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3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000000"/>
              </a:buClr>
              <a:buSzPts val="1100"/>
              <a:buFont typeface="Arial"/>
              <a:buNone/>
            </a:pPr>
            <a:fld id="{00000000-1234-1234-1234-123412341234}" type="slidenum">
              <a:rPr lang="en"/>
              <a:t>‹#›</a:t>
            </a:fld>
            <a:endParaRPr/>
          </a:p>
        </p:txBody>
      </p:sp>
      <p:sp>
        <p:nvSpPr>
          <p:cNvPr id="454" name="Google Shape;454;p32"/>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Voooo Sound Exercise</a:t>
            </a:r>
            <a:endParaRPr/>
          </a:p>
        </p:txBody>
      </p:sp>
      <p:sp>
        <p:nvSpPr>
          <p:cNvPr id="455" name="Google Shape;455;p32"/>
          <p:cNvSpPr txBox="1"/>
          <p:nvPr>
            <p:ph idx="1" type="body"/>
          </p:nvPr>
        </p:nvSpPr>
        <p:spPr>
          <a:xfrm>
            <a:off x="307601" y="1160125"/>
            <a:ext cx="5452500" cy="3221400"/>
          </a:xfrm>
          <a:prstGeom prst="rect">
            <a:avLst/>
          </a:prstGeom>
          <a:noFill/>
          <a:ln>
            <a:noFill/>
          </a:ln>
        </p:spPr>
        <p:txBody>
          <a:bodyPr anchorCtr="0" anchor="t" bIns="0" lIns="0" spcFirstLastPara="1" rIns="0" wrap="square" tIns="0">
            <a:noAutofit/>
          </a:bodyPr>
          <a:lstStyle/>
          <a:p>
            <a:pPr indent="-381000" lvl="0" marL="457200" rtl="0" algn="l">
              <a:lnSpc>
                <a:spcPct val="150000"/>
              </a:lnSpc>
              <a:spcBef>
                <a:spcPts val="600"/>
              </a:spcBef>
              <a:spcAft>
                <a:spcPts val="0"/>
              </a:spcAft>
              <a:buSzPts val="2400"/>
              <a:buChar char="●"/>
            </a:pPr>
            <a:r>
              <a:rPr lang="en" sz="2800"/>
              <a:t>Stimulates the Vagus nerve </a:t>
            </a:r>
            <a:endParaRPr sz="2800"/>
          </a:p>
          <a:p>
            <a:pPr indent="-381000" lvl="0" marL="457200" rtl="0" algn="l">
              <a:lnSpc>
                <a:spcPct val="150000"/>
              </a:lnSpc>
              <a:spcBef>
                <a:spcPts val="0"/>
              </a:spcBef>
              <a:spcAft>
                <a:spcPts val="0"/>
              </a:spcAft>
              <a:buSzPts val="2400"/>
              <a:buChar char="●"/>
            </a:pPr>
            <a:r>
              <a:rPr lang="en" sz="2800"/>
              <a:t>Sends positive information upwards. </a:t>
            </a:r>
            <a:endParaRPr sz="2800"/>
          </a:p>
          <a:p>
            <a:pPr indent="-381000" lvl="0" marL="457200" rtl="0" algn="l">
              <a:lnSpc>
                <a:spcPct val="150000"/>
              </a:lnSpc>
              <a:spcBef>
                <a:spcPts val="0"/>
              </a:spcBef>
              <a:spcAft>
                <a:spcPts val="0"/>
              </a:spcAft>
              <a:buSzPts val="2400"/>
              <a:buChar char="●"/>
            </a:pPr>
            <a:r>
              <a:rPr lang="en" sz="2800"/>
              <a:t>Moves from “eh” to “aah”. </a:t>
            </a:r>
            <a:endParaRPr sz="2800"/>
          </a:p>
        </p:txBody>
      </p:sp>
      <p:pic>
        <p:nvPicPr>
          <p:cNvPr descr="Reduce Inflammation with this Breathing Exercise" id="456" name="Google Shape;456;p32"/>
          <p:cNvPicPr preferRelativeResize="0"/>
          <p:nvPr/>
        </p:nvPicPr>
        <p:blipFill rotWithShape="1">
          <a:blip r:embed="rId3">
            <a:alphaModFix/>
          </a:blip>
          <a:srcRect b="0" l="0" r="0" t="0"/>
          <a:stretch/>
        </p:blipFill>
        <p:spPr>
          <a:xfrm>
            <a:off x="5959450" y="1084900"/>
            <a:ext cx="2714625" cy="16859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3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000000"/>
              </a:buClr>
              <a:buSzPts val="1100"/>
              <a:buFont typeface="Arial"/>
              <a:buNone/>
            </a:pPr>
            <a:fld id="{00000000-1234-1234-1234-123412341234}" type="slidenum">
              <a:rPr lang="en"/>
              <a:t>‹#›</a:t>
            </a:fld>
            <a:endParaRPr/>
          </a:p>
        </p:txBody>
      </p:sp>
      <p:sp>
        <p:nvSpPr>
          <p:cNvPr id="462" name="Google Shape;462;p33"/>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Visceral Massage </a:t>
            </a:r>
            <a:endParaRPr/>
          </a:p>
        </p:txBody>
      </p:sp>
      <p:sp>
        <p:nvSpPr>
          <p:cNvPr id="463" name="Google Shape;463;p33"/>
          <p:cNvSpPr txBox="1"/>
          <p:nvPr>
            <p:ph idx="1" type="body"/>
          </p:nvPr>
        </p:nvSpPr>
        <p:spPr>
          <a:xfrm>
            <a:off x="307601" y="1160125"/>
            <a:ext cx="5452500" cy="3221400"/>
          </a:xfrm>
          <a:prstGeom prst="rect">
            <a:avLst/>
          </a:prstGeom>
          <a:noFill/>
          <a:ln>
            <a:noFill/>
          </a:ln>
        </p:spPr>
        <p:txBody>
          <a:bodyPr anchorCtr="0" anchor="t" bIns="0" lIns="0" spcFirstLastPara="1" rIns="0" wrap="square" tIns="0">
            <a:noAutofit/>
          </a:bodyPr>
          <a:lstStyle/>
          <a:p>
            <a:pPr indent="-381000" lvl="0" marL="457200" rtl="0" algn="l">
              <a:lnSpc>
                <a:spcPct val="150000"/>
              </a:lnSpc>
              <a:spcBef>
                <a:spcPts val="600"/>
              </a:spcBef>
              <a:spcAft>
                <a:spcPts val="0"/>
              </a:spcAft>
              <a:buSzPts val="2400"/>
              <a:buChar char="●"/>
            </a:pPr>
            <a:r>
              <a:rPr lang="en" sz="2800"/>
              <a:t>Stimulates the Vagus nerve </a:t>
            </a:r>
            <a:endParaRPr sz="2800"/>
          </a:p>
          <a:p>
            <a:pPr indent="-381000" lvl="0" marL="457200" rtl="0" algn="l">
              <a:lnSpc>
                <a:spcPct val="150000"/>
              </a:lnSpc>
              <a:spcBef>
                <a:spcPts val="0"/>
              </a:spcBef>
              <a:spcAft>
                <a:spcPts val="0"/>
              </a:spcAft>
              <a:buSzPts val="2400"/>
              <a:buChar char="●"/>
            </a:pPr>
            <a:r>
              <a:rPr lang="en" sz="2800"/>
              <a:t>Sends positive information upwards. </a:t>
            </a:r>
            <a:endParaRPr sz="2800"/>
          </a:p>
          <a:p>
            <a:pPr indent="-381000" lvl="0" marL="457200" rtl="0" algn="l">
              <a:lnSpc>
                <a:spcPct val="150000"/>
              </a:lnSpc>
              <a:spcBef>
                <a:spcPts val="0"/>
              </a:spcBef>
              <a:spcAft>
                <a:spcPts val="0"/>
              </a:spcAft>
              <a:buSzPts val="2400"/>
              <a:buChar char="●"/>
            </a:pPr>
            <a:r>
              <a:rPr lang="en" sz="2800"/>
              <a:t>Moves from “eh” to “aah”. </a:t>
            </a:r>
            <a:endParaRPr sz="2800"/>
          </a:p>
        </p:txBody>
      </p:sp>
      <p:pic>
        <p:nvPicPr>
          <p:cNvPr id="464" name="Google Shape;464;p33"/>
          <p:cNvPicPr preferRelativeResize="0"/>
          <p:nvPr/>
        </p:nvPicPr>
        <p:blipFill rotWithShape="1">
          <a:blip r:embed="rId3">
            <a:alphaModFix/>
          </a:blip>
          <a:srcRect b="0" l="0" r="0" t="0"/>
          <a:stretch/>
        </p:blipFill>
        <p:spPr>
          <a:xfrm>
            <a:off x="6054701" y="874575"/>
            <a:ext cx="2619375" cy="17430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3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000000"/>
              </a:buClr>
              <a:buSzPts val="1100"/>
              <a:buFont typeface="Arial"/>
              <a:buNone/>
            </a:pPr>
            <a:fld id="{00000000-1234-1234-1234-123412341234}" type="slidenum">
              <a:rPr lang="en"/>
              <a:t>‹#›</a:t>
            </a:fld>
            <a:endParaRPr/>
          </a:p>
        </p:txBody>
      </p:sp>
      <p:sp>
        <p:nvSpPr>
          <p:cNvPr id="470" name="Google Shape;470;p34"/>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Smovey Rings</a:t>
            </a:r>
            <a:endParaRPr/>
          </a:p>
        </p:txBody>
      </p:sp>
      <p:pic>
        <p:nvPicPr>
          <p:cNvPr descr="This video is for Somatic Experiencing Practitoners (SEPs) who are interested in learning more about using the Smovey Vibroswing System (Smovey Rings) in SE Practice.  It features Dr. Peter A. Levine demonstrating his use of the rings in a session &amp; Dr. Abi Blakeslee, Faculty with the Somatic Experiencing Trauma Institute discussing key concepts related to the Smovey Rings in trauma healing work.  Video edited and narrated by Ilene Blaisch, LCSW, SEP and Smovey Coach/Reseller.  For more information, please e-mail Ilene at ileneblaisch@icloud.com or go to her website: www.healwithvibration.com" id="471" name="Google Shape;471;p34" title="Smovey Rings in Somatic Experiencing with Dr. Peter A. Levine &amp; Dr. Abi Blakeslee">
            <a:hlinkClick r:id="rId3"/>
          </p:cNvPr>
          <p:cNvPicPr preferRelativeResize="0"/>
          <p:nvPr/>
        </p:nvPicPr>
        <p:blipFill rotWithShape="1">
          <a:blip r:embed="rId4">
            <a:alphaModFix/>
          </a:blip>
          <a:srcRect b="0" l="0" r="0" t="0"/>
          <a:stretch/>
        </p:blipFill>
        <p:spPr>
          <a:xfrm>
            <a:off x="906950" y="1483950"/>
            <a:ext cx="4516300" cy="2540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1"/>
                                        </p:tgtEl>
                                        <p:attrNameLst>
                                          <p:attrName>style.visibility</p:attrName>
                                        </p:attrNameLst>
                                      </p:cBhvr>
                                      <p:to>
                                        <p:strVal val="visible"/>
                                      </p:to>
                                    </p:set>
                                    <p:animEffect filter="fade" transition="in">
                                      <p:cBhvr>
                                        <p:cTn dur="1000"/>
                                        <p:tgtEl>
                                          <p:spTgt spid="4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35"/>
          <p:cNvSpPr txBox="1"/>
          <p:nvPr>
            <p:ph type="title"/>
          </p:nvPr>
        </p:nvSpPr>
        <p:spPr>
          <a:xfrm>
            <a:off x="374850" y="469800"/>
            <a:ext cx="50229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Trauma Journal 3 </a:t>
            </a:r>
            <a:endParaRPr/>
          </a:p>
        </p:txBody>
      </p:sp>
      <p:sp>
        <p:nvSpPr>
          <p:cNvPr id="477" name="Google Shape;477;p35"/>
          <p:cNvSpPr txBox="1"/>
          <p:nvPr>
            <p:ph idx="1" type="body"/>
          </p:nvPr>
        </p:nvSpPr>
        <p:spPr>
          <a:xfrm>
            <a:off x="470275" y="1392125"/>
            <a:ext cx="4734300" cy="3221400"/>
          </a:xfrm>
          <a:prstGeom prst="rect">
            <a:avLst/>
          </a:prstGeom>
          <a:noFill/>
          <a:ln>
            <a:noFill/>
          </a:ln>
        </p:spPr>
        <p:txBody>
          <a:bodyPr anchorCtr="0" anchor="t" bIns="0" lIns="0" spcFirstLastPara="1" rIns="0" wrap="square" tIns="0">
            <a:noAutofit/>
          </a:bodyPr>
          <a:lstStyle/>
          <a:p>
            <a:pPr indent="-381000" lvl="0" marL="457200" rtl="0" algn="l">
              <a:lnSpc>
                <a:spcPct val="115000"/>
              </a:lnSpc>
              <a:spcBef>
                <a:spcPts val="0"/>
              </a:spcBef>
              <a:spcAft>
                <a:spcPts val="0"/>
              </a:spcAft>
              <a:buSzPts val="2400"/>
              <a:buChar char="●"/>
            </a:pPr>
            <a:r>
              <a:rPr lang="en"/>
              <a:t>Study your own posture/body language</a:t>
            </a:r>
            <a:br>
              <a:rPr lang="en"/>
            </a:br>
            <a:endParaRPr/>
          </a:p>
          <a:p>
            <a:pPr indent="-381000" lvl="0" marL="457200" rtl="0" algn="l">
              <a:lnSpc>
                <a:spcPct val="115000"/>
              </a:lnSpc>
              <a:spcBef>
                <a:spcPts val="0"/>
              </a:spcBef>
              <a:spcAft>
                <a:spcPts val="0"/>
              </a:spcAft>
              <a:buSzPts val="2400"/>
              <a:buChar char="●"/>
            </a:pPr>
            <a:r>
              <a:rPr lang="en"/>
              <a:t>Associate with feelings and thoughts.</a:t>
            </a:r>
            <a:br>
              <a:rPr lang="en"/>
            </a:br>
            <a:endParaRPr/>
          </a:p>
          <a:p>
            <a:pPr indent="-381000" lvl="0" marL="457200" rtl="0" algn="l">
              <a:lnSpc>
                <a:spcPct val="115000"/>
              </a:lnSpc>
              <a:spcBef>
                <a:spcPts val="0"/>
              </a:spcBef>
              <a:spcAft>
                <a:spcPts val="0"/>
              </a:spcAft>
              <a:buSzPts val="2400"/>
              <a:buChar char="●"/>
            </a:pPr>
            <a:r>
              <a:rPr lang="en"/>
              <a:t>Change positions. </a:t>
            </a:r>
            <a:endParaRPr/>
          </a:p>
          <a:p>
            <a:pPr indent="0" lvl="0" marL="457200" rtl="0" algn="l">
              <a:lnSpc>
                <a:spcPct val="115000"/>
              </a:lnSpc>
              <a:spcBef>
                <a:spcPts val="600"/>
              </a:spcBef>
              <a:spcAft>
                <a:spcPts val="0"/>
              </a:spcAft>
              <a:buSzPts val="2400"/>
              <a:buNone/>
            </a:pPr>
            <a:r>
              <a:t/>
            </a:r>
            <a:endParaRPr/>
          </a:p>
          <a:p>
            <a:pPr indent="0" lvl="0" marL="0" rtl="0" algn="l">
              <a:lnSpc>
                <a:spcPct val="115000"/>
              </a:lnSpc>
              <a:spcBef>
                <a:spcPts val="600"/>
              </a:spcBef>
              <a:spcAft>
                <a:spcPts val="0"/>
              </a:spcAft>
              <a:buSzPts val="2400"/>
              <a:buNone/>
            </a:pPr>
            <a:r>
              <a:t/>
            </a:r>
            <a:endParaRPr/>
          </a:p>
          <a:p>
            <a:pPr indent="0" lvl="0" marL="0" rtl="0" algn="l">
              <a:lnSpc>
                <a:spcPct val="115000"/>
              </a:lnSpc>
              <a:spcBef>
                <a:spcPts val="600"/>
              </a:spcBef>
              <a:spcAft>
                <a:spcPts val="0"/>
              </a:spcAft>
              <a:buSzPts val="2400"/>
              <a:buNone/>
            </a:pPr>
            <a:r>
              <a:t/>
            </a:r>
            <a:endParaRPr/>
          </a:p>
        </p:txBody>
      </p:sp>
      <p:sp>
        <p:nvSpPr>
          <p:cNvPr id="478" name="Google Shape;478;p3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pic>
        <p:nvPicPr>
          <p:cNvPr id="479" name="Google Shape;479;p35"/>
          <p:cNvPicPr preferRelativeResize="0"/>
          <p:nvPr/>
        </p:nvPicPr>
        <p:blipFill rotWithShape="1">
          <a:blip r:embed="rId3">
            <a:alphaModFix/>
          </a:blip>
          <a:srcRect b="17989" l="52625" r="25521" t="29361"/>
          <a:stretch/>
        </p:blipFill>
        <p:spPr>
          <a:xfrm>
            <a:off x="5818900" y="337875"/>
            <a:ext cx="2925552" cy="3964426"/>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483" name="Shape 483"/>
        <p:cNvGrpSpPr/>
        <p:nvPr/>
      </p:nvGrpSpPr>
      <p:grpSpPr>
        <a:xfrm>
          <a:off x="0" y="0"/>
          <a:ext cx="0" cy="0"/>
          <a:chOff x="0" y="0"/>
          <a:chExt cx="0" cy="0"/>
        </a:xfrm>
      </p:grpSpPr>
      <p:sp>
        <p:nvSpPr>
          <p:cNvPr id="484" name="Google Shape;484;p36"/>
          <p:cNvSpPr txBox="1"/>
          <p:nvPr/>
        </p:nvSpPr>
        <p:spPr>
          <a:xfrm>
            <a:off x="417450" y="349400"/>
            <a:ext cx="8309100" cy="954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500"/>
              <a:buFont typeface="Arial"/>
              <a:buNone/>
            </a:pPr>
            <a:r>
              <a:rPr b="0" i="0" lang="en" sz="2500" u="none" cap="none" strike="noStrike">
                <a:solidFill>
                  <a:srgbClr val="000000"/>
                </a:solidFill>
                <a:latin typeface="DM Sans"/>
                <a:ea typeface="DM Sans"/>
                <a:cs typeface="DM Sans"/>
                <a:sym typeface="DM Sans"/>
              </a:rPr>
              <a:t>Recommended for Week 7: </a:t>
            </a:r>
            <a:endParaRPr b="0" i="0" sz="2500" u="none" cap="none" strike="noStrike">
              <a:solidFill>
                <a:srgbClr val="000000"/>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2500"/>
              <a:buFont typeface="Arial"/>
              <a:buNone/>
            </a:pPr>
            <a:r>
              <a:rPr b="0" i="0" lang="en" sz="2500" u="none" cap="none" strike="noStrike">
                <a:solidFill>
                  <a:srgbClr val="000000"/>
                </a:solidFill>
                <a:latin typeface="DM Sans"/>
                <a:ea typeface="DM Sans"/>
                <a:cs typeface="DM Sans"/>
                <a:sym typeface="DM Sans"/>
              </a:rPr>
              <a:t>Getting Past Your Past - Francine Shapiro</a:t>
            </a:r>
            <a:endParaRPr b="0" i="0" sz="2500" u="none" cap="none" strike="noStrike">
              <a:solidFill>
                <a:srgbClr val="000000"/>
              </a:solidFill>
              <a:latin typeface="DM Sans"/>
              <a:ea typeface="DM Sans"/>
              <a:cs typeface="DM Sans"/>
              <a:sym typeface="DM Sans"/>
            </a:endParaRPr>
          </a:p>
        </p:txBody>
      </p:sp>
      <p:pic>
        <p:nvPicPr>
          <p:cNvPr id="485" name="Google Shape;485;p36"/>
          <p:cNvPicPr preferRelativeResize="0"/>
          <p:nvPr/>
        </p:nvPicPr>
        <p:blipFill rotWithShape="1">
          <a:blip r:embed="rId3">
            <a:alphaModFix/>
          </a:blip>
          <a:srcRect b="0" l="0" r="0" t="0"/>
          <a:stretch/>
        </p:blipFill>
        <p:spPr>
          <a:xfrm>
            <a:off x="3548800" y="1503269"/>
            <a:ext cx="2046388" cy="31430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