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embeddedFontLst>
    <p:embeddedFont>
      <p:font typeface="DM Sans" pitchFamily="2" charset="0"/>
      <p:regular r:id="rId37"/>
      <p:bold r:id="rId38"/>
      <p:italic r:id="rId39"/>
      <p:boldItalic r:id="rId40"/>
    </p:embeddedFont>
    <p:embeddedFont>
      <p:font typeface="Verdana" panose="020B060403050404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cdHaU+jcRZ37tynT+BjQ4IJKWU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706"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ScPvUV9rF74&amp;t=1517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EgCDzYro2I8"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4" name="Google Shape;114;p3: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EMDR is one of the psychotherapeutic methods that is recommended for the treatment of PTSD.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2" name="Google Shape;122;p4: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This is a short overview of the presentation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9" name="Google Shape;129;p5: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b="1"/>
              <a:t>For teachers: </a:t>
            </a:r>
            <a:endParaRPr/>
          </a:p>
          <a:p>
            <a:pPr marL="0" lvl="0" indent="0" algn="l" rtl="0">
              <a:lnSpc>
                <a:spcPct val="100000"/>
              </a:lnSpc>
              <a:spcBef>
                <a:spcPts val="0"/>
              </a:spcBef>
              <a:spcAft>
                <a:spcPts val="0"/>
              </a:spcAft>
              <a:buSzPts val="1800"/>
              <a:buNone/>
            </a:pPr>
            <a:r>
              <a:rPr lang="en"/>
              <a:t>EMDR is a trauma-focused method for treating PTSD and painful memories. The metod integrates elements from several psychotherapeutic schools, for example:</a:t>
            </a:r>
            <a:endParaRPr/>
          </a:p>
          <a:p>
            <a:pPr marL="0" lvl="0" indent="0" algn="l" rtl="0">
              <a:lnSpc>
                <a:spcPct val="100000"/>
              </a:lnSpc>
              <a:spcBef>
                <a:spcPts val="0"/>
              </a:spcBef>
              <a:spcAft>
                <a:spcPts val="0"/>
              </a:spcAft>
              <a:buSzPts val="1800"/>
              <a:buNone/>
            </a:pPr>
            <a:r>
              <a:rPr lang="en"/>
              <a:t>Psychodynamic through the focus on past memories and free association during processing; behavioral through the recognition of  fear conditioning, cognitive through recognizing negativ and positive cognitions in relation to the memory, body-centered by paying attention to have memories are stored in the body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7" name="Google Shape;137;p6: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b="1"/>
              <a:t>For teachers:</a:t>
            </a:r>
            <a:r>
              <a:rPr lang="en"/>
              <a:t> </a:t>
            </a:r>
            <a:endParaRPr/>
          </a:p>
          <a:p>
            <a:pPr marL="0" lvl="0" indent="0" algn="l" rtl="0">
              <a:lnSpc>
                <a:spcPct val="100000"/>
              </a:lnSpc>
              <a:spcBef>
                <a:spcPts val="0"/>
              </a:spcBef>
              <a:spcAft>
                <a:spcPts val="0"/>
              </a:spcAft>
              <a:buSzPts val="1800"/>
              <a:buNone/>
            </a:pPr>
            <a:r>
              <a:rPr lang="en"/>
              <a:t>Although there are parts of free associations during processing, the treatment follows a structured protocol.</a:t>
            </a:r>
            <a:endParaRPr/>
          </a:p>
          <a:p>
            <a:pPr marL="0" lvl="0" indent="0" algn="l" rtl="0">
              <a:lnSpc>
                <a:spcPct val="100000"/>
              </a:lnSpc>
              <a:spcBef>
                <a:spcPts val="0"/>
              </a:spcBef>
              <a:spcAft>
                <a:spcPts val="0"/>
              </a:spcAft>
              <a:buSzPts val="1800"/>
              <a:buNone/>
            </a:pPr>
            <a:r>
              <a:rPr lang="en"/>
              <a:t>For a single traumatic experience usually just a few sessions are necessary. However in complex cases the length of treatment can become quite extended. In its original form EMDR was developed for adults, but the method can easily be adapted for children.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5" name="Google Shape;145;p7: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b="1"/>
              <a:t>For teachers: </a:t>
            </a:r>
            <a:endParaRPr/>
          </a:p>
          <a:p>
            <a:pPr marL="0" lvl="0" indent="0" algn="l" rtl="0">
              <a:lnSpc>
                <a:spcPct val="100000"/>
              </a:lnSpc>
              <a:spcBef>
                <a:spcPts val="0"/>
              </a:spcBef>
              <a:spcAft>
                <a:spcPts val="0"/>
              </a:spcAft>
              <a:buSzPts val="1800"/>
              <a:buNone/>
            </a:pPr>
            <a:r>
              <a:rPr lang="en"/>
              <a:t>The first study was published in 1989 by Francine Shapiro, the inventor of EMDR, demonstrating that clients after three sessions of EMDR did not longer meet criteria for PTSD. Her publication was met by both interest and skepticism. The skepticism concerned mainly the use of eye movements as part of a treatment.</a:t>
            </a:r>
            <a:endParaRPr/>
          </a:p>
          <a:p>
            <a:pPr marL="0" lvl="0" indent="0" algn="l" rtl="0">
              <a:lnSpc>
                <a:spcPct val="100000"/>
              </a:lnSpc>
              <a:spcBef>
                <a:spcPts val="0"/>
              </a:spcBef>
              <a:spcAft>
                <a:spcPts val="0"/>
              </a:spcAft>
              <a:buSzPts val="800"/>
              <a:buNone/>
            </a:pPr>
            <a:r>
              <a:rPr lang="en" sz="800"/>
              <a:t>Reference:</a:t>
            </a:r>
            <a:endParaRPr/>
          </a:p>
          <a:p>
            <a:pPr marL="0" lvl="0" indent="0" algn="l" rtl="0">
              <a:lnSpc>
                <a:spcPct val="100000"/>
              </a:lnSpc>
              <a:spcBef>
                <a:spcPts val="0"/>
              </a:spcBef>
              <a:spcAft>
                <a:spcPts val="0"/>
              </a:spcAft>
              <a:buSzPts val="800"/>
              <a:buNone/>
            </a:pPr>
            <a:r>
              <a:rPr lang="en" sz="800"/>
              <a:t>Shapiro F. Efficacy of the Eye Movement Desensitization Procedure in the treatment of traumatic memories. </a:t>
            </a:r>
            <a:br>
              <a:rPr lang="en" sz="800"/>
            </a:br>
            <a:r>
              <a:rPr lang="en" sz="800" i="1"/>
              <a:t>Journal of Traumatic Stress</a:t>
            </a:r>
            <a:r>
              <a:rPr lang="en" sz="800"/>
              <a:t>, 2(2): 199–223.</a:t>
            </a:r>
            <a:endParaRPr/>
          </a:p>
          <a:p>
            <a:pPr marL="0" lvl="0" indent="0" algn="l" rtl="0">
              <a:lnSpc>
                <a:spcPct val="100000"/>
              </a:lnSpc>
              <a:spcBef>
                <a:spcPts val="0"/>
              </a:spcBef>
              <a:spcAft>
                <a:spcPts val="0"/>
              </a:spcAft>
              <a:buSzPts val="1800"/>
              <a:buNone/>
            </a:pP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2" name="Google Shape;152;p8: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b="1"/>
              <a:t>For teachers: </a:t>
            </a:r>
            <a:endParaRPr/>
          </a:p>
          <a:p>
            <a:pPr marL="0" lvl="0" indent="0" algn="l" rtl="0">
              <a:lnSpc>
                <a:spcPct val="100000"/>
              </a:lnSpc>
              <a:spcBef>
                <a:spcPts val="0"/>
              </a:spcBef>
              <a:spcAft>
                <a:spcPts val="0"/>
              </a:spcAft>
              <a:buSzPts val="1800"/>
              <a:buNone/>
            </a:pPr>
            <a:r>
              <a:rPr lang="en"/>
              <a:t>The first study was published in 1989 by Francine Shapiro, the inventor of EMDR, demonstrating that clients after three sessions of EMDR did not longer meet criteria for PTSD. Her publication was met by both interest and skepticism. The skepticism concerned mainly the use of eye movements as part of a treatment.</a:t>
            </a:r>
            <a:endParaRPr/>
          </a:p>
          <a:p>
            <a:pPr marL="0" lvl="0" indent="0" algn="l" rtl="0">
              <a:lnSpc>
                <a:spcPct val="100000"/>
              </a:lnSpc>
              <a:spcBef>
                <a:spcPts val="0"/>
              </a:spcBef>
              <a:spcAft>
                <a:spcPts val="0"/>
              </a:spcAft>
              <a:buSzPts val="800"/>
              <a:buNone/>
            </a:pPr>
            <a:r>
              <a:rPr lang="en" sz="800"/>
              <a:t>Reference:</a:t>
            </a:r>
            <a:endParaRPr/>
          </a:p>
          <a:p>
            <a:pPr marL="0" lvl="0" indent="0" algn="l" rtl="0">
              <a:lnSpc>
                <a:spcPct val="100000"/>
              </a:lnSpc>
              <a:spcBef>
                <a:spcPts val="0"/>
              </a:spcBef>
              <a:spcAft>
                <a:spcPts val="0"/>
              </a:spcAft>
              <a:buSzPts val="800"/>
              <a:buNone/>
            </a:pPr>
            <a:r>
              <a:rPr lang="en" sz="800"/>
              <a:t>Shapiro F. Efficacy of the Eye Movement Desensitization Procedure in the treatment of traumatic memories. </a:t>
            </a:r>
            <a:br>
              <a:rPr lang="en" sz="800"/>
            </a:br>
            <a:r>
              <a:rPr lang="en" sz="800" i="1"/>
              <a:t>Journal of Traumatic Stress</a:t>
            </a:r>
            <a:r>
              <a:rPr lang="en" sz="800"/>
              <a:t>, 2(2): 199–223.</a:t>
            </a:r>
            <a:endParaRPr/>
          </a:p>
          <a:p>
            <a:pPr marL="0" lvl="0" indent="0" algn="l" rtl="0">
              <a:lnSpc>
                <a:spcPct val="100000"/>
              </a:lnSpc>
              <a:spcBef>
                <a:spcPts val="0"/>
              </a:spcBef>
              <a:spcAft>
                <a:spcPts val="0"/>
              </a:spcAft>
              <a:buSzPts val="1800"/>
              <a:buNone/>
            </a:pP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8" name="Google Shape;158;p9: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b="1" u="sng">
                <a:solidFill>
                  <a:schemeClr val="hlink"/>
                </a:solidFill>
                <a:hlinkClick r:id="rId3"/>
              </a:rPr>
              <a:t>https://www.youtube.com/watch?v=ScPvUV9rF74&amp;t=1517s</a:t>
            </a:r>
            <a:endParaRPr b="1"/>
          </a:p>
          <a:p>
            <a:pPr marL="0" lvl="0" indent="0" algn="l" rtl="0">
              <a:lnSpc>
                <a:spcPct val="100000"/>
              </a:lnSpc>
              <a:spcBef>
                <a:spcPts val="0"/>
              </a:spcBef>
              <a:spcAft>
                <a:spcPts val="0"/>
              </a:spcAft>
              <a:buSzPts val="1800"/>
              <a:buNone/>
            </a:pPr>
            <a:endParaRPr b="1"/>
          </a:p>
          <a:p>
            <a:pPr marL="0" lvl="0" indent="0" algn="l" rtl="0">
              <a:lnSpc>
                <a:spcPct val="100000"/>
              </a:lnSpc>
              <a:spcBef>
                <a:spcPts val="0"/>
              </a:spcBef>
              <a:spcAft>
                <a:spcPts val="0"/>
              </a:spcAft>
              <a:buSzPts val="1800"/>
              <a:buNone/>
            </a:pPr>
            <a:r>
              <a:rPr lang="en" b="1"/>
              <a:t>For teachers: </a:t>
            </a:r>
            <a:endParaRPr/>
          </a:p>
          <a:p>
            <a:pPr marL="0" lvl="0" indent="0" algn="l" rtl="0">
              <a:lnSpc>
                <a:spcPct val="100000"/>
              </a:lnSpc>
              <a:spcBef>
                <a:spcPts val="0"/>
              </a:spcBef>
              <a:spcAft>
                <a:spcPts val="0"/>
              </a:spcAft>
              <a:buSzPts val="1800"/>
              <a:buNone/>
            </a:pPr>
            <a:r>
              <a:rPr lang="en"/>
              <a:t>The first study was published in 1989 by Francine Shapiro, the inventor of EMDR, demonstrating that clients after three sessions of EMDR did not longer meet criteria for PTSD. Her publication was met by both interest and skepticism. The skepticism concerned mainly the use of eye movements as part of a treatment.</a:t>
            </a:r>
            <a:endParaRPr/>
          </a:p>
          <a:p>
            <a:pPr marL="0" lvl="0" indent="0" algn="l" rtl="0">
              <a:lnSpc>
                <a:spcPct val="100000"/>
              </a:lnSpc>
              <a:spcBef>
                <a:spcPts val="0"/>
              </a:spcBef>
              <a:spcAft>
                <a:spcPts val="0"/>
              </a:spcAft>
              <a:buSzPts val="800"/>
              <a:buNone/>
            </a:pPr>
            <a:r>
              <a:rPr lang="en" sz="800"/>
              <a:t>Reference:</a:t>
            </a:r>
            <a:endParaRPr/>
          </a:p>
          <a:p>
            <a:pPr marL="0" lvl="0" indent="0" algn="l" rtl="0">
              <a:lnSpc>
                <a:spcPct val="100000"/>
              </a:lnSpc>
              <a:spcBef>
                <a:spcPts val="0"/>
              </a:spcBef>
              <a:spcAft>
                <a:spcPts val="0"/>
              </a:spcAft>
              <a:buSzPts val="800"/>
              <a:buNone/>
            </a:pPr>
            <a:r>
              <a:rPr lang="en" sz="800"/>
              <a:t>Shapiro F. Efficacy of the Eye Movement Desensitization Procedure in the treatment of traumatic memories. </a:t>
            </a:r>
            <a:br>
              <a:rPr lang="en" sz="800"/>
            </a:br>
            <a:r>
              <a:rPr lang="en" sz="800" i="1"/>
              <a:t>Journal of Traumatic Stress</a:t>
            </a:r>
            <a:r>
              <a:rPr lang="en" sz="800"/>
              <a:t>, 2(2): 199–223.</a:t>
            </a:r>
            <a:endParaRPr/>
          </a:p>
          <a:p>
            <a:pPr marL="0" lvl="0" indent="0" algn="l" rtl="0">
              <a:lnSpc>
                <a:spcPct val="100000"/>
              </a:lnSpc>
              <a:spcBef>
                <a:spcPts val="0"/>
              </a:spcBef>
              <a:spcAft>
                <a:spcPts val="0"/>
              </a:spcAft>
              <a:buSzPts val="1800"/>
              <a:buNone/>
            </a:pPr>
            <a:r>
              <a:rPr lang="en"/>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5" name="Google Shape;165;p10: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900"/>
              <a:buNone/>
            </a:pPr>
            <a:r>
              <a:rPr lang="en" sz="900"/>
              <a:t>EMDR likely works for many of the same reasons other psychotherapies work. Eye movements might play a discernable role in the treatment’s efficacy is important, but it should not be anticipated that eye movements will explain all or even most of the outcome variance in EDMR studies (Shapiro &amp; Maxfield, 2002)</a:t>
            </a:r>
            <a:endParaRPr/>
          </a:p>
          <a:p>
            <a:pPr marL="0" lvl="0" indent="0" algn="l" rtl="0">
              <a:lnSpc>
                <a:spcPct val="80000"/>
              </a:lnSpc>
              <a:spcBef>
                <a:spcPts val="0"/>
              </a:spcBef>
              <a:spcAft>
                <a:spcPts val="0"/>
              </a:spcAft>
              <a:buSzPts val="900"/>
              <a:buNone/>
            </a:pPr>
            <a:r>
              <a:rPr lang="en" sz="900"/>
              <a:t>It is suggested that stimulation of networks in the brain connect emotions and body memories. Dual attention stimulation might tax the working memory in a beneficial way. Eye movements reduce vividness and emotionality. Linking over to more adaptive networks for integration, language, memory consolidation facilitate processing of traumatic memories. </a:t>
            </a:r>
            <a:endParaRPr/>
          </a:p>
          <a:p>
            <a:pPr marL="0" lvl="0" indent="0" algn="l" rtl="0">
              <a:lnSpc>
                <a:spcPct val="80000"/>
              </a:lnSpc>
              <a:spcBef>
                <a:spcPts val="0"/>
              </a:spcBef>
              <a:spcAft>
                <a:spcPts val="0"/>
              </a:spcAft>
              <a:buSzPts val="900"/>
              <a:buNone/>
            </a:pPr>
            <a:r>
              <a:rPr lang="en" sz="900"/>
              <a:t>Research has also shown that eye movements stimulate the parasympathic nervous system and seem to increase the retrieval of memories.</a:t>
            </a:r>
            <a:endParaRPr/>
          </a:p>
          <a:p>
            <a:pPr marL="0" lvl="0" indent="0" algn="l" rtl="0">
              <a:lnSpc>
                <a:spcPct val="80000"/>
              </a:lnSpc>
              <a:spcBef>
                <a:spcPts val="0"/>
              </a:spcBef>
              <a:spcAft>
                <a:spcPts val="0"/>
              </a:spcAft>
              <a:buSzPts val="900"/>
              <a:buNone/>
            </a:pPr>
            <a:r>
              <a:rPr lang="en" sz="900"/>
              <a:t>Some researchers have compared EMDR with REM-sleep, both states involving saccadic eye-movements, suggesting similar eliciting of neuro transmitters. </a:t>
            </a:r>
            <a:endParaRPr/>
          </a:p>
          <a:p>
            <a:pPr marL="0" lvl="0" indent="0" algn="l" rtl="0">
              <a:lnSpc>
                <a:spcPct val="80000"/>
              </a:lnSpc>
              <a:spcBef>
                <a:spcPts val="0"/>
              </a:spcBef>
              <a:spcAft>
                <a:spcPts val="0"/>
              </a:spcAft>
              <a:buSzPts val="900"/>
              <a:buNone/>
            </a:pPr>
            <a:r>
              <a:rPr lang="en" sz="900"/>
              <a:t>Stimulation might also facilitate the client to get into a state of mindfulness, not evaluating the associations, and in this way facilitate a relaxed state, which causes the normal connections to negative reactions be avoided. </a:t>
            </a:r>
            <a:endParaRPr/>
          </a:p>
          <a:p>
            <a:pPr marL="0" lvl="0" indent="0" algn="l" rtl="0">
              <a:lnSpc>
                <a:spcPct val="80000"/>
              </a:lnSpc>
              <a:spcBef>
                <a:spcPts val="0"/>
              </a:spcBef>
              <a:spcAft>
                <a:spcPts val="0"/>
              </a:spcAft>
              <a:buSzPts val="900"/>
              <a:buNone/>
            </a:pPr>
            <a:endParaRPr sz="900"/>
          </a:p>
          <a:p>
            <a:pPr marL="0" lvl="0" indent="0" algn="l" rtl="0">
              <a:lnSpc>
                <a:spcPct val="80000"/>
              </a:lnSpc>
              <a:spcBef>
                <a:spcPts val="0"/>
              </a:spcBef>
              <a:spcAft>
                <a:spcPts val="0"/>
              </a:spcAft>
              <a:buSzPts val="900"/>
              <a:buNone/>
            </a:pPr>
            <a:r>
              <a:rPr lang="en" sz="900"/>
              <a:t>References:</a:t>
            </a:r>
            <a:endParaRPr/>
          </a:p>
          <a:p>
            <a:pPr marL="0" lvl="0" indent="0" algn="l" rtl="0">
              <a:lnSpc>
                <a:spcPct val="80000"/>
              </a:lnSpc>
              <a:spcBef>
                <a:spcPts val="0"/>
              </a:spcBef>
              <a:spcAft>
                <a:spcPts val="0"/>
              </a:spcAft>
              <a:buSzPts val="900"/>
              <a:buNone/>
            </a:pPr>
            <a:r>
              <a:rPr lang="en" sz="900"/>
              <a:t>Christman, S. D., Garvey, K. J., Propper, R. E., &amp; Phaneuf, K. A. (2003, April). Bilateral eye movements enhance the retrieval of episodic memories. Neuropsychology, 17(2), 221-229). </a:t>
            </a:r>
            <a:endParaRPr/>
          </a:p>
          <a:p>
            <a:pPr marL="0" lvl="0" indent="0" algn="l" rtl="0">
              <a:lnSpc>
                <a:spcPct val="80000"/>
              </a:lnSpc>
              <a:spcBef>
                <a:spcPts val="0"/>
              </a:spcBef>
              <a:spcAft>
                <a:spcPts val="0"/>
              </a:spcAft>
              <a:buSzPts val="900"/>
              <a:buNone/>
            </a:pPr>
            <a:r>
              <a:rPr lang="en" sz="900"/>
              <a:t>Schubert SJ, Lee CW, Drummond PD. (2011) The efficacy and psychophysiological correlates of dual-attention tasks in eye movement desensitization and reprocessing (EMDR). J Anxiety Disord. Jan;25(1):1-11. Epub 2010 Aug 14.</a:t>
            </a:r>
            <a:endParaRPr/>
          </a:p>
          <a:p>
            <a:pPr marL="0" lvl="0" indent="0" algn="l" rtl="0">
              <a:lnSpc>
                <a:spcPct val="80000"/>
              </a:lnSpc>
              <a:spcBef>
                <a:spcPts val="0"/>
              </a:spcBef>
              <a:spcAft>
                <a:spcPts val="0"/>
              </a:spcAft>
              <a:buSzPts val="900"/>
              <a:buNone/>
            </a:pPr>
            <a:r>
              <a:rPr lang="en" sz="900"/>
              <a:t>Iris M. Engelhard*, Sophie L. van Uijen and Marcel A. van den Hout. (2010) The impact of taxing working memory on negative and positive memories. European Journal of Psychotraumatology, 1: 5623 - DOI: 10.3402/ejpt.v1i0.5623</a:t>
            </a:r>
            <a:endParaRPr/>
          </a:p>
          <a:p>
            <a:pPr marL="0" lvl="0" indent="0" algn="l" rtl="0">
              <a:lnSpc>
                <a:spcPct val="80000"/>
              </a:lnSpc>
              <a:spcBef>
                <a:spcPts val="0"/>
              </a:spcBef>
              <a:spcAft>
                <a:spcPts val="0"/>
              </a:spcAft>
              <a:buSzPts val="900"/>
              <a:buNone/>
            </a:pPr>
            <a:r>
              <a:rPr lang="en" sz="900"/>
              <a:t>Gunter, R. W., &amp; Bodner, G. E. (2008). How eye movements affect unpleasant memories: Support for a working-memory account.</a:t>
            </a:r>
            <a:endParaRPr/>
          </a:p>
          <a:p>
            <a:pPr marL="0" lvl="0" indent="0" algn="l" rtl="0">
              <a:lnSpc>
                <a:spcPct val="80000"/>
              </a:lnSpc>
              <a:spcBef>
                <a:spcPts val="0"/>
              </a:spcBef>
              <a:spcAft>
                <a:spcPts val="0"/>
              </a:spcAft>
              <a:buSzPts val="900"/>
              <a:buNone/>
            </a:pPr>
            <a:r>
              <a:rPr lang="en" sz="900"/>
              <a:t>Behaviour Research and Therapy, 46, 913931.</a:t>
            </a:r>
            <a:endParaRPr/>
          </a:p>
          <a:p>
            <a:pPr marL="0" lvl="0" indent="0" algn="l" rtl="0">
              <a:lnSpc>
                <a:spcPct val="80000"/>
              </a:lnSpc>
              <a:spcBef>
                <a:spcPts val="0"/>
              </a:spcBef>
              <a:spcAft>
                <a:spcPts val="0"/>
              </a:spcAft>
              <a:buSzPts val="900"/>
              <a:buNone/>
            </a:pPr>
            <a:r>
              <a:rPr lang="en" sz="900" b="1"/>
              <a:t> </a:t>
            </a:r>
            <a:r>
              <a:rPr lang="en" sz="900"/>
              <a:t>Stickgold, R. (2008). Sleep-dependent memory processing and EMDR action. Journal of EMDR Practice and Research, 2(4), 289-299.</a:t>
            </a:r>
            <a:r>
              <a:rPr lang="en" sz="900" b="1"/>
              <a:t> </a:t>
            </a:r>
            <a:endParaRPr/>
          </a:p>
          <a:p>
            <a:pPr marL="0" lvl="0" indent="0" algn="l" rtl="0">
              <a:lnSpc>
                <a:spcPct val="80000"/>
              </a:lnSpc>
              <a:spcBef>
                <a:spcPts val="0"/>
              </a:spcBef>
              <a:spcAft>
                <a:spcPts val="0"/>
              </a:spcAft>
              <a:buSzPts val="900"/>
              <a:buNone/>
            </a:pPr>
            <a:r>
              <a:rPr lang="en" sz="900"/>
              <a:t> Elofsson, U. O., Von Scheele, B., Theorell, T., &amp; Sondergard, H. P. (2008, May). Physiological correlates of eye movement desensitization and reprocessing. Journal of Anxiety Disorders, 22(4),</a:t>
            </a:r>
            <a:endParaRPr/>
          </a:p>
          <a:p>
            <a:pPr marL="0" lvl="0" indent="0" algn="l" rtl="0">
              <a:lnSpc>
                <a:spcPct val="80000"/>
              </a:lnSpc>
              <a:spcBef>
                <a:spcPts val="0"/>
              </a:spcBef>
              <a:spcAft>
                <a:spcPts val="0"/>
              </a:spcAft>
              <a:buSzPts val="900"/>
              <a:buNone/>
            </a:pPr>
            <a:r>
              <a:rPr lang="en" sz="900"/>
              <a:t>Sack, M., Lempa, W., Steinmetz, A., Lamprecht, F., &amp; Hofmann, A. (2008, October). Alterations in autonomic tone during trauma exposure using eye movement desensitization and reprocessing (EMDR) - Results of a preliminary. Journal of Anxiety Disorders, 22(7), 1264-1271. </a:t>
            </a:r>
            <a:endParaRPr/>
          </a:p>
          <a:p>
            <a:pPr marL="0" lvl="0" indent="0" algn="l" rtl="0">
              <a:lnSpc>
                <a:spcPct val="80000"/>
              </a:lnSpc>
              <a:spcBef>
                <a:spcPts val="0"/>
              </a:spcBef>
              <a:spcAft>
                <a:spcPts val="0"/>
              </a:spcAft>
              <a:buSzPts val="900"/>
              <a:buNone/>
            </a:pPr>
            <a:r>
              <a:rPr lang="en" sz="900"/>
              <a:t> </a:t>
            </a:r>
            <a:endParaRPr/>
          </a:p>
          <a:p>
            <a:pPr marL="0" lvl="0" indent="0" algn="l" rtl="0">
              <a:lnSpc>
                <a:spcPct val="100000"/>
              </a:lnSpc>
              <a:spcBef>
                <a:spcPts val="0"/>
              </a:spcBef>
              <a:spcAft>
                <a:spcPts val="0"/>
              </a:spcAft>
              <a:buSzPts val="1400"/>
              <a:buNone/>
            </a:pPr>
            <a:endParaRPr sz="9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1: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3" name="Google Shape;173;p11: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900"/>
              <a:buNone/>
            </a:pPr>
            <a:endParaRPr/>
          </a:p>
          <a:p>
            <a:pPr marL="0" lvl="0" indent="0" algn="l" rtl="0">
              <a:lnSpc>
                <a:spcPct val="80000"/>
              </a:lnSpc>
              <a:spcBef>
                <a:spcPts val="0"/>
              </a:spcBef>
              <a:spcAft>
                <a:spcPts val="0"/>
              </a:spcAft>
              <a:buSzPts val="900"/>
              <a:buNone/>
            </a:pPr>
            <a:r>
              <a:rPr lang="en" sz="900"/>
              <a:t>It is suggested that stimulation of networks in the brain connect emotions and body memories. </a:t>
            </a:r>
            <a:endParaRPr sz="900"/>
          </a:p>
          <a:p>
            <a:pPr marL="0" lvl="0" indent="0" algn="l" rtl="0">
              <a:lnSpc>
                <a:spcPct val="80000"/>
              </a:lnSpc>
              <a:spcBef>
                <a:spcPts val="0"/>
              </a:spcBef>
              <a:spcAft>
                <a:spcPts val="0"/>
              </a:spcAft>
              <a:buSzPts val="900"/>
              <a:buNone/>
            </a:pPr>
            <a:endParaRPr sz="900"/>
          </a:p>
          <a:p>
            <a:pPr marL="0" lvl="0" indent="0" algn="l" rtl="0">
              <a:lnSpc>
                <a:spcPct val="80000"/>
              </a:lnSpc>
              <a:spcBef>
                <a:spcPts val="0"/>
              </a:spcBef>
              <a:spcAft>
                <a:spcPts val="0"/>
              </a:spcAft>
              <a:buSzPts val="900"/>
              <a:buNone/>
            </a:pPr>
            <a:r>
              <a:rPr lang="en" sz="900"/>
              <a:t>Dual attention stimulation might tax the working memory in a beneficial way. </a:t>
            </a:r>
            <a:endParaRPr sz="900"/>
          </a:p>
          <a:p>
            <a:pPr marL="0" lvl="0" indent="0" algn="l" rtl="0">
              <a:lnSpc>
                <a:spcPct val="80000"/>
              </a:lnSpc>
              <a:spcBef>
                <a:spcPts val="0"/>
              </a:spcBef>
              <a:spcAft>
                <a:spcPts val="0"/>
              </a:spcAft>
              <a:buSzPts val="900"/>
              <a:buNone/>
            </a:pPr>
            <a:endParaRPr sz="900"/>
          </a:p>
          <a:p>
            <a:pPr marL="0" lvl="0" indent="0" algn="l" rtl="0">
              <a:lnSpc>
                <a:spcPct val="80000"/>
              </a:lnSpc>
              <a:spcBef>
                <a:spcPts val="0"/>
              </a:spcBef>
              <a:spcAft>
                <a:spcPts val="0"/>
              </a:spcAft>
              <a:buSzPts val="900"/>
              <a:buNone/>
            </a:pPr>
            <a:r>
              <a:rPr lang="en" sz="900"/>
              <a:t>Eye movements reduce vividness and emotionality. Linking over to more adaptive networks for integration, language, memory consolidation facilitate </a:t>
            </a:r>
            <a:endParaRPr sz="900"/>
          </a:p>
          <a:p>
            <a:pPr marL="0" lvl="0" indent="0" algn="l" rtl="0">
              <a:lnSpc>
                <a:spcPct val="80000"/>
              </a:lnSpc>
              <a:spcBef>
                <a:spcPts val="0"/>
              </a:spcBef>
              <a:spcAft>
                <a:spcPts val="0"/>
              </a:spcAft>
              <a:buSzPts val="900"/>
              <a:buNone/>
            </a:pPr>
            <a:r>
              <a:rPr lang="en" sz="900"/>
              <a:t>processing of traumatic memories. </a:t>
            </a:r>
            <a:endParaRPr/>
          </a:p>
          <a:p>
            <a:pPr marL="0" lvl="0" indent="0" algn="l" rtl="0">
              <a:lnSpc>
                <a:spcPct val="80000"/>
              </a:lnSpc>
              <a:spcBef>
                <a:spcPts val="0"/>
              </a:spcBef>
              <a:spcAft>
                <a:spcPts val="0"/>
              </a:spcAft>
              <a:buSzPts val="900"/>
              <a:buNone/>
            </a:pPr>
            <a:endParaRPr sz="900"/>
          </a:p>
          <a:p>
            <a:pPr marL="0" lvl="0" indent="0" algn="l" rtl="0">
              <a:lnSpc>
                <a:spcPct val="80000"/>
              </a:lnSpc>
              <a:spcBef>
                <a:spcPts val="0"/>
              </a:spcBef>
              <a:spcAft>
                <a:spcPts val="0"/>
              </a:spcAft>
              <a:buSzPts val="900"/>
              <a:buNone/>
            </a:pPr>
            <a:r>
              <a:rPr lang="en" sz="900"/>
              <a:t>Stimulates the parasympathic nervous system and seem to increase the retrieval of memories.</a:t>
            </a:r>
            <a:endParaRPr/>
          </a:p>
          <a:p>
            <a:pPr marL="0" lvl="0" indent="0" algn="l" rtl="0">
              <a:lnSpc>
                <a:spcPct val="80000"/>
              </a:lnSpc>
              <a:spcBef>
                <a:spcPts val="0"/>
              </a:spcBef>
              <a:spcAft>
                <a:spcPts val="0"/>
              </a:spcAft>
              <a:buSzPts val="900"/>
              <a:buNone/>
            </a:pPr>
            <a:r>
              <a:rPr lang="en" sz="900"/>
              <a:t>Some researchers have compared EMDR with REM-sleep, both states involving saccadic eye-movements, suggesting similar eliciting of neuro transmitters. </a:t>
            </a:r>
            <a:endParaRPr sz="900"/>
          </a:p>
          <a:p>
            <a:pPr marL="0" lvl="0" indent="0" algn="l" rtl="0">
              <a:lnSpc>
                <a:spcPct val="80000"/>
              </a:lnSpc>
              <a:spcBef>
                <a:spcPts val="0"/>
              </a:spcBef>
              <a:spcAft>
                <a:spcPts val="0"/>
              </a:spcAft>
              <a:buSzPts val="900"/>
              <a:buNone/>
            </a:pPr>
            <a:endParaRPr sz="900"/>
          </a:p>
          <a:p>
            <a:pPr marL="0" lvl="0" indent="0" algn="l" rtl="0">
              <a:lnSpc>
                <a:spcPct val="80000"/>
              </a:lnSpc>
              <a:spcBef>
                <a:spcPts val="0"/>
              </a:spcBef>
              <a:spcAft>
                <a:spcPts val="0"/>
              </a:spcAft>
              <a:buSzPts val="900"/>
              <a:buNone/>
            </a:pPr>
            <a:r>
              <a:rPr lang="en" sz="900"/>
              <a:t>Stimulation might also facilitate the client to get into a state of mindfulness, not evaluating the associations, and in this way facilitate a relaxed state, which causes the normal connections to negative reactions be avoided. </a:t>
            </a:r>
            <a:endParaRPr/>
          </a:p>
          <a:p>
            <a:pPr marL="0" lvl="0" indent="0" algn="l" rtl="0">
              <a:lnSpc>
                <a:spcPct val="100000"/>
              </a:lnSpc>
              <a:spcBef>
                <a:spcPts val="0"/>
              </a:spcBef>
              <a:spcAft>
                <a:spcPts val="0"/>
              </a:spcAft>
              <a:buSzPts val="1400"/>
              <a:buNone/>
            </a:pPr>
            <a:endParaRPr sz="9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2: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1" name="Google Shape;181;p12: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3: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9" name="Google Shape;189;p13: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4: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7" name="Google Shape;197;p14: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For chronic PTSD, British researchers have found EMDR to be equally effective as trauma-focussed CBT. Guidelines from the International Society of Traumatic Stress Studies equally recommends EMDR for the treatment of PTSD.</a:t>
            </a:r>
            <a:endParaRPr/>
          </a:p>
          <a:p>
            <a:pPr marL="0" lvl="0" indent="0" algn="l" rtl="0">
              <a:lnSpc>
                <a:spcPct val="100000"/>
              </a:lnSpc>
              <a:spcBef>
                <a:spcPts val="0"/>
              </a:spcBef>
              <a:spcAft>
                <a:spcPts val="0"/>
              </a:spcAft>
              <a:buSzPts val="1800"/>
              <a:buNone/>
            </a:pPr>
            <a:r>
              <a:rPr lang="en"/>
              <a:t>References:</a:t>
            </a:r>
            <a:endParaRPr/>
          </a:p>
          <a:p>
            <a:pPr marL="0" lvl="0" indent="0" algn="l" rtl="0">
              <a:lnSpc>
                <a:spcPct val="100000"/>
              </a:lnSpc>
              <a:spcBef>
                <a:spcPts val="0"/>
              </a:spcBef>
              <a:spcAft>
                <a:spcPts val="0"/>
              </a:spcAft>
              <a:buSzPts val="1800"/>
              <a:buNone/>
            </a:pPr>
            <a:r>
              <a:rPr lang="en"/>
              <a:t>Bisson J, Andrew M. Psychological treatment of post-traumatic stress disorder (PTSD). Cochrane Database of Systematic Reviews 2007, Issue 3</a:t>
            </a:r>
            <a:endParaRPr/>
          </a:p>
          <a:p>
            <a:pPr marL="0" lvl="0" indent="0" algn="l" rtl="0">
              <a:lnSpc>
                <a:spcPct val="100000"/>
              </a:lnSpc>
              <a:spcBef>
                <a:spcPts val="0"/>
              </a:spcBef>
              <a:spcAft>
                <a:spcPts val="0"/>
              </a:spcAft>
              <a:buSzPts val="1800"/>
              <a:buNone/>
            </a:pPr>
            <a:r>
              <a:rPr lang="en"/>
              <a:t>Spates, et al, 2009C.R., Koch, E., Cusack, K., Pagoto, S. &amp; Waller, S. (2009). In Foa, E.B., Keane, T.M., &amp; Friedman, M.J., Eds, Effective treatments for PTSD: Practice Guidelines of the International Society for Traumatic Stress Studies (pp279-305). New York: Guilford Press.</a:t>
            </a:r>
            <a:br>
              <a:rPr lang="en"/>
            </a:b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5: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05" name="Google Shape;205;p15: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For chronic PTSD, British researchers have found EMDR to be equally effective as trauma-focussed CBT. Guidelines from the International Society of Traumatic Stress Studies equally recommends EMDR for the treatment of PTSD.</a:t>
            </a:r>
            <a:endParaRPr/>
          </a:p>
          <a:p>
            <a:pPr marL="0" lvl="0" indent="0" algn="l" rtl="0">
              <a:lnSpc>
                <a:spcPct val="100000"/>
              </a:lnSpc>
              <a:spcBef>
                <a:spcPts val="0"/>
              </a:spcBef>
              <a:spcAft>
                <a:spcPts val="0"/>
              </a:spcAft>
              <a:buSzPts val="1800"/>
              <a:buNone/>
            </a:pPr>
            <a:r>
              <a:rPr lang="en"/>
              <a:t>References:</a:t>
            </a:r>
            <a:endParaRPr/>
          </a:p>
          <a:p>
            <a:pPr marL="0" lvl="0" indent="0" algn="l" rtl="0">
              <a:lnSpc>
                <a:spcPct val="100000"/>
              </a:lnSpc>
              <a:spcBef>
                <a:spcPts val="0"/>
              </a:spcBef>
              <a:spcAft>
                <a:spcPts val="0"/>
              </a:spcAft>
              <a:buSzPts val="1800"/>
              <a:buNone/>
            </a:pPr>
            <a:r>
              <a:rPr lang="en"/>
              <a:t>Bisson J, Andrew M. Psychological treatment of post-traumatic stress disorder (PTSD). Cochrane Database of Systematic Reviews 2007, Issue 3</a:t>
            </a:r>
            <a:endParaRPr/>
          </a:p>
          <a:p>
            <a:pPr marL="0" lvl="0" indent="0" algn="l" rtl="0">
              <a:lnSpc>
                <a:spcPct val="100000"/>
              </a:lnSpc>
              <a:spcBef>
                <a:spcPts val="0"/>
              </a:spcBef>
              <a:spcAft>
                <a:spcPts val="0"/>
              </a:spcAft>
              <a:buSzPts val="1800"/>
              <a:buNone/>
            </a:pPr>
            <a:r>
              <a:rPr lang="en"/>
              <a:t>Spates, et al, 2009C.R., Koch, E., Cusack, K., Pagoto, S. &amp; Waller, S. (2009). In Foa, E.B., Keane, T.M., &amp; Friedman, M.J., Eds, Effective treatments for PTSD: Practice Guidelines of the International Society for Traumatic Stress Studies (pp279-305). New York: Guilford Press.</a:t>
            </a:r>
            <a:br>
              <a:rPr lang="en"/>
            </a:b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8: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28" name="Google Shape;228;p18: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9: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38" name="Google Shape;238;p19: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model behind the EMDR approach is named the Adaptive Information Processing model. This model hypothesizes the existence of an intrinsic neurologically based information processing system that functions to transform disturbing life experiences into narrative memories that are no longer disturbing. The terminology of neurophysiological information processing was introduced by Bower (1981) and Lang (1979) and further developed by Shapiro into clinical practice.</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0: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46" name="Google Shape;246;p20: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u="sng">
                <a:solidFill>
                  <a:schemeClr val="hlink"/>
                </a:solidFill>
                <a:hlinkClick r:id="rId3"/>
              </a:rPr>
              <a:t>https://www.youtube.com/watch?v=EgCDzYro2I8</a:t>
            </a:r>
            <a:endParaRPr/>
          </a:p>
          <a:p>
            <a:pPr marL="0" lvl="0" indent="0" algn="l" rtl="0">
              <a:lnSpc>
                <a:spcPct val="100000"/>
              </a:lnSpc>
              <a:spcBef>
                <a:spcPts val="0"/>
              </a:spcBef>
              <a:spcAft>
                <a:spcPts val="0"/>
              </a:spcAft>
              <a:buSzPts val="1800"/>
              <a:buNone/>
            </a:pPr>
            <a:endParaRPr/>
          </a:p>
          <a:p>
            <a:pPr marL="0" lvl="0" indent="0" algn="l" rtl="0">
              <a:lnSpc>
                <a:spcPct val="100000"/>
              </a:lnSpc>
              <a:spcBef>
                <a:spcPts val="0"/>
              </a:spcBef>
              <a:spcAft>
                <a:spcPts val="0"/>
              </a:spcAft>
              <a:buSzPts val="18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1: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53" name="Google Shape;253;p21: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EMDR is an 8-phase approach. Phases 1 – 2 are similar to other treatment planning phases, including taking a history, identifying problematic areas, checking for social and psychological stability, assessing the clients general ability for working in therapy. In phase 3 a specific memory is selected and analyzed, while during phase 4 – 6 the client will process the traumatic memory with simultanous bilateral stimulation. In phase 7 the effort is to help the client to leave the upsetting information and facilitate for the client to leave the session as stabilized as possible. Phase 8 takes place when the client returns to the next session.There is a check of how the results have remained from the previous session..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2: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60" name="Google Shape;260;p22: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A specific memory is targeted, and the session starts with focussing on a representative picture of this memory. </a:t>
            </a:r>
            <a:endParaRPr/>
          </a:p>
          <a:p>
            <a:pPr marL="0" lvl="0" indent="0" algn="l" rtl="0">
              <a:lnSpc>
                <a:spcPct val="100000"/>
              </a:lnSpc>
              <a:spcBef>
                <a:spcPts val="0"/>
              </a:spcBef>
              <a:spcAft>
                <a:spcPts val="0"/>
              </a:spcAft>
              <a:buSzPts val="1800"/>
              <a:buNone/>
            </a:pPr>
            <a:r>
              <a:rPr lang="en"/>
              <a:t>The bilateral stimulation can be either visual, tactile or oral, depending on what works best for the client. </a:t>
            </a:r>
            <a:endParaRPr/>
          </a:p>
          <a:p>
            <a:pPr marL="0" lvl="0" indent="0" algn="l" rtl="0">
              <a:lnSpc>
                <a:spcPct val="100000"/>
              </a:lnSpc>
              <a:spcBef>
                <a:spcPts val="0"/>
              </a:spcBef>
              <a:spcAft>
                <a:spcPts val="0"/>
              </a:spcAft>
              <a:buSzPts val="1800"/>
              <a:buNone/>
            </a:pPr>
            <a:r>
              <a:rPr lang="en"/>
              <a:t>The stimulation continues for about 30 seconds and is after this interrupted with a break when the client reports back to the therapist. </a:t>
            </a:r>
            <a:endParaRPr/>
          </a:p>
          <a:p>
            <a:pPr marL="0" lvl="0" indent="0" algn="l" rtl="0">
              <a:lnSpc>
                <a:spcPct val="100000"/>
              </a:lnSpc>
              <a:spcBef>
                <a:spcPts val="0"/>
              </a:spcBef>
              <a:spcAft>
                <a:spcPts val="0"/>
              </a:spcAft>
              <a:buSzPts val="1800"/>
              <a:buNone/>
            </a:pPr>
            <a:r>
              <a:rPr lang="en"/>
              <a:t>A whole session normally lasts for 60 – 90 minutes.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3: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67" name="Google Shape;267;p23: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4: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74" name="Google Shape;274;p24: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5: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81" name="Google Shape;281;p25: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6: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88" name="Google Shape;288;p26: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7: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95" name="Google Shape;295;p27: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This is a case example demonstrating the effects of EMDR treatment of a young policeman who was trapped in a threatful situation when pursuing a couple of suspects.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8: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02" name="Google Shape;302;p28: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session starts with the client telling about the event. He is asked to identify the picure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9: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10" name="Google Shape;310;p29: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session starts with the client telling about the event. He is asked to identify the picure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0:notes"/>
          <p:cNvSpPr>
            <a:spLocks noGrp="1" noRot="1" noChangeAspect="1"/>
          </p:cNvSpPr>
          <p:nvPr>
            <p:ph type="sldImg" idx="2"/>
          </p:nvPr>
        </p:nvSpPr>
        <p:spPr>
          <a:xfrm>
            <a:off x="83680" y="686425"/>
            <a:ext cx="6692254" cy="342771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18" name="Google Shape;318;p30: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session starts with the client telling about the event. He is asked to identify the picure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1: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28" name="Google Shape;328;p31:notes"/>
          <p:cNvSpPr txBox="1">
            <a:spLocks noGrp="1"/>
          </p:cNvSpPr>
          <p:nvPr>
            <p:ph type="body" idx="1"/>
          </p:nvPr>
        </p:nvSpPr>
        <p:spPr>
          <a:xfrm>
            <a:off x="686122" y="4343442"/>
            <a:ext cx="5485754" cy="4114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A third aspect of the incidence was problems with feelings of incompetence.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2: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37" name="Google Shape;337;p32: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A third aspect of the incidence was problems with feelings of incompetence.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3: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48" name="Google Shape;348;p33: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a:t>The session starts with the client telling about the event. He is asked to identify the picture representing the worst moment, which was ”the eyes of the suspect”, causing the client headache, and inner shaking. A present negative cognition in connection to this memory was identified and also a more desired positive cognition was identified, however rated as having low validity by the client.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4:notes"/>
          <p:cNvSpPr>
            <a:spLocks noGrp="1" noRot="1" noChangeAspect="1"/>
          </p:cNvSpPr>
          <p:nvPr>
            <p:ph type="sldImg" idx="2"/>
          </p:nvPr>
        </p:nvSpPr>
        <p:spPr>
          <a:xfrm>
            <a:off x="83680" y="686425"/>
            <a:ext cx="6692400" cy="3427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6" name="Google Shape;356;p34:notes"/>
          <p:cNvSpPr txBox="1">
            <a:spLocks noGrp="1"/>
          </p:cNvSpPr>
          <p:nvPr>
            <p:ph type="body" idx="1"/>
          </p:nvPr>
        </p:nvSpPr>
        <p:spPr>
          <a:xfrm>
            <a:off x="686122" y="4343442"/>
            <a:ext cx="5485800" cy="411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 b="1"/>
              <a:t>For teachers:</a:t>
            </a:r>
            <a:r>
              <a:rPr lang="en"/>
              <a:t> </a:t>
            </a:r>
            <a:endParaRPr/>
          </a:p>
          <a:p>
            <a:pPr marL="0" lvl="0" indent="0" algn="l" rtl="0">
              <a:lnSpc>
                <a:spcPct val="100000"/>
              </a:lnSpc>
              <a:spcBef>
                <a:spcPts val="0"/>
              </a:spcBef>
              <a:spcAft>
                <a:spcPts val="0"/>
              </a:spcAft>
              <a:buSzPts val="1800"/>
              <a:buNone/>
            </a:pPr>
            <a:r>
              <a:rPr lang="en"/>
              <a:t>EMDR has demonstrated to be efficient for the treatment of EMDR. </a:t>
            </a:r>
            <a:endParaRPr/>
          </a:p>
          <a:p>
            <a:pPr marL="0" lvl="0" indent="0" algn="l" rtl="0">
              <a:lnSpc>
                <a:spcPct val="100000"/>
              </a:lnSpc>
              <a:spcBef>
                <a:spcPts val="0"/>
              </a:spcBef>
              <a:spcAft>
                <a:spcPts val="0"/>
              </a:spcAft>
              <a:buSzPts val="1800"/>
              <a:buNone/>
            </a:pPr>
            <a:r>
              <a:rPr lang="en"/>
              <a:t>In general clients like EMDR, a method being very non-intrusive.</a:t>
            </a:r>
            <a:endParaRPr/>
          </a:p>
          <a:p>
            <a:pPr marL="0" lvl="0" indent="0" algn="l" rtl="0">
              <a:lnSpc>
                <a:spcPct val="100000"/>
              </a:lnSpc>
              <a:spcBef>
                <a:spcPts val="0"/>
              </a:spcBef>
              <a:spcAft>
                <a:spcPts val="0"/>
              </a:spcAft>
              <a:buSzPts val="1800"/>
              <a:buNone/>
            </a:pPr>
            <a:r>
              <a:rPr lang="en"/>
              <a:t>The results have proved to be stable even after three years. </a:t>
            </a:r>
            <a:endParaRPr/>
          </a:p>
          <a:p>
            <a:pPr marL="0" lvl="0" indent="0" algn="l" rtl="0">
              <a:lnSpc>
                <a:spcPct val="100000"/>
              </a:lnSpc>
              <a:spcBef>
                <a:spcPts val="0"/>
              </a:spcBef>
              <a:spcAft>
                <a:spcPts val="0"/>
              </a:spcAft>
              <a:buSzPts val="1800"/>
              <a:buNone/>
            </a:pPr>
            <a:r>
              <a:rPr lang="en"/>
              <a:t>Reference:</a:t>
            </a:r>
            <a:endParaRPr/>
          </a:p>
          <a:p>
            <a:pPr marL="0" lvl="0" indent="0" algn="l" rtl="0">
              <a:lnSpc>
                <a:spcPct val="100000"/>
              </a:lnSpc>
              <a:spcBef>
                <a:spcPts val="0"/>
              </a:spcBef>
              <a:spcAft>
                <a:spcPts val="0"/>
              </a:spcAft>
              <a:buSzPts val="1800"/>
              <a:buNone/>
            </a:pPr>
            <a:r>
              <a:rPr lang="en"/>
              <a:t>Högberg G, Pagani M, Sundin O, Soares J, Aberg-Wistedt A, Tärnell B, Hällström T.</a:t>
            </a:r>
            <a:endParaRPr/>
          </a:p>
          <a:p>
            <a:pPr marL="0" lvl="0" indent="0" algn="l" rtl="0">
              <a:lnSpc>
                <a:spcPct val="100000"/>
              </a:lnSpc>
              <a:spcBef>
                <a:spcPts val="0"/>
              </a:spcBef>
              <a:spcAft>
                <a:spcPts val="0"/>
              </a:spcAft>
              <a:buSzPts val="1800"/>
              <a:buNone/>
            </a:pPr>
            <a:r>
              <a:rPr lang="en"/>
              <a:t>Treatment of post-traumatic stress disorder with eye movement desensitization and reprocessing: outcome is stable in 35-month follow-up. Psychiatry Res. 2008 May 30;159(1-2):101-8. </a:t>
            </a:r>
            <a:endParaRPr/>
          </a:p>
          <a:p>
            <a:pPr marL="0" lvl="0" indent="0" algn="l" rtl="0">
              <a:lnSpc>
                <a:spcPct val="100000"/>
              </a:lnSpc>
              <a:spcBef>
                <a:spcPts val="0"/>
              </a:spcBef>
              <a:spcAft>
                <a:spcPts val="0"/>
              </a:spcAft>
              <a:buSzPts val="1800"/>
              <a:buNone/>
            </a:pPr>
            <a:r>
              <a:rPr lang="en"/>
              <a:t>It should be observed that more complex cases need more comprehensive treatment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9"/>
        <p:cNvGrpSpPr/>
        <p:nvPr/>
      </p:nvGrpSpPr>
      <p:grpSpPr>
        <a:xfrm>
          <a:off x="0" y="0"/>
          <a:ext cx="0" cy="0"/>
          <a:chOff x="0" y="0"/>
          <a:chExt cx="0" cy="0"/>
        </a:xfrm>
      </p:grpSpPr>
      <p:sp>
        <p:nvSpPr>
          <p:cNvPr id="10" name="Google Shape;10;p36"/>
          <p:cNvSpPr/>
          <p:nvPr/>
        </p:nvSpPr>
        <p:spPr>
          <a:xfrm>
            <a:off x="0" y="1583350"/>
            <a:ext cx="7404300" cy="1739700"/>
          </a:xfrm>
          <a:prstGeom prst="rect">
            <a:avLst/>
          </a:prstGeom>
          <a:solidFill>
            <a:schemeClr val="lt1"/>
          </a:solidFill>
          <a:ln>
            <a:noFill/>
          </a:ln>
          <a:effectLst>
            <a:outerShdw blurRad="271463" dist="66675" algn="bl" rotWithShape="0">
              <a:schemeClr val="dk1">
                <a:alpha val="29411"/>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36"/>
          <p:cNvSpPr txBox="1">
            <a:spLocks noGrp="1"/>
          </p:cNvSpPr>
          <p:nvPr>
            <p:ph type="ctrTitle"/>
          </p:nvPr>
        </p:nvSpPr>
        <p:spPr>
          <a:xfrm>
            <a:off x="2012775" y="2049850"/>
            <a:ext cx="5109300" cy="483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a:endParaRPr/>
          </a:p>
        </p:txBody>
      </p:sp>
      <p:sp>
        <p:nvSpPr>
          <p:cNvPr id="12" name="Google Shape;12;p36"/>
          <p:cNvSpPr txBox="1">
            <a:spLocks noGrp="1"/>
          </p:cNvSpPr>
          <p:nvPr>
            <p:ph type="subTitle" idx="1"/>
          </p:nvPr>
        </p:nvSpPr>
        <p:spPr>
          <a:xfrm>
            <a:off x="2012775" y="2553550"/>
            <a:ext cx="5109300" cy="3030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a:endParaRPr/>
          </a:p>
        </p:txBody>
      </p:sp>
      <p:sp>
        <p:nvSpPr>
          <p:cNvPr id="13" name="Google Shape;13;p36"/>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14"/>
        <p:cNvGrpSpPr/>
        <p:nvPr/>
      </p:nvGrpSpPr>
      <p:grpSpPr>
        <a:xfrm>
          <a:off x="0" y="0"/>
          <a:ext cx="0" cy="0"/>
          <a:chOff x="0" y="0"/>
          <a:chExt cx="0" cy="0"/>
        </a:xfrm>
      </p:grpSpPr>
      <p:sp>
        <p:nvSpPr>
          <p:cNvPr id="15" name="Google Shape;15;p37"/>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a:endParaRPr/>
          </a:p>
        </p:txBody>
      </p:sp>
      <p:sp>
        <p:nvSpPr>
          <p:cNvPr id="16" name="Google Shape;16;p37"/>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a:endParaRPr/>
          </a:p>
        </p:txBody>
      </p:sp>
      <p:sp>
        <p:nvSpPr>
          <p:cNvPr id="17" name="Google Shape;17;p37"/>
          <p:cNvSpPr txBox="1">
            <a:spLocks noGrp="1"/>
          </p:cNvSpPr>
          <p:nvPr>
            <p:ph type="dt" idx="10"/>
          </p:nvPr>
        </p:nvSpPr>
        <p:spPr>
          <a:xfrm>
            <a:off x="457200" y="4683919"/>
            <a:ext cx="2133600" cy="3571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 name="Google Shape;18;p37"/>
          <p:cNvSpPr txBox="1">
            <a:spLocks noGrp="1"/>
          </p:cNvSpPr>
          <p:nvPr>
            <p:ph type="ftr" idx="11"/>
          </p:nvPr>
        </p:nvSpPr>
        <p:spPr>
          <a:xfrm>
            <a:off x="3124200" y="4683919"/>
            <a:ext cx="2895600" cy="3571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 name="Google Shape;19;p37"/>
          <p:cNvSpPr txBox="1">
            <a:spLocks noGrp="1"/>
          </p:cNvSpPr>
          <p:nvPr>
            <p:ph type="sldNum" idx="12"/>
          </p:nvPr>
        </p:nvSpPr>
        <p:spPr>
          <a:xfrm>
            <a:off x="6553200" y="4683919"/>
            <a:ext cx="2133600" cy="357187"/>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a:endParaRPr/>
          </a:p>
        </p:txBody>
      </p:sp>
      <p:sp>
        <p:nvSpPr>
          <p:cNvPr id="22" name="Google Shape;22;p38"/>
          <p:cNvSpPr txBox="1">
            <a:spLocks noGrp="1"/>
          </p:cNvSpPr>
          <p:nvPr>
            <p:ph type="body" idx="1"/>
          </p:nvPr>
        </p:nvSpPr>
        <p:spPr>
          <a:xfrm>
            <a:off x="457200" y="1200150"/>
            <a:ext cx="8229600" cy="3394471"/>
          </a:xfrm>
          <a:prstGeom prst="rect">
            <a:avLst/>
          </a:prstGeom>
          <a:noFill/>
          <a:ln>
            <a:noFill/>
          </a:ln>
        </p:spPr>
        <p:txBody>
          <a:bodyPr spcFirstLastPara="1" wrap="square" lIns="91425" tIns="45700" rIns="91425" bIns="45700" anchor="t" anchorCtr="0">
            <a:noAutofit/>
          </a:bodyPr>
          <a:lstStyle>
            <a:lvl1pPr marL="457200" lvl="0" indent="-342900" algn="l">
              <a:lnSpc>
                <a:spcPct val="115000"/>
              </a:lnSpc>
              <a:spcBef>
                <a:spcPts val="360"/>
              </a:spcBef>
              <a:spcAft>
                <a:spcPts val="0"/>
              </a:spcAft>
              <a:buClr>
                <a:schemeClr val="dk1"/>
              </a:buClr>
              <a:buSzPts val="1800"/>
              <a:buChar char="▫"/>
              <a:defRPr/>
            </a:lvl1pPr>
            <a:lvl2pPr marL="914400" lvl="1" indent="-342900" algn="l">
              <a:lnSpc>
                <a:spcPct val="115000"/>
              </a:lnSpc>
              <a:spcBef>
                <a:spcPts val="360"/>
              </a:spcBef>
              <a:spcAft>
                <a:spcPts val="0"/>
              </a:spcAft>
              <a:buClr>
                <a:schemeClr val="dk1"/>
              </a:buClr>
              <a:buSzPts val="1800"/>
              <a:buChar char="▫"/>
              <a:defRPr/>
            </a:lvl2pPr>
            <a:lvl3pPr marL="1371600" lvl="2" indent="-342900" algn="l">
              <a:lnSpc>
                <a:spcPct val="115000"/>
              </a:lnSpc>
              <a:spcBef>
                <a:spcPts val="360"/>
              </a:spcBef>
              <a:spcAft>
                <a:spcPts val="0"/>
              </a:spcAft>
              <a:buClr>
                <a:schemeClr val="dk1"/>
              </a:buClr>
              <a:buSzPts val="1800"/>
              <a:buChar char="▫"/>
              <a:defRPr/>
            </a:lvl3pPr>
            <a:lvl4pPr marL="1828800" lvl="3" indent="-342900" algn="l">
              <a:lnSpc>
                <a:spcPct val="115000"/>
              </a:lnSpc>
              <a:spcBef>
                <a:spcPts val="360"/>
              </a:spcBef>
              <a:spcAft>
                <a:spcPts val="0"/>
              </a:spcAft>
              <a:buClr>
                <a:schemeClr val="dk1"/>
              </a:buClr>
              <a:buSzPts val="1800"/>
              <a:buChar char="▫"/>
              <a:defRPr/>
            </a:lvl4pPr>
            <a:lvl5pPr marL="2286000" lvl="4" indent="-342900" algn="l">
              <a:lnSpc>
                <a:spcPct val="115000"/>
              </a:lnSpc>
              <a:spcBef>
                <a:spcPts val="360"/>
              </a:spcBef>
              <a:spcAft>
                <a:spcPts val="0"/>
              </a:spcAft>
              <a:buClr>
                <a:schemeClr val="dk1"/>
              </a:buClr>
              <a:buSzPts val="1800"/>
              <a:buChar char="▫"/>
              <a:defRPr/>
            </a:lvl5pPr>
            <a:lvl6pPr marL="2743200" lvl="5" indent="-342900" algn="l">
              <a:lnSpc>
                <a:spcPct val="115000"/>
              </a:lnSpc>
              <a:spcBef>
                <a:spcPts val="360"/>
              </a:spcBef>
              <a:spcAft>
                <a:spcPts val="0"/>
              </a:spcAft>
              <a:buClr>
                <a:schemeClr val="dk1"/>
              </a:buClr>
              <a:buSzPts val="1800"/>
              <a:buChar char="▫"/>
              <a:defRPr/>
            </a:lvl6pPr>
            <a:lvl7pPr marL="3200400" lvl="6" indent="-342900" algn="l">
              <a:lnSpc>
                <a:spcPct val="115000"/>
              </a:lnSpc>
              <a:spcBef>
                <a:spcPts val="360"/>
              </a:spcBef>
              <a:spcAft>
                <a:spcPts val="0"/>
              </a:spcAft>
              <a:buClr>
                <a:schemeClr val="dk1"/>
              </a:buClr>
              <a:buSzPts val="1800"/>
              <a:buChar char="▫"/>
              <a:defRPr/>
            </a:lvl7pPr>
            <a:lvl8pPr marL="3657600" lvl="7" indent="-342900" algn="l">
              <a:lnSpc>
                <a:spcPct val="115000"/>
              </a:lnSpc>
              <a:spcBef>
                <a:spcPts val="360"/>
              </a:spcBef>
              <a:spcAft>
                <a:spcPts val="0"/>
              </a:spcAft>
              <a:buClr>
                <a:schemeClr val="dk1"/>
              </a:buClr>
              <a:buSzPts val="1800"/>
              <a:buChar char="▫"/>
              <a:defRPr/>
            </a:lvl8pPr>
            <a:lvl9pPr marL="4114800" lvl="8" indent="-342900" algn="l">
              <a:lnSpc>
                <a:spcPct val="115000"/>
              </a:lnSpc>
              <a:spcBef>
                <a:spcPts val="360"/>
              </a:spcBef>
              <a:spcAft>
                <a:spcPts val="0"/>
              </a:spcAft>
              <a:buClr>
                <a:schemeClr val="dk1"/>
              </a:buClr>
              <a:buSzPts val="1800"/>
              <a:buChar char="▫"/>
              <a:defRPr/>
            </a:lvl9pPr>
          </a:lstStyle>
          <a:p>
            <a:endParaRPr/>
          </a:p>
        </p:txBody>
      </p:sp>
      <p:sp>
        <p:nvSpPr>
          <p:cNvPr id="23" name="Google Shape;23;p38"/>
          <p:cNvSpPr txBox="1">
            <a:spLocks noGrp="1"/>
          </p:cNvSpPr>
          <p:nvPr>
            <p:ph type="dt" idx="10"/>
          </p:nvPr>
        </p:nvSpPr>
        <p:spPr>
          <a:xfrm>
            <a:off x="457200" y="4683919"/>
            <a:ext cx="2133600" cy="3571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p38"/>
          <p:cNvSpPr txBox="1">
            <a:spLocks noGrp="1"/>
          </p:cNvSpPr>
          <p:nvPr>
            <p:ph type="ftr" idx="11"/>
          </p:nvPr>
        </p:nvSpPr>
        <p:spPr>
          <a:xfrm>
            <a:off x="3124200" y="4683919"/>
            <a:ext cx="2895600" cy="3571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38"/>
          <p:cNvSpPr txBox="1">
            <a:spLocks noGrp="1"/>
          </p:cNvSpPr>
          <p:nvPr>
            <p:ph type="sldNum" idx="12"/>
          </p:nvPr>
        </p:nvSpPr>
        <p:spPr>
          <a:xfrm>
            <a:off x="6553200" y="4683919"/>
            <a:ext cx="2133600" cy="357187"/>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b="1">
              <a:solidFill>
                <a:schemeClr val="accent1"/>
              </a:solidFill>
              <a:latin typeface="DM Sans"/>
              <a:ea typeface="DM Sans"/>
              <a:cs typeface="DM Sans"/>
              <a:sym typeface="DM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39"/>
          <p:cNvSpPr/>
          <p:nvPr/>
        </p:nvSpPr>
        <p:spPr>
          <a:xfrm>
            <a:off x="-7000" y="-25"/>
            <a:ext cx="9150900" cy="5143500"/>
          </a:xfrm>
          <a:prstGeom prst="frame">
            <a:avLst>
              <a:gd name="adj1" fmla="val 2453"/>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39"/>
          <p:cNvSpPr/>
          <p:nvPr/>
        </p:nvSpPr>
        <p:spPr>
          <a:xfrm>
            <a:off x="43371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9"/>
          <p:cNvSpPr txBox="1">
            <a:spLocks noGrp="1"/>
          </p:cNvSpPr>
          <p:nvPr>
            <p:ph type="sldNum" idx="12"/>
          </p:nvPr>
        </p:nvSpPr>
        <p:spPr>
          <a:xfrm>
            <a:off x="4337038"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4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40"/>
          <p:cNvSpPr/>
          <p:nvPr/>
        </p:nvSpPr>
        <p:spPr>
          <a:xfrm>
            <a:off x="0" y="2946600"/>
            <a:ext cx="6096000" cy="1739700"/>
          </a:xfrm>
          <a:prstGeom prst="rect">
            <a:avLst/>
          </a:prstGeom>
          <a:solidFill>
            <a:schemeClr val="lt1"/>
          </a:solidFill>
          <a:ln>
            <a:noFill/>
          </a:ln>
          <a:effectLst>
            <a:outerShdw blurRad="271463" dist="66675" algn="bl" rotWithShape="0">
              <a:schemeClr val="dk1">
                <a:alpha val="29411"/>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40"/>
          <p:cNvSpPr txBox="1">
            <a:spLocks noGrp="1"/>
          </p:cNvSpPr>
          <p:nvPr>
            <p:ph type="ctrTitle"/>
          </p:nvPr>
        </p:nvSpPr>
        <p:spPr>
          <a:xfrm>
            <a:off x="244750" y="3059700"/>
            <a:ext cx="5647800" cy="1503600"/>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41"/>
          <p:cNvSpPr/>
          <p:nvPr/>
        </p:nvSpPr>
        <p:spPr>
          <a:xfrm>
            <a:off x="4337263"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41"/>
          <p:cNvSpPr txBox="1">
            <a:spLocks noGrp="1"/>
          </p:cNvSpPr>
          <p:nvPr>
            <p:ph type="sldNum" idx="12"/>
          </p:nvPr>
        </p:nvSpPr>
        <p:spPr>
          <a:xfrm>
            <a:off x="4337138"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37" name="Google Shape;37;p41"/>
          <p:cNvSpPr/>
          <p:nvPr/>
        </p:nvSpPr>
        <p:spPr>
          <a:xfrm>
            <a:off x="469875" y="469800"/>
            <a:ext cx="8204100" cy="42039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41"/>
          <p:cNvSpPr txBox="1">
            <a:spLocks noGrp="1"/>
          </p:cNvSpPr>
          <p:nvPr>
            <p:ph type="body" idx="1"/>
          </p:nvPr>
        </p:nvSpPr>
        <p:spPr>
          <a:xfrm>
            <a:off x="1346350" y="1385300"/>
            <a:ext cx="6451500" cy="819900"/>
          </a:xfrm>
          <a:prstGeom prst="rect">
            <a:avLst/>
          </a:prstGeom>
          <a:noFill/>
          <a:ln>
            <a:noFill/>
          </a:ln>
          <a:effectLst>
            <a:outerShdw blurRad="42863" dist="9525" dir="5400000" algn="bl" rotWithShape="0">
              <a:srgbClr val="1C4587">
                <a:alpha val="40000"/>
              </a:srgbClr>
            </a:outerShdw>
          </a:effectLst>
        </p:spPr>
        <p:txBody>
          <a:bodyPr spcFirstLastPara="1" wrap="square" lIns="0" tIns="0" rIns="0" bIns="0" anchor="t" anchorCtr="0">
            <a:noAutofit/>
          </a:bodyPr>
          <a:lstStyle>
            <a:lvl1pPr marL="457200" lvl="0" indent="-431800" algn="ctr">
              <a:lnSpc>
                <a:spcPct val="115000"/>
              </a:lnSpc>
              <a:spcBef>
                <a:spcPts val="600"/>
              </a:spcBef>
              <a:spcAft>
                <a:spcPts val="0"/>
              </a:spcAft>
              <a:buClr>
                <a:schemeClr val="lt1"/>
              </a:buClr>
              <a:buSzPts val="3200"/>
              <a:buChar char="▫"/>
              <a:defRPr sz="3200" b="1">
                <a:solidFill>
                  <a:schemeClr val="lt1"/>
                </a:solidFill>
              </a:defRPr>
            </a:lvl1pPr>
            <a:lvl2pPr marL="914400" lvl="1" indent="-431800" algn="ctr">
              <a:lnSpc>
                <a:spcPct val="115000"/>
              </a:lnSpc>
              <a:spcBef>
                <a:spcPts val="0"/>
              </a:spcBef>
              <a:spcAft>
                <a:spcPts val="0"/>
              </a:spcAft>
              <a:buClr>
                <a:schemeClr val="lt1"/>
              </a:buClr>
              <a:buSzPts val="3200"/>
              <a:buChar char="▫"/>
              <a:defRPr sz="3200" b="1">
                <a:solidFill>
                  <a:schemeClr val="lt1"/>
                </a:solidFill>
              </a:defRPr>
            </a:lvl2pPr>
            <a:lvl3pPr marL="1371600" lvl="2" indent="-431800" algn="ctr">
              <a:lnSpc>
                <a:spcPct val="115000"/>
              </a:lnSpc>
              <a:spcBef>
                <a:spcPts val="0"/>
              </a:spcBef>
              <a:spcAft>
                <a:spcPts val="0"/>
              </a:spcAft>
              <a:buClr>
                <a:schemeClr val="lt1"/>
              </a:buClr>
              <a:buSzPts val="3200"/>
              <a:buChar char="▫"/>
              <a:defRPr sz="3200" b="1">
                <a:solidFill>
                  <a:schemeClr val="lt1"/>
                </a:solidFill>
              </a:defRPr>
            </a:lvl3pPr>
            <a:lvl4pPr marL="1828800" lvl="3" indent="-431800" algn="ctr">
              <a:lnSpc>
                <a:spcPct val="115000"/>
              </a:lnSpc>
              <a:spcBef>
                <a:spcPts val="0"/>
              </a:spcBef>
              <a:spcAft>
                <a:spcPts val="0"/>
              </a:spcAft>
              <a:buClr>
                <a:schemeClr val="lt1"/>
              </a:buClr>
              <a:buSzPts val="3200"/>
              <a:buChar char="▫"/>
              <a:defRPr sz="3200" b="1">
                <a:solidFill>
                  <a:schemeClr val="lt1"/>
                </a:solidFill>
              </a:defRPr>
            </a:lvl4pPr>
            <a:lvl5pPr marL="2286000" lvl="4" indent="-431800" algn="ctr">
              <a:lnSpc>
                <a:spcPct val="115000"/>
              </a:lnSpc>
              <a:spcBef>
                <a:spcPts val="0"/>
              </a:spcBef>
              <a:spcAft>
                <a:spcPts val="0"/>
              </a:spcAft>
              <a:buClr>
                <a:schemeClr val="lt1"/>
              </a:buClr>
              <a:buSzPts val="3200"/>
              <a:buChar char="▫"/>
              <a:defRPr sz="3200" b="1">
                <a:solidFill>
                  <a:schemeClr val="lt1"/>
                </a:solidFill>
              </a:defRPr>
            </a:lvl5pPr>
            <a:lvl6pPr marL="2743200" lvl="5" indent="-431800" algn="ctr">
              <a:lnSpc>
                <a:spcPct val="115000"/>
              </a:lnSpc>
              <a:spcBef>
                <a:spcPts val="0"/>
              </a:spcBef>
              <a:spcAft>
                <a:spcPts val="0"/>
              </a:spcAft>
              <a:buClr>
                <a:schemeClr val="lt1"/>
              </a:buClr>
              <a:buSzPts val="3200"/>
              <a:buChar char="▫"/>
              <a:defRPr sz="3200" b="1">
                <a:solidFill>
                  <a:schemeClr val="lt1"/>
                </a:solidFill>
              </a:defRPr>
            </a:lvl6pPr>
            <a:lvl7pPr marL="3200400" lvl="6" indent="-431800" algn="ctr">
              <a:lnSpc>
                <a:spcPct val="115000"/>
              </a:lnSpc>
              <a:spcBef>
                <a:spcPts val="0"/>
              </a:spcBef>
              <a:spcAft>
                <a:spcPts val="0"/>
              </a:spcAft>
              <a:buClr>
                <a:schemeClr val="lt1"/>
              </a:buClr>
              <a:buSzPts val="3200"/>
              <a:buChar char="▫"/>
              <a:defRPr sz="3200" b="1">
                <a:solidFill>
                  <a:schemeClr val="lt1"/>
                </a:solidFill>
              </a:defRPr>
            </a:lvl7pPr>
            <a:lvl8pPr marL="3657600" lvl="7" indent="-431800" algn="ctr">
              <a:lnSpc>
                <a:spcPct val="115000"/>
              </a:lnSpc>
              <a:spcBef>
                <a:spcPts val="0"/>
              </a:spcBef>
              <a:spcAft>
                <a:spcPts val="0"/>
              </a:spcAft>
              <a:buClr>
                <a:schemeClr val="lt1"/>
              </a:buClr>
              <a:buSzPts val="3200"/>
              <a:buChar char="▫"/>
              <a:defRPr sz="3200" b="1">
                <a:solidFill>
                  <a:schemeClr val="lt1"/>
                </a:solidFill>
              </a:defRPr>
            </a:lvl8pPr>
            <a:lvl9pPr marL="4114800" lvl="8" indent="-431800" algn="ctr">
              <a:lnSpc>
                <a:spcPct val="115000"/>
              </a:lnSpc>
              <a:spcBef>
                <a:spcPts val="0"/>
              </a:spcBef>
              <a:spcAft>
                <a:spcPts val="0"/>
              </a:spcAft>
              <a:buClr>
                <a:schemeClr val="lt1"/>
              </a:buClr>
              <a:buSzPts val="3200"/>
              <a:buChar char="▫"/>
              <a:defRPr sz="3200" b="1">
                <a:solidFill>
                  <a:schemeClr val="lt1"/>
                </a:solidFill>
              </a:defRPr>
            </a:lvl9pPr>
          </a:lstStyle>
          <a:p>
            <a:endParaRPr/>
          </a:p>
        </p:txBody>
      </p:sp>
      <p:sp>
        <p:nvSpPr>
          <p:cNvPr id="39" name="Google Shape;39;p41"/>
          <p:cNvSpPr txBox="1"/>
          <p:nvPr/>
        </p:nvSpPr>
        <p:spPr>
          <a:xfrm>
            <a:off x="3593400" y="476569"/>
            <a:ext cx="1957200" cy="653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lt1"/>
                </a:solidFill>
                <a:latin typeface="Arial"/>
                <a:ea typeface="Arial"/>
                <a:cs typeface="Arial"/>
                <a:sym typeface="Arial"/>
              </a:rPr>
              <a:t>“</a:t>
            </a:r>
            <a:endParaRPr sz="96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0"/>
        <p:cNvGrpSpPr/>
        <p:nvPr/>
      </p:nvGrpSpPr>
      <p:grpSpPr>
        <a:xfrm>
          <a:off x="0" y="0"/>
          <a:ext cx="0" cy="0"/>
          <a:chOff x="0" y="0"/>
          <a:chExt cx="0" cy="0"/>
        </a:xfrm>
      </p:grpSpPr>
      <p:sp>
        <p:nvSpPr>
          <p:cNvPr id="41" name="Google Shape;41;p42"/>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42"/>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42"/>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44" name="Google Shape;44;p42"/>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45" name="Google Shape;45;p42"/>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46"/>
        <p:cNvGrpSpPr/>
        <p:nvPr/>
      </p:nvGrpSpPr>
      <p:grpSpPr>
        <a:xfrm>
          <a:off x="0" y="0"/>
          <a:ext cx="0" cy="0"/>
          <a:chOff x="0" y="0"/>
          <a:chExt cx="0" cy="0"/>
        </a:xfrm>
      </p:grpSpPr>
      <p:sp>
        <p:nvSpPr>
          <p:cNvPr id="47" name="Google Shape;47;p43"/>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43"/>
          <p:cNvSpPr/>
          <p:nvPr/>
        </p:nvSpPr>
        <p:spPr>
          <a:xfrm>
            <a:off x="6095875" y="-3600"/>
            <a:ext cx="3048000" cy="5150700"/>
          </a:xfrm>
          <a:prstGeom prst="rect">
            <a:avLst/>
          </a:prstGeom>
          <a:gradFill>
            <a:gsLst>
              <a:gs pos="0">
                <a:srgbClr val="05B3F1">
                  <a:alpha val="20784"/>
                </a:srgbClr>
              </a:gs>
              <a:gs pos="100000">
                <a:schemeClr val="accent1"/>
              </a:gs>
            </a:gsLst>
            <a:lin ang="10800025"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43"/>
          <p:cNvSpPr/>
          <p:nvPr/>
        </p:nvSpPr>
        <p:spPr>
          <a:xfrm>
            <a:off x="8674200" y="4673700"/>
            <a:ext cx="469800" cy="46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43"/>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51" name="Google Shape;51;p43"/>
          <p:cNvSpPr txBox="1">
            <a:spLocks noGrp="1"/>
          </p:cNvSpPr>
          <p:nvPr>
            <p:ph type="title"/>
          </p:nvPr>
        </p:nvSpPr>
        <p:spPr>
          <a:xfrm>
            <a:off x="304800" y="355075"/>
            <a:ext cx="44424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52" name="Google Shape;52;p43"/>
          <p:cNvSpPr txBox="1">
            <a:spLocks noGrp="1"/>
          </p:cNvSpPr>
          <p:nvPr>
            <p:ph type="body" idx="1"/>
          </p:nvPr>
        </p:nvSpPr>
        <p:spPr>
          <a:xfrm>
            <a:off x="784150" y="1452350"/>
            <a:ext cx="3963000" cy="3221400"/>
          </a:xfrm>
          <a:prstGeom prst="rect">
            <a:avLst/>
          </a:prstGeom>
          <a:noFill/>
          <a:ln>
            <a:noFill/>
          </a:ln>
        </p:spPr>
        <p:txBody>
          <a:bodyPr spcFirstLastPara="1" wrap="square" lIns="0" tIns="0" rIns="0" bIns="0" anchor="t" anchorCtr="0">
            <a:noAutofit/>
          </a:bodyPr>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3"/>
        <p:cNvGrpSpPr/>
        <p:nvPr/>
      </p:nvGrpSpPr>
      <p:grpSpPr>
        <a:xfrm>
          <a:off x="0" y="0"/>
          <a:ext cx="0" cy="0"/>
          <a:chOff x="0" y="0"/>
          <a:chExt cx="0" cy="0"/>
        </a:xfrm>
      </p:grpSpPr>
      <p:sp>
        <p:nvSpPr>
          <p:cNvPr id="54" name="Google Shape;54;p44"/>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44"/>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44"/>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57" name="Google Shape;57;p44"/>
          <p:cNvSpPr txBox="1">
            <a:spLocks noGrp="1"/>
          </p:cNvSpPr>
          <p:nvPr>
            <p:ph type="body" idx="1"/>
          </p:nvPr>
        </p:nvSpPr>
        <p:spPr>
          <a:xfrm>
            <a:off x="1136000" y="1200150"/>
            <a:ext cx="3254700" cy="3473400"/>
          </a:xfrm>
          <a:prstGeom prst="rect">
            <a:avLst/>
          </a:prstGeom>
          <a:noFill/>
          <a:ln>
            <a:noFill/>
          </a:ln>
        </p:spPr>
        <p:txBody>
          <a:bodyPr spcFirstLastPara="1" wrap="square" lIns="0" tIns="0" rIns="0" bIns="0" anchor="t" anchorCtr="0">
            <a:noAutofit/>
          </a:bodyPr>
          <a:lstStyle>
            <a:lvl1pPr marL="457200" lvl="0" indent="-355600" algn="l">
              <a:lnSpc>
                <a:spcPct val="115000"/>
              </a:lnSpc>
              <a:spcBef>
                <a:spcPts val="600"/>
              </a:spcBef>
              <a:spcAft>
                <a:spcPts val="0"/>
              </a:spcAft>
              <a:buSzPts val="2000"/>
              <a:buChar char="▫"/>
              <a:defRPr sz="20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58" name="Google Shape;58;p44"/>
          <p:cNvSpPr txBox="1">
            <a:spLocks noGrp="1"/>
          </p:cNvSpPr>
          <p:nvPr>
            <p:ph type="body" idx="2"/>
          </p:nvPr>
        </p:nvSpPr>
        <p:spPr>
          <a:xfrm>
            <a:off x="4753180" y="1200150"/>
            <a:ext cx="3254700" cy="3473400"/>
          </a:xfrm>
          <a:prstGeom prst="rect">
            <a:avLst/>
          </a:prstGeom>
          <a:noFill/>
          <a:ln>
            <a:noFill/>
          </a:ln>
        </p:spPr>
        <p:txBody>
          <a:bodyPr spcFirstLastPara="1" wrap="square" lIns="0" tIns="0" rIns="0" bIns="0" anchor="t" anchorCtr="0">
            <a:noAutofit/>
          </a:bodyPr>
          <a:lstStyle>
            <a:lvl1pPr marL="457200" lvl="0" indent="-355600" algn="l">
              <a:lnSpc>
                <a:spcPct val="115000"/>
              </a:lnSpc>
              <a:spcBef>
                <a:spcPts val="600"/>
              </a:spcBef>
              <a:spcAft>
                <a:spcPts val="0"/>
              </a:spcAft>
              <a:buSzPts val="2000"/>
              <a:buChar char="▫"/>
              <a:defRPr sz="20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59" name="Google Shape;59;p44"/>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60"/>
        <p:cNvGrpSpPr/>
        <p:nvPr/>
      </p:nvGrpSpPr>
      <p:grpSpPr>
        <a:xfrm>
          <a:off x="0" y="0"/>
          <a:ext cx="0" cy="0"/>
          <a:chOff x="0" y="0"/>
          <a:chExt cx="0" cy="0"/>
        </a:xfrm>
      </p:grpSpPr>
      <p:sp>
        <p:nvSpPr>
          <p:cNvPr id="61" name="Google Shape;61;p45"/>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4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45"/>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64" name="Google Shape;64;p45"/>
          <p:cNvSpPr txBox="1">
            <a:spLocks noGrp="1"/>
          </p:cNvSpPr>
          <p:nvPr>
            <p:ph type="body" idx="1"/>
          </p:nvPr>
        </p:nvSpPr>
        <p:spPr>
          <a:xfrm>
            <a:off x="1136000"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65" name="Google Shape;65;p45"/>
          <p:cNvSpPr txBox="1">
            <a:spLocks noGrp="1"/>
          </p:cNvSpPr>
          <p:nvPr>
            <p:ph type="body" idx="2"/>
          </p:nvPr>
        </p:nvSpPr>
        <p:spPr>
          <a:xfrm>
            <a:off x="3472501"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66" name="Google Shape;66;p45"/>
          <p:cNvSpPr txBox="1">
            <a:spLocks noGrp="1"/>
          </p:cNvSpPr>
          <p:nvPr>
            <p:ph type="body" idx="3"/>
          </p:nvPr>
        </p:nvSpPr>
        <p:spPr>
          <a:xfrm>
            <a:off x="5809002" y="1200150"/>
            <a:ext cx="2134800" cy="3473400"/>
          </a:xfrm>
          <a:prstGeom prst="rect">
            <a:avLst/>
          </a:prstGeom>
          <a:noFill/>
          <a:ln>
            <a:noFill/>
          </a:ln>
        </p:spPr>
        <p:txBody>
          <a:bodyPr spcFirstLastPara="1" wrap="square" lIns="0" tIns="0" rIns="0" bIns="0" anchor="t" anchorCtr="0">
            <a:noAutofit/>
          </a:bodyPr>
          <a:lstStyle>
            <a:lvl1pPr marL="457200" lvl="0" indent="-330200" algn="l">
              <a:lnSpc>
                <a:spcPct val="115000"/>
              </a:lnSpc>
              <a:spcBef>
                <a:spcPts val="60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67" name="Google Shape;67;p45"/>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46"/>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46"/>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46"/>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a:endParaRPr/>
          </a:p>
        </p:txBody>
      </p:sp>
      <p:sp>
        <p:nvSpPr>
          <p:cNvPr id="72" name="Google Shape;72;p46"/>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3"/>
        <p:cNvGrpSpPr/>
        <p:nvPr/>
      </p:nvGrpSpPr>
      <p:grpSpPr>
        <a:xfrm>
          <a:off x="0" y="0"/>
          <a:ext cx="0" cy="0"/>
          <a:chOff x="0" y="0"/>
          <a:chExt cx="0" cy="0"/>
        </a:xfrm>
      </p:grpSpPr>
      <p:sp>
        <p:nvSpPr>
          <p:cNvPr id="74" name="Google Shape;74;p47"/>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47"/>
          <p:cNvSpPr txBox="1">
            <a:spLocks noGrp="1"/>
          </p:cNvSpPr>
          <p:nvPr>
            <p:ph type="body" idx="1"/>
          </p:nvPr>
        </p:nvSpPr>
        <p:spPr>
          <a:xfrm>
            <a:off x="264125" y="4435200"/>
            <a:ext cx="8422500" cy="708300"/>
          </a:xfrm>
          <a:prstGeom prst="rect">
            <a:avLst/>
          </a:prstGeom>
          <a:noFill/>
          <a:ln>
            <a:noFill/>
          </a:ln>
        </p:spPr>
        <p:txBody>
          <a:bodyPr spcFirstLastPara="1" wrap="square" lIns="0" tIns="0" rIns="0" bIns="0" anchor="ctr" anchorCtr="0">
            <a:noAutofit/>
          </a:bodyPr>
          <a:lstStyle>
            <a:lvl1pPr marL="457200" lvl="0" indent="-228600" algn="l">
              <a:lnSpc>
                <a:spcPct val="115000"/>
              </a:lnSpc>
              <a:spcBef>
                <a:spcPts val="360"/>
              </a:spcBef>
              <a:spcAft>
                <a:spcPts val="0"/>
              </a:spcAft>
              <a:buSzPts val="1400"/>
              <a:buNone/>
              <a:defRPr sz="1400"/>
            </a:lvl1pPr>
          </a:lstStyle>
          <a:p>
            <a:endParaRPr/>
          </a:p>
        </p:txBody>
      </p:sp>
      <p:sp>
        <p:nvSpPr>
          <p:cNvPr id="76" name="Google Shape;76;p47"/>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77" name="Google Shape;77;p47"/>
          <p:cNvSpPr/>
          <p:nvPr/>
        </p:nvSpPr>
        <p:spPr>
          <a:xfrm>
            <a:off x="-7000" y="4435200"/>
            <a:ext cx="126300" cy="708300"/>
          </a:xfrm>
          <a:prstGeom prst="rect">
            <a:avLst/>
          </a:prstGeom>
          <a:gradFill>
            <a:gsLst>
              <a:gs pos="0">
                <a:srgbClr val="05B3F1">
                  <a:alpha val="20784"/>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FFFFFF"/>
        </a:solidFill>
        <a:effectLst/>
      </p:bgPr>
    </p:bg>
    <p:spTree>
      <p:nvGrpSpPr>
        <p:cNvPr id="1" name="Shape 78"/>
        <p:cNvGrpSpPr/>
        <p:nvPr/>
      </p:nvGrpSpPr>
      <p:grpSpPr>
        <a:xfrm>
          <a:off x="0" y="0"/>
          <a:ext cx="0" cy="0"/>
          <a:chOff x="0" y="0"/>
          <a:chExt cx="0" cy="0"/>
        </a:xfrm>
      </p:grpSpPr>
      <p:sp>
        <p:nvSpPr>
          <p:cNvPr id="79" name="Google Shape;79;p48"/>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48"/>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48"/>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48"/>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48"/>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84" name="Google Shape;84;p48"/>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85" name="Google Shape;85;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1pPr>
            <a:lvl2pPr marL="0" marR="0" lvl="1"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2pPr>
            <a:lvl3pPr marL="0" marR="0" lvl="2"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3pPr>
            <a:lvl4pPr marL="0" marR="0" lvl="3"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4pPr>
            <a:lvl5pPr marL="0" marR="0" lvl="4"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5pPr>
            <a:lvl6pPr marL="0" marR="0" lvl="5"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6pPr>
            <a:lvl7pPr marL="0" marR="0" lvl="6"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7pPr>
            <a:lvl8pPr marL="0" marR="0" lvl="7"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8pPr>
            <a:lvl9pPr marL="0" marR="0" lvl="8" indent="0" algn="r">
              <a:lnSpc>
                <a:spcPct val="100000"/>
              </a:lnSpc>
              <a:spcBef>
                <a:spcPts val="0"/>
              </a:spcBef>
              <a:spcAft>
                <a:spcPts val="0"/>
              </a:spcAft>
              <a:buClr>
                <a:schemeClr val="lt1"/>
              </a:buClr>
              <a:buSzPts val="1000"/>
              <a:buFont typeface="Arial"/>
              <a:buNone/>
              <a:defRPr sz="1000" b="1" i="0" u="none" strike="noStrike" cap="none">
                <a:solidFill>
                  <a:schemeClr val="lt1"/>
                </a:solidFill>
                <a:latin typeface="DM Sans"/>
                <a:ea typeface="DM Sans"/>
                <a:cs typeface="DM Sans"/>
                <a:sym typeface="DM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6"/>
        <p:cNvGrpSpPr/>
        <p:nvPr/>
      </p:nvGrpSpPr>
      <p:grpSpPr>
        <a:xfrm>
          <a:off x="0" y="0"/>
          <a:ext cx="0" cy="0"/>
          <a:chOff x="0" y="0"/>
          <a:chExt cx="0" cy="0"/>
        </a:xfrm>
      </p:grpSpPr>
      <p:cxnSp>
        <p:nvCxnSpPr>
          <p:cNvPr id="87" name="Google Shape;87;p49"/>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88" name="Google Shape;88;p49"/>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a:endParaRPr/>
          </a:p>
        </p:txBody>
      </p:sp>
      <p:sp>
        <p:nvSpPr>
          <p:cNvPr id="89" name="Google Shape;89;p4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0"/>
        <p:cNvGrpSpPr/>
        <p:nvPr/>
      </p:nvGrpSpPr>
      <p:grpSpPr>
        <a:xfrm>
          <a:off x="0" y="0"/>
          <a:ext cx="0" cy="0"/>
          <a:chOff x="0" y="0"/>
          <a:chExt cx="0" cy="0"/>
        </a:xfrm>
      </p:grpSpPr>
      <p:sp>
        <p:nvSpPr>
          <p:cNvPr id="91" name="Google Shape;91;p50"/>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2" name="Google Shape;92;p50"/>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93" name="Google Shape;93;p50"/>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a:endParaRPr/>
          </a:p>
        </p:txBody>
      </p:sp>
      <p:sp>
        <p:nvSpPr>
          <p:cNvPr id="94" name="Google Shape;94;p50"/>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5" name="Google Shape;95;p50"/>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96" name="Google Shape;96;p5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chemeClr val="lt1"/>
              </a:buClr>
              <a:buSzPts val="1400"/>
              <a:buFont typeface="Arial"/>
              <a:buNone/>
              <a:defRPr sz="1100" b="1"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35"/>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1pPr>
            <a:lvl2pPr marL="0" marR="0" lvl="1"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2pPr>
            <a:lvl3pPr marL="0" marR="0" lvl="2"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3pPr>
            <a:lvl4pPr marL="0" marR="0" lvl="3"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4pPr>
            <a:lvl5pPr marL="0" marR="0" lvl="4"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5pPr>
            <a:lvl6pPr marL="0" marR="0" lvl="5"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6pPr>
            <a:lvl7pPr marL="0" marR="0" lvl="6"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7pPr>
            <a:lvl8pPr marL="0" marR="0" lvl="7"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8pPr>
            <a:lvl9pPr marL="0" marR="0" lvl="8" indent="0" algn="ct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sp>
        <p:nvSpPr>
          <p:cNvPr id="7" name="Google Shape;7;p35"/>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1pPr>
            <a:lvl2pPr marR="0" lvl="1"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2pPr>
            <a:lvl3pPr marR="0" lvl="2"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3pPr>
            <a:lvl4pPr marR="0" lvl="3"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4pPr>
            <a:lvl5pPr marR="0" lvl="4"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5pPr>
            <a:lvl6pPr marR="0" lvl="5"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6pPr>
            <a:lvl7pPr marR="0" lvl="6"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7pPr>
            <a:lvl8pPr marR="0" lvl="7"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8pPr>
            <a:lvl9pPr marR="0" lvl="8" algn="l"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9pPr>
          </a:lstStyle>
          <a:p>
            <a:endParaRPr/>
          </a:p>
        </p:txBody>
      </p:sp>
      <p:sp>
        <p:nvSpPr>
          <p:cNvPr id="8" name="Google Shape;8;p35"/>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marR="0" lvl="0" indent="-381000" algn="l" rtl="0">
              <a:lnSpc>
                <a:spcPct val="115000"/>
              </a:lnSpc>
              <a:spcBef>
                <a:spcPts val="600"/>
              </a:spcBef>
              <a:spcAft>
                <a:spcPts val="0"/>
              </a:spcAft>
              <a:buClr>
                <a:schemeClr val="accent1"/>
              </a:buClr>
              <a:buSzPts val="2400"/>
              <a:buFont typeface="DM Sans"/>
              <a:buChar char="▫"/>
              <a:defRPr sz="2400" b="0" i="0" u="none" strike="noStrike" cap="none">
                <a:solidFill>
                  <a:schemeClr val="dk1"/>
                </a:solidFill>
                <a:latin typeface="DM Sans"/>
                <a:ea typeface="DM Sans"/>
                <a:cs typeface="DM Sans"/>
                <a:sym typeface="DM Sans"/>
              </a:defRPr>
            </a:lvl1pPr>
            <a:lvl2pPr marL="914400" marR="0" lvl="1"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2pPr>
            <a:lvl3pPr marL="1371600" marR="0" lvl="2"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3pPr>
            <a:lvl4pPr marL="1828800" marR="0" lvl="3"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4pPr>
            <a:lvl5pPr marL="2286000" marR="0" lvl="4"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5pPr>
            <a:lvl6pPr marL="2743200" marR="0" lvl="5"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6pPr>
            <a:lvl7pPr marL="3200400" marR="0" lvl="6"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7pPr>
            <a:lvl8pPr marL="3657600" marR="0" lvl="7"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8pPr>
            <a:lvl9pPr marL="4114800" marR="0" lvl="8" indent="-381000" algn="l" rtl="0">
              <a:lnSpc>
                <a:spcPct val="115000"/>
              </a:lnSpc>
              <a:spcBef>
                <a:spcPts val="0"/>
              </a:spcBef>
              <a:spcAft>
                <a:spcPts val="0"/>
              </a:spcAft>
              <a:buClr>
                <a:schemeClr val="dk2"/>
              </a:buClr>
              <a:buSzPts val="2400"/>
              <a:buFont typeface="DM Sans"/>
              <a:buChar char="▫"/>
              <a:defRPr sz="2400" b="0" i="0" u="none" strike="noStrike" cap="none">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hyperlink" Target="http://www.youtube.com/watch?v=KZtGDnReCy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2.jpg"/><Relationship Id="rId4" Type="http://schemas.openxmlformats.org/officeDocument/2006/relationships/hyperlink" Target="http://www.youtube.com/watch?v=EgCDzYro2I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
          <p:cNvSpPr txBox="1">
            <a:spLocks noGrp="1"/>
          </p:cNvSpPr>
          <p:nvPr>
            <p:ph type="ctrTitle"/>
          </p:nvPr>
        </p:nvSpPr>
        <p:spPr>
          <a:xfrm>
            <a:off x="1860000" y="2447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3400"/>
              <a:t>The Neuroscience of Trauma &amp; Movement</a:t>
            </a:r>
            <a:endParaRPr sz="3400"/>
          </a:p>
        </p:txBody>
      </p:sp>
      <p:sp>
        <p:nvSpPr>
          <p:cNvPr id="102" name="Google Shape;102;p1"/>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accent1"/>
                </a:solidFill>
                <a:latin typeface="DM Sans"/>
                <a:ea typeface="DM Sans"/>
                <a:cs typeface="DM Sans"/>
                <a:sym typeface="DM Sans"/>
              </a:rPr>
              <a:t>2</a:t>
            </a:r>
            <a:endParaRPr sz="9600" b="1" i="0" u="none" strike="noStrike" cap="none">
              <a:solidFill>
                <a:schemeClr val="accent1"/>
              </a:solidFill>
              <a:latin typeface="DM Sans"/>
              <a:ea typeface="DM Sans"/>
              <a:cs typeface="DM Sans"/>
              <a:sym typeface="DM Sans"/>
            </a:endParaRPr>
          </a:p>
        </p:txBody>
      </p:sp>
      <p:pic>
        <p:nvPicPr>
          <p:cNvPr id="103" name="Google Shape;103;p1"/>
          <p:cNvPicPr preferRelativeResize="0"/>
          <p:nvPr/>
        </p:nvPicPr>
        <p:blipFill rotWithShape="1">
          <a:blip r:embed="rId3">
            <a:alphaModFix/>
          </a:blip>
          <a:srcRect/>
          <a:stretch/>
        </p:blipFill>
        <p:spPr>
          <a:xfrm>
            <a:off x="0" y="-7620"/>
            <a:ext cx="9144000" cy="5151120"/>
          </a:xfrm>
          <a:prstGeom prst="rect">
            <a:avLst/>
          </a:prstGeom>
          <a:noFill/>
          <a:ln>
            <a:noFill/>
          </a:ln>
        </p:spPr>
      </p:pic>
      <p:sp>
        <p:nvSpPr>
          <p:cNvPr id="104" name="Google Shape;104;p1"/>
          <p:cNvSpPr txBox="1"/>
          <p:nvPr/>
        </p:nvSpPr>
        <p:spPr>
          <a:xfrm>
            <a:off x="148371" y="2956483"/>
            <a:ext cx="6045300" cy="17433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Viktor Frankl</a:t>
            </a:r>
            <a:br>
              <a:rPr lang="en" sz="2700" b="1" i="0" u="none" strike="noStrike" cap="none">
                <a:solidFill>
                  <a:schemeClr val="accent1"/>
                </a:solidFill>
                <a:latin typeface="DM Sans"/>
                <a:ea typeface="DM Sans"/>
                <a:cs typeface="DM Sans"/>
                <a:sym typeface="DM Sans"/>
              </a:rPr>
            </a:br>
            <a:r>
              <a:rPr lang="en" sz="2700" b="1" i="0" u="none" strike="noStrike" cap="none">
                <a:solidFill>
                  <a:schemeClr val="accent1"/>
                </a:solidFill>
                <a:latin typeface="DM Sans"/>
                <a:ea typeface="DM Sans"/>
                <a:cs typeface="DM Sans"/>
                <a:sym typeface="DM Sans"/>
              </a:rPr>
              <a:t>Mind/Body &amp; Soul</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Trauma-Healing </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Life Coaching Program</a:t>
            </a:r>
            <a:br>
              <a:rPr lang="en" sz="2700" b="1" i="0" u="none" strike="noStrike" cap="none">
                <a:solidFill>
                  <a:schemeClr val="accent1"/>
                </a:solidFill>
                <a:latin typeface="DM Sans"/>
                <a:ea typeface="DM Sans"/>
                <a:cs typeface="DM Sans"/>
                <a:sym typeface="DM Sans"/>
              </a:rPr>
            </a:br>
            <a:r>
              <a:rPr lang="en" sz="2700" b="1" i="0" u="none" strike="noStrike" cap="none">
                <a:solidFill>
                  <a:schemeClr val="dk1"/>
                </a:solidFill>
                <a:latin typeface="DM Sans"/>
                <a:ea typeface="DM Sans"/>
                <a:cs typeface="DM Sans"/>
                <a:sym typeface="DM Sans"/>
              </a:rPr>
              <a:t>Week </a:t>
            </a:r>
            <a:r>
              <a:rPr lang="en" sz="2700" b="1">
                <a:solidFill>
                  <a:schemeClr val="dk1"/>
                </a:solidFill>
                <a:latin typeface="DM Sans"/>
                <a:ea typeface="DM Sans"/>
                <a:cs typeface="DM Sans"/>
                <a:sym typeface="DM Sans"/>
              </a:rPr>
              <a:t>8</a:t>
            </a:r>
            <a:endParaRPr sz="1400" b="0" i="0" u="none" strike="noStrike" cap="none">
              <a:solidFill>
                <a:srgbClr val="000000"/>
              </a:solidFill>
              <a:latin typeface="Arial"/>
              <a:ea typeface="Arial"/>
              <a:cs typeface="Arial"/>
              <a:sym typeface="Arial"/>
            </a:endParaRPr>
          </a:p>
        </p:txBody>
      </p:sp>
      <p:pic>
        <p:nvPicPr>
          <p:cNvPr id="105" name="Google Shape;105;p1"/>
          <p:cNvPicPr preferRelativeResize="0"/>
          <p:nvPr/>
        </p:nvPicPr>
        <p:blipFill rotWithShape="1">
          <a:blip r:embed="rId4">
            <a:alphaModFix/>
          </a:blip>
          <a:srcRect/>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
          <p:cNvSpPr txBox="1">
            <a:spLocks noGrp="1"/>
          </p:cNvSpPr>
          <p:nvPr>
            <p:ph type="ctrTitle"/>
          </p:nvPr>
        </p:nvSpPr>
        <p:spPr>
          <a:xfrm>
            <a:off x="2012775" y="2049850"/>
            <a:ext cx="5547600" cy="4830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a:t>EMDR</a:t>
            </a:r>
            <a:endParaRPr/>
          </a:p>
        </p:txBody>
      </p:sp>
      <p:sp>
        <p:nvSpPr>
          <p:cNvPr id="111" name="Google Shape;111;p2"/>
          <p:cNvSpPr txBox="1"/>
          <p:nvPr/>
        </p:nvSpPr>
        <p:spPr>
          <a:xfrm>
            <a:off x="0" y="15768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accent1"/>
                </a:solidFill>
                <a:latin typeface="DM Sans"/>
                <a:ea typeface="DM Sans"/>
                <a:cs typeface="DM Sans"/>
                <a:sym typeface="DM Sans"/>
              </a:rPr>
              <a:t>7</a:t>
            </a:r>
            <a:endParaRPr sz="9600" b="1" i="0" u="none" strike="noStrike" cap="non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116" name="Google Shape;116;p3"/>
          <p:cNvSpPr txBox="1">
            <a:spLocks noGrp="1"/>
          </p:cNvSpPr>
          <p:nvPr>
            <p:ph type="ctrTitle"/>
          </p:nvPr>
        </p:nvSpPr>
        <p:spPr>
          <a:xfrm>
            <a:off x="0" y="2326481"/>
            <a:ext cx="8964600" cy="1102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0000FF"/>
                </a:solidFill>
                <a:latin typeface="Arial"/>
                <a:ea typeface="Arial"/>
                <a:cs typeface="Arial"/>
                <a:sym typeface="Arial"/>
              </a:rPr>
              <a:t>EMDR for treatment of PTSD and </a:t>
            </a:r>
            <a:r>
              <a:rPr lang="en" sz="4000" b="0">
                <a:solidFill>
                  <a:srgbClr val="0000FF"/>
                </a:solidFill>
                <a:latin typeface="Arial"/>
                <a:ea typeface="Arial"/>
                <a:cs typeface="Arial"/>
                <a:sym typeface="Arial"/>
              </a:rPr>
              <a:t>T</a:t>
            </a:r>
            <a:r>
              <a:rPr lang="en" sz="4000" b="0" i="0" u="none">
                <a:solidFill>
                  <a:srgbClr val="0000FF"/>
                </a:solidFill>
                <a:latin typeface="Arial"/>
                <a:ea typeface="Arial"/>
                <a:cs typeface="Arial"/>
                <a:sym typeface="Arial"/>
              </a:rPr>
              <a:t>raumatic </a:t>
            </a:r>
            <a:r>
              <a:rPr lang="en" sz="4000" b="0">
                <a:solidFill>
                  <a:srgbClr val="0000FF"/>
                </a:solidFill>
                <a:latin typeface="Arial"/>
                <a:ea typeface="Arial"/>
                <a:cs typeface="Arial"/>
                <a:sym typeface="Arial"/>
              </a:rPr>
              <a:t>M</a:t>
            </a:r>
            <a:r>
              <a:rPr lang="en" sz="4000" b="0" i="0" u="none">
                <a:solidFill>
                  <a:srgbClr val="0000FF"/>
                </a:solidFill>
                <a:latin typeface="Arial"/>
                <a:ea typeface="Arial"/>
                <a:cs typeface="Arial"/>
                <a:sym typeface="Arial"/>
              </a:rPr>
              <a:t>emories</a:t>
            </a:r>
            <a:endParaRPr>
              <a:solidFill>
                <a:srgbClr val="0000FF"/>
              </a:solidFill>
            </a:endParaRPr>
          </a:p>
        </p:txBody>
      </p:sp>
      <p:pic>
        <p:nvPicPr>
          <p:cNvPr id="117" name="Google Shape;117;p3" descr="emdr öga"/>
          <p:cNvPicPr preferRelativeResize="0"/>
          <p:nvPr/>
        </p:nvPicPr>
        <p:blipFill rotWithShape="1">
          <a:blip r:embed="rId4">
            <a:alphaModFix/>
          </a:blip>
          <a:srcRect/>
          <a:stretch/>
        </p:blipFill>
        <p:spPr>
          <a:xfrm>
            <a:off x="3257550" y="726784"/>
            <a:ext cx="2449512" cy="1077515"/>
          </a:xfrm>
          <a:prstGeom prst="rect">
            <a:avLst/>
          </a:prstGeom>
          <a:noFill/>
          <a:ln>
            <a:noFill/>
          </a:ln>
        </p:spPr>
      </p:pic>
      <p:sp>
        <p:nvSpPr>
          <p:cNvPr id="118" name="Google Shape;118;p3"/>
          <p:cNvSpPr txBox="1"/>
          <p:nvPr/>
        </p:nvSpPr>
        <p:spPr>
          <a:xfrm>
            <a:off x="593775" y="326575"/>
            <a:ext cx="2449500" cy="400200"/>
          </a:xfrm>
          <a:prstGeom prst="rect">
            <a:avLst/>
          </a:prstGeom>
          <a:noFill/>
          <a:ln>
            <a:noFill/>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119" name="Google Shape;119;p3"/>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Google Shape;124;p4"/>
          <p:cNvSpPr txBox="1">
            <a:spLocks noGrp="1"/>
          </p:cNvSpPr>
          <p:nvPr>
            <p:ph type="title"/>
          </p:nvPr>
        </p:nvSpPr>
        <p:spPr>
          <a:xfrm>
            <a:off x="457200" y="258513"/>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400"/>
              <a:buFont typeface="Arial"/>
              <a:buNone/>
            </a:pPr>
            <a:r>
              <a:rPr lang="en" sz="3700" b="0" i="0" u="none">
                <a:solidFill>
                  <a:srgbClr val="0000FF"/>
                </a:solidFill>
                <a:latin typeface="Arial"/>
                <a:ea typeface="Arial"/>
                <a:cs typeface="Arial"/>
                <a:sym typeface="Arial"/>
              </a:rPr>
              <a:t>Overview</a:t>
            </a:r>
            <a:endParaRPr sz="2300">
              <a:solidFill>
                <a:srgbClr val="0000FF"/>
              </a:solidFill>
            </a:endParaRPr>
          </a:p>
        </p:txBody>
      </p:sp>
      <p:sp>
        <p:nvSpPr>
          <p:cNvPr id="125" name="Google Shape;125;p4"/>
          <p:cNvSpPr txBox="1">
            <a:spLocks noGrp="1"/>
          </p:cNvSpPr>
          <p:nvPr>
            <p:ph type="body" idx="1"/>
          </p:nvPr>
        </p:nvSpPr>
        <p:spPr>
          <a:xfrm>
            <a:off x="457200" y="1115925"/>
            <a:ext cx="5282700" cy="3394500"/>
          </a:xfrm>
          <a:prstGeom prst="rect">
            <a:avLst/>
          </a:prstGeom>
          <a:noFill/>
          <a:ln>
            <a:noFill/>
          </a:ln>
        </p:spPr>
        <p:txBody>
          <a:bodyPr spcFirstLastPara="1" wrap="square" lIns="91425" tIns="45700" rIns="91425" bIns="45700" anchor="t" anchorCtr="0">
            <a:noAutofit/>
          </a:bodyPr>
          <a:lstStyle/>
          <a:p>
            <a:pPr marL="342900" lvl="0" indent="-285750" algn="l" rtl="0">
              <a:lnSpc>
                <a:spcPct val="100000"/>
              </a:lnSpc>
              <a:spcBef>
                <a:spcPts val="0"/>
              </a:spcBef>
              <a:spcAft>
                <a:spcPts val="0"/>
              </a:spcAft>
              <a:buClr>
                <a:schemeClr val="dk1"/>
              </a:buClr>
              <a:buSzPts val="2300"/>
              <a:buFont typeface="Arial"/>
              <a:buChar char="•"/>
            </a:pPr>
            <a:r>
              <a:rPr lang="en" sz="2300" b="0" i="0" u="none">
                <a:solidFill>
                  <a:schemeClr val="dk1"/>
                </a:solidFill>
                <a:latin typeface="Arial"/>
                <a:ea typeface="Arial"/>
                <a:cs typeface="Arial"/>
                <a:sym typeface="Arial"/>
              </a:rPr>
              <a:t>Overview of EMDR</a:t>
            </a:r>
            <a:endParaRPr sz="1500"/>
          </a:p>
          <a:p>
            <a:pPr marL="342900" lvl="0" indent="-285750" algn="l" rtl="0">
              <a:lnSpc>
                <a:spcPct val="100000"/>
              </a:lnSpc>
              <a:spcBef>
                <a:spcPts val="640"/>
              </a:spcBef>
              <a:spcAft>
                <a:spcPts val="0"/>
              </a:spcAft>
              <a:buClr>
                <a:schemeClr val="dk1"/>
              </a:buClr>
              <a:buSzPts val="2300"/>
              <a:buFont typeface="Arial"/>
              <a:buChar char="•"/>
            </a:pPr>
            <a:r>
              <a:rPr lang="en" sz="2300" b="0" i="0" u="none">
                <a:solidFill>
                  <a:schemeClr val="dk1"/>
                </a:solidFill>
                <a:latin typeface="Arial"/>
                <a:ea typeface="Arial"/>
                <a:cs typeface="Arial"/>
                <a:sym typeface="Arial"/>
              </a:rPr>
              <a:t>Historic background</a:t>
            </a:r>
            <a:endParaRPr sz="1500"/>
          </a:p>
          <a:p>
            <a:pPr marL="342900" lvl="0" indent="-285750" algn="l" rtl="0">
              <a:lnSpc>
                <a:spcPct val="100000"/>
              </a:lnSpc>
              <a:spcBef>
                <a:spcPts val="640"/>
              </a:spcBef>
              <a:spcAft>
                <a:spcPts val="0"/>
              </a:spcAft>
              <a:buClr>
                <a:schemeClr val="dk1"/>
              </a:buClr>
              <a:buSzPts val="2300"/>
              <a:buFont typeface="Arial"/>
              <a:buChar char="•"/>
            </a:pPr>
            <a:r>
              <a:rPr lang="en" sz="2300" b="0" i="0" u="none">
                <a:solidFill>
                  <a:schemeClr val="dk1"/>
                </a:solidFill>
                <a:latin typeface="Arial"/>
                <a:ea typeface="Arial"/>
                <a:cs typeface="Arial"/>
                <a:sym typeface="Arial"/>
              </a:rPr>
              <a:t>Description of the EMDR method</a:t>
            </a:r>
            <a:endParaRPr sz="2300" b="0" i="0" u="none">
              <a:solidFill>
                <a:schemeClr val="dk1"/>
              </a:solidFill>
              <a:latin typeface="Arial"/>
              <a:ea typeface="Arial"/>
              <a:cs typeface="Arial"/>
              <a:sym typeface="Arial"/>
            </a:endParaRPr>
          </a:p>
          <a:p>
            <a:pPr marL="342900" lvl="0" indent="-285750" algn="l" rtl="0">
              <a:lnSpc>
                <a:spcPct val="100000"/>
              </a:lnSpc>
              <a:spcBef>
                <a:spcPts val="640"/>
              </a:spcBef>
              <a:spcAft>
                <a:spcPts val="0"/>
              </a:spcAft>
              <a:buSzPts val="2300"/>
              <a:buFont typeface="Arial"/>
              <a:buChar char="•"/>
            </a:pPr>
            <a:r>
              <a:rPr lang="en" sz="2300">
                <a:latin typeface="Arial"/>
                <a:ea typeface="Arial"/>
                <a:cs typeface="Arial"/>
                <a:sym typeface="Arial"/>
              </a:rPr>
              <a:t>BLS</a:t>
            </a:r>
            <a:endParaRPr sz="2300">
              <a:latin typeface="Arial"/>
              <a:ea typeface="Arial"/>
              <a:cs typeface="Arial"/>
              <a:sym typeface="Arial"/>
            </a:endParaRPr>
          </a:p>
          <a:p>
            <a:pPr marL="342900" lvl="0" indent="-285750" algn="l" rtl="0">
              <a:lnSpc>
                <a:spcPct val="100000"/>
              </a:lnSpc>
              <a:spcBef>
                <a:spcPts val="640"/>
              </a:spcBef>
              <a:spcAft>
                <a:spcPts val="0"/>
              </a:spcAft>
              <a:buClr>
                <a:schemeClr val="dk1"/>
              </a:buClr>
              <a:buSzPts val="2300"/>
              <a:buFont typeface="Arial"/>
              <a:buChar char="•"/>
            </a:pPr>
            <a:r>
              <a:rPr lang="en" sz="2300" b="0" i="0" u="none">
                <a:solidFill>
                  <a:schemeClr val="dk1"/>
                </a:solidFill>
                <a:latin typeface="Arial"/>
                <a:ea typeface="Arial"/>
                <a:cs typeface="Arial"/>
                <a:sym typeface="Arial"/>
              </a:rPr>
              <a:t>Proposed mechanisms of action</a:t>
            </a:r>
            <a:endParaRPr sz="1500"/>
          </a:p>
          <a:p>
            <a:pPr marL="342900" lvl="0" indent="-285750" algn="l" rtl="0">
              <a:lnSpc>
                <a:spcPct val="100000"/>
              </a:lnSpc>
              <a:spcBef>
                <a:spcPts val="640"/>
              </a:spcBef>
              <a:spcAft>
                <a:spcPts val="0"/>
              </a:spcAft>
              <a:buClr>
                <a:schemeClr val="dk1"/>
              </a:buClr>
              <a:buSzPts val="2300"/>
              <a:buFont typeface="Arial"/>
              <a:buChar char="•"/>
            </a:pPr>
            <a:r>
              <a:rPr lang="en" sz="2300" b="0" i="0" u="none">
                <a:solidFill>
                  <a:schemeClr val="dk1"/>
                </a:solidFill>
                <a:latin typeface="Arial"/>
                <a:ea typeface="Arial"/>
                <a:cs typeface="Arial"/>
                <a:sym typeface="Arial"/>
              </a:rPr>
              <a:t>Research</a:t>
            </a:r>
            <a:endParaRPr sz="1500"/>
          </a:p>
          <a:p>
            <a:pPr marL="342900" lvl="0" indent="-285750" algn="l" rtl="0">
              <a:lnSpc>
                <a:spcPct val="100000"/>
              </a:lnSpc>
              <a:spcBef>
                <a:spcPts val="640"/>
              </a:spcBef>
              <a:spcAft>
                <a:spcPts val="0"/>
              </a:spcAft>
              <a:buClr>
                <a:schemeClr val="dk1"/>
              </a:buClr>
              <a:buSzPts val="2300"/>
              <a:buFont typeface="Arial"/>
              <a:buChar char="•"/>
            </a:pPr>
            <a:r>
              <a:rPr lang="en" sz="2300">
                <a:latin typeface="Arial"/>
                <a:ea typeface="Arial"/>
                <a:cs typeface="Arial"/>
                <a:sym typeface="Arial"/>
              </a:rPr>
              <a:t>Live Demo</a:t>
            </a:r>
            <a:endParaRPr sz="1500"/>
          </a:p>
          <a:p>
            <a:pPr marL="342900" lvl="0" indent="-139700" algn="l" rtl="0">
              <a:lnSpc>
                <a:spcPct val="100000"/>
              </a:lnSpc>
              <a:spcBef>
                <a:spcPts val="640"/>
              </a:spcBef>
              <a:spcAft>
                <a:spcPts val="0"/>
              </a:spcAft>
              <a:buClr>
                <a:schemeClr val="dk1"/>
              </a:buClr>
              <a:buSzPts val="3200"/>
              <a:buFont typeface="Arial"/>
              <a:buNone/>
            </a:pPr>
            <a:endParaRPr b="0" i="0" u="none">
              <a:solidFill>
                <a:schemeClr val="dk1"/>
              </a:solidFill>
              <a:latin typeface="Arial"/>
              <a:ea typeface="Arial"/>
              <a:cs typeface="Arial"/>
              <a:sym typeface="Arial"/>
            </a:endParaRPr>
          </a:p>
          <a:p>
            <a:pPr marL="342900" lvl="0" indent="-139700" algn="l" rtl="0">
              <a:lnSpc>
                <a:spcPct val="115000"/>
              </a:lnSpc>
              <a:spcBef>
                <a:spcPts val="640"/>
              </a:spcBef>
              <a:spcAft>
                <a:spcPts val="0"/>
              </a:spcAft>
              <a:buClr>
                <a:schemeClr val="dk1"/>
              </a:buClr>
              <a:buSzPts val="3200"/>
              <a:buFont typeface="Arial"/>
              <a:buNone/>
            </a:pPr>
            <a:endParaRPr b="0" i="0" u="none">
              <a:solidFill>
                <a:schemeClr val="dk1"/>
              </a:solidFill>
              <a:latin typeface="Arial"/>
              <a:ea typeface="Arial"/>
              <a:cs typeface="Arial"/>
              <a:sym typeface="Arial"/>
            </a:endParaRPr>
          </a:p>
        </p:txBody>
      </p:sp>
      <p:sp>
        <p:nvSpPr>
          <p:cNvPr id="126" name="Google Shape;126;p4"/>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400"/>
              <a:buFont typeface="Arial"/>
              <a:buNone/>
            </a:pPr>
            <a:r>
              <a:rPr lang="en" sz="4400" b="0" i="0" u="none">
                <a:solidFill>
                  <a:srgbClr val="0000FF"/>
                </a:solidFill>
                <a:latin typeface="Arial"/>
                <a:ea typeface="Arial"/>
                <a:cs typeface="Arial"/>
                <a:sym typeface="Arial"/>
              </a:rPr>
              <a:t>EMDR overview</a:t>
            </a:r>
            <a:endParaRPr>
              <a:solidFill>
                <a:srgbClr val="0000FF"/>
              </a:solidFill>
            </a:endParaRPr>
          </a:p>
        </p:txBody>
      </p:sp>
      <p:sp>
        <p:nvSpPr>
          <p:cNvPr id="132" name="Google Shape;132;p5"/>
          <p:cNvSpPr txBox="1">
            <a:spLocks noGrp="1"/>
          </p:cNvSpPr>
          <p:nvPr>
            <p:ph type="body" idx="1"/>
          </p:nvPr>
        </p:nvSpPr>
        <p:spPr>
          <a:xfrm>
            <a:off x="621600" y="1219200"/>
            <a:ext cx="5496600" cy="2997900"/>
          </a:xfrm>
          <a:prstGeom prst="rect">
            <a:avLst/>
          </a:prstGeom>
          <a:noFill/>
          <a:ln>
            <a:noFill/>
          </a:ln>
        </p:spPr>
        <p:txBody>
          <a:bodyPr spcFirstLastPara="1" wrap="square" lIns="91425" tIns="45700" rIns="91425" bIns="45700" anchor="t" anchorCtr="0">
            <a:noAutofit/>
          </a:bodyPr>
          <a:lstStyle/>
          <a:p>
            <a:pPr marL="342900" lvl="0" indent="-292100" algn="l" rtl="0">
              <a:lnSpc>
                <a:spcPct val="100000"/>
              </a:lnSpc>
              <a:spcBef>
                <a:spcPts val="0"/>
              </a:spcBef>
              <a:spcAft>
                <a:spcPts val="0"/>
              </a:spcAft>
              <a:buClr>
                <a:schemeClr val="dk1"/>
              </a:buClr>
              <a:buSzPts val="2400"/>
              <a:buFont typeface="Arial"/>
              <a:buChar char="•"/>
            </a:pPr>
            <a:r>
              <a:rPr lang="en">
                <a:solidFill>
                  <a:srgbClr val="000000"/>
                </a:solidFill>
                <a:latin typeface="Arial"/>
                <a:ea typeface="Arial"/>
                <a:cs typeface="Arial"/>
                <a:sym typeface="Arial"/>
              </a:rPr>
              <a:t>Eye Movement Desensitization and </a:t>
            </a:r>
            <a:br>
              <a:rPr lang="en">
                <a:solidFill>
                  <a:srgbClr val="000000"/>
                </a:solidFill>
                <a:latin typeface="Arial"/>
                <a:ea typeface="Arial"/>
                <a:cs typeface="Arial"/>
                <a:sym typeface="Arial"/>
              </a:rPr>
            </a:br>
            <a:r>
              <a:rPr lang="en">
                <a:solidFill>
                  <a:srgbClr val="000000"/>
                </a:solidFill>
                <a:latin typeface="Arial"/>
                <a:ea typeface="Arial"/>
                <a:cs typeface="Arial"/>
                <a:sym typeface="Arial"/>
              </a:rPr>
              <a:t>Reprocessing - EMDR</a:t>
            </a:r>
            <a:br>
              <a:rPr lang="en">
                <a:solidFill>
                  <a:srgbClr val="000000"/>
                </a:solidFill>
                <a:latin typeface="Arial"/>
                <a:ea typeface="Arial"/>
                <a:cs typeface="Arial"/>
                <a:sym typeface="Arial"/>
              </a:rPr>
            </a:br>
            <a:endParaRPr>
              <a:solidFill>
                <a:srgbClr val="000000"/>
              </a:solidFill>
              <a:latin typeface="Arial"/>
              <a:ea typeface="Arial"/>
              <a:cs typeface="Arial"/>
              <a:sym typeface="Arial"/>
            </a:endParaRPr>
          </a:p>
          <a:p>
            <a:pPr marL="342900" lvl="0" indent="-292100" algn="l" rtl="0">
              <a:lnSpc>
                <a:spcPct val="100000"/>
              </a:lnSpc>
              <a:spcBef>
                <a:spcPts val="640"/>
              </a:spcBef>
              <a:spcAft>
                <a:spcPts val="0"/>
              </a:spcAft>
              <a:buClr>
                <a:schemeClr val="dk1"/>
              </a:buClr>
              <a:buSzPts val="2400"/>
              <a:buFont typeface="Arial"/>
              <a:buChar char="•"/>
            </a:pPr>
            <a:r>
              <a:rPr lang="en" b="0" i="0" u="none">
                <a:solidFill>
                  <a:schemeClr val="dk1"/>
                </a:solidFill>
                <a:latin typeface="Arial"/>
                <a:ea typeface="Arial"/>
                <a:cs typeface="Arial"/>
                <a:sym typeface="Arial"/>
              </a:rPr>
              <a:t>EMDR integrates elements of many psychotherapeutic schools: </a:t>
            </a:r>
            <a:r>
              <a:rPr lang="en">
                <a:latin typeface="Arial"/>
                <a:ea typeface="Arial"/>
                <a:cs typeface="Arial"/>
                <a:sym typeface="Arial"/>
              </a:rPr>
              <a:t>C</a:t>
            </a:r>
            <a:r>
              <a:rPr lang="en" b="0" i="0" u="none">
                <a:solidFill>
                  <a:schemeClr val="dk1"/>
                </a:solidFill>
                <a:latin typeface="Arial"/>
                <a:ea typeface="Arial"/>
                <a:cs typeface="Arial"/>
                <a:sym typeface="Arial"/>
              </a:rPr>
              <a:t>ognitive </a:t>
            </a:r>
            <a:r>
              <a:rPr lang="en">
                <a:latin typeface="Arial"/>
                <a:ea typeface="Arial"/>
                <a:cs typeface="Arial"/>
                <a:sym typeface="Arial"/>
              </a:rPr>
              <a:t>(thoughts), Somatic, Hypnosis</a:t>
            </a:r>
            <a:endParaRPr/>
          </a:p>
          <a:p>
            <a:pPr marL="342900" lvl="0" indent="-139700" algn="l" rtl="0">
              <a:lnSpc>
                <a:spcPct val="115000"/>
              </a:lnSpc>
              <a:spcBef>
                <a:spcPts val="640"/>
              </a:spcBef>
              <a:spcAft>
                <a:spcPts val="0"/>
              </a:spcAft>
              <a:buClr>
                <a:schemeClr val="dk1"/>
              </a:buClr>
              <a:buSzPts val="3200"/>
              <a:buFont typeface="Arial"/>
              <a:buNone/>
            </a:pPr>
            <a:endParaRPr sz="2800" b="0" i="0" u="none">
              <a:solidFill>
                <a:schemeClr val="dk1"/>
              </a:solidFill>
              <a:latin typeface="Arial"/>
              <a:ea typeface="Arial"/>
              <a:cs typeface="Arial"/>
              <a:sym typeface="Arial"/>
            </a:endParaRPr>
          </a:p>
        </p:txBody>
      </p:sp>
      <p:sp>
        <p:nvSpPr>
          <p:cNvPr id="133" name="Google Shape;133;p5"/>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4" name="Google Shape;134;p5"/>
          <p:cNvPicPr preferRelativeResize="0"/>
          <p:nvPr/>
        </p:nvPicPr>
        <p:blipFill rotWithShape="1">
          <a:blip r:embed="rId4">
            <a:alphaModFix/>
          </a:blip>
          <a:srcRect/>
          <a:stretch/>
        </p:blipFill>
        <p:spPr>
          <a:xfrm>
            <a:off x="6394000" y="1297278"/>
            <a:ext cx="2143125" cy="2143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8"/>
        <p:cNvGrpSpPr/>
        <p:nvPr/>
      </p:nvGrpSpPr>
      <p:grpSpPr>
        <a:xfrm>
          <a:off x="0" y="0"/>
          <a:ext cx="0" cy="0"/>
          <a:chOff x="0" y="0"/>
          <a:chExt cx="0" cy="0"/>
        </a:xfrm>
      </p:grpSpPr>
      <p:sp>
        <p:nvSpPr>
          <p:cNvPr id="139" name="Google Shape;139;p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400"/>
              <a:buFont typeface="Arial"/>
              <a:buNone/>
            </a:pPr>
            <a:r>
              <a:rPr lang="en" sz="3700" b="0" i="0" u="none">
                <a:solidFill>
                  <a:srgbClr val="0000FF"/>
                </a:solidFill>
                <a:latin typeface="Arial"/>
                <a:ea typeface="Arial"/>
                <a:cs typeface="Arial"/>
                <a:sym typeface="Arial"/>
              </a:rPr>
              <a:t>EMDR overview</a:t>
            </a:r>
            <a:endParaRPr sz="2300">
              <a:solidFill>
                <a:srgbClr val="0000FF"/>
              </a:solidFill>
            </a:endParaRPr>
          </a:p>
        </p:txBody>
      </p:sp>
      <p:sp>
        <p:nvSpPr>
          <p:cNvPr id="140" name="Google Shape;140;p6"/>
          <p:cNvSpPr txBox="1">
            <a:spLocks noGrp="1"/>
          </p:cNvSpPr>
          <p:nvPr>
            <p:ph type="body" idx="1"/>
          </p:nvPr>
        </p:nvSpPr>
        <p:spPr>
          <a:xfrm>
            <a:off x="308025" y="1211350"/>
            <a:ext cx="5334300" cy="3161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800"/>
              <a:buNone/>
            </a:pPr>
            <a:endParaRPr sz="2200">
              <a:solidFill>
                <a:srgbClr val="000000"/>
              </a:solidFill>
              <a:latin typeface="Arial"/>
              <a:ea typeface="Arial"/>
              <a:cs typeface="Arial"/>
              <a:sym typeface="Arial"/>
            </a:endParaRPr>
          </a:p>
          <a:p>
            <a:pPr marL="342900" lvl="0" indent="-285750" algn="l" rtl="0">
              <a:lnSpc>
                <a:spcPct val="115000"/>
              </a:lnSpc>
              <a:spcBef>
                <a:spcPts val="0"/>
              </a:spcBef>
              <a:spcAft>
                <a:spcPts val="0"/>
              </a:spcAft>
              <a:buClr>
                <a:schemeClr val="dk1"/>
              </a:buClr>
              <a:buSzPts val="2300"/>
              <a:buFont typeface="Arial"/>
              <a:buChar char="•"/>
            </a:pPr>
            <a:r>
              <a:rPr lang="en" sz="2300" i="0" u="none">
                <a:solidFill>
                  <a:schemeClr val="dk1"/>
                </a:solidFill>
                <a:latin typeface="Arial"/>
                <a:ea typeface="Arial"/>
                <a:cs typeface="Arial"/>
                <a:sym typeface="Arial"/>
              </a:rPr>
              <a:t>Treatment follows structured protocol</a:t>
            </a:r>
            <a:endParaRPr sz="2300">
              <a:latin typeface="Arial"/>
              <a:ea typeface="Arial"/>
              <a:cs typeface="Arial"/>
              <a:sym typeface="Arial"/>
            </a:endParaRPr>
          </a:p>
          <a:p>
            <a:pPr marL="342900" lvl="0" indent="-285750" algn="l" rtl="0">
              <a:lnSpc>
                <a:spcPct val="115000"/>
              </a:lnSpc>
              <a:spcBef>
                <a:spcPts val="640"/>
              </a:spcBef>
              <a:spcAft>
                <a:spcPts val="0"/>
              </a:spcAft>
              <a:buClr>
                <a:schemeClr val="dk1"/>
              </a:buClr>
              <a:buSzPts val="2300"/>
              <a:buFont typeface="Arial"/>
              <a:buChar char="•"/>
            </a:pPr>
            <a:r>
              <a:rPr lang="en" sz="2300" b="0" i="0" u="none">
                <a:solidFill>
                  <a:schemeClr val="dk1"/>
                </a:solidFill>
                <a:latin typeface="Arial"/>
                <a:ea typeface="Arial"/>
                <a:cs typeface="Arial"/>
                <a:sym typeface="Arial"/>
              </a:rPr>
              <a:t>Often limited am</a:t>
            </a:r>
            <a:r>
              <a:rPr lang="en" sz="2300" i="0" u="none">
                <a:solidFill>
                  <a:schemeClr val="dk1"/>
                </a:solidFill>
                <a:latin typeface="Arial"/>
                <a:ea typeface="Arial"/>
                <a:cs typeface="Arial"/>
                <a:sym typeface="Arial"/>
              </a:rPr>
              <a:t>ount of sessions</a:t>
            </a:r>
            <a:endParaRPr sz="2300">
              <a:latin typeface="Arial"/>
              <a:ea typeface="Arial"/>
              <a:cs typeface="Arial"/>
              <a:sym typeface="Arial"/>
            </a:endParaRPr>
          </a:p>
          <a:p>
            <a:pPr marL="342900" lvl="0" indent="-285750" algn="l" rtl="0">
              <a:lnSpc>
                <a:spcPct val="115000"/>
              </a:lnSpc>
              <a:spcBef>
                <a:spcPts val="640"/>
              </a:spcBef>
              <a:spcAft>
                <a:spcPts val="0"/>
              </a:spcAft>
              <a:buClr>
                <a:schemeClr val="dk1"/>
              </a:buClr>
              <a:buSzPts val="2300"/>
              <a:buFont typeface="Arial"/>
              <a:buChar char="•"/>
            </a:pPr>
            <a:r>
              <a:rPr lang="en" sz="2300" i="0" u="none">
                <a:solidFill>
                  <a:schemeClr val="dk1"/>
                </a:solidFill>
                <a:latin typeface="Arial"/>
                <a:ea typeface="Arial"/>
                <a:cs typeface="Arial"/>
                <a:sym typeface="Arial"/>
              </a:rPr>
              <a:t>Length of treatment depends on complexity of clinical picture</a:t>
            </a:r>
            <a:endParaRPr sz="2300">
              <a:latin typeface="Arial"/>
              <a:ea typeface="Arial"/>
              <a:cs typeface="Arial"/>
              <a:sym typeface="Arial"/>
            </a:endParaRPr>
          </a:p>
          <a:p>
            <a:pPr marL="342900" lvl="0" indent="0" algn="l" rtl="0">
              <a:lnSpc>
                <a:spcPct val="115000"/>
              </a:lnSpc>
              <a:spcBef>
                <a:spcPts val="640"/>
              </a:spcBef>
              <a:spcAft>
                <a:spcPts val="0"/>
              </a:spcAft>
              <a:buSzPts val="1800"/>
              <a:buNone/>
            </a:pPr>
            <a:endParaRPr sz="2200">
              <a:latin typeface="Arial"/>
              <a:ea typeface="Arial"/>
              <a:cs typeface="Arial"/>
              <a:sym typeface="Arial"/>
            </a:endParaRPr>
          </a:p>
        </p:txBody>
      </p:sp>
      <p:sp>
        <p:nvSpPr>
          <p:cNvPr id="141" name="Google Shape;141;p6"/>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2" name="Google Shape;142;p6"/>
          <p:cNvPicPr preferRelativeResize="0"/>
          <p:nvPr/>
        </p:nvPicPr>
        <p:blipFill rotWithShape="1">
          <a:blip r:embed="rId4">
            <a:alphaModFix/>
          </a:blip>
          <a:srcRect/>
          <a:stretch/>
        </p:blipFill>
        <p:spPr>
          <a:xfrm>
            <a:off x="5642325" y="1372763"/>
            <a:ext cx="3088200" cy="13573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7"/>
          <p:cNvSpPr/>
          <p:nvPr/>
        </p:nvSpPr>
        <p:spPr>
          <a:xfrm>
            <a:off x="335250" y="236800"/>
            <a:ext cx="1724400" cy="688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7"/>
          <p:cNvSpPr txBox="1">
            <a:spLocks noGrp="1"/>
          </p:cNvSpPr>
          <p:nvPr>
            <p:ph type="body" idx="1"/>
          </p:nvPr>
        </p:nvSpPr>
        <p:spPr>
          <a:xfrm>
            <a:off x="424875" y="1039600"/>
            <a:ext cx="5867400" cy="2592000"/>
          </a:xfrm>
          <a:prstGeom prst="rect">
            <a:avLst/>
          </a:prstGeom>
          <a:noFill/>
          <a:ln>
            <a:noFill/>
          </a:ln>
        </p:spPr>
        <p:txBody>
          <a:bodyPr spcFirstLastPara="1" wrap="square" lIns="91425" tIns="45700" rIns="91425" bIns="45700" anchor="t" anchorCtr="0">
            <a:noAutofit/>
          </a:bodyPr>
          <a:lstStyle/>
          <a:p>
            <a:pPr marL="457200" lvl="0" indent="-400050" algn="l" rtl="0">
              <a:lnSpc>
                <a:spcPct val="90000"/>
              </a:lnSpc>
              <a:spcBef>
                <a:spcPts val="0"/>
              </a:spcBef>
              <a:spcAft>
                <a:spcPts val="0"/>
              </a:spcAft>
              <a:buClr>
                <a:schemeClr val="dk1"/>
              </a:buClr>
              <a:buSzPts val="2700"/>
              <a:buFont typeface="Arial"/>
              <a:buChar char="●"/>
            </a:pPr>
            <a:r>
              <a:rPr lang="en" sz="2700" b="0" i="0" u="none">
                <a:solidFill>
                  <a:schemeClr val="dk1"/>
                </a:solidFill>
                <a:latin typeface="Arial"/>
                <a:ea typeface="Arial"/>
                <a:cs typeface="Arial"/>
                <a:sym typeface="Arial"/>
              </a:rPr>
              <a:t>Francine Shapiro – inventor of EMDR. Ba</a:t>
            </a:r>
            <a:r>
              <a:rPr lang="en" sz="2700">
                <a:latin typeface="Arial"/>
                <a:ea typeface="Arial"/>
                <a:cs typeface="Arial"/>
                <a:sym typeface="Arial"/>
              </a:rPr>
              <a:t>ckground English Lit.</a:t>
            </a:r>
            <a:endParaRPr sz="2700" b="0" i="0" u="none">
              <a:solidFill>
                <a:schemeClr val="dk1"/>
              </a:solidFill>
              <a:latin typeface="Arial"/>
              <a:ea typeface="Arial"/>
              <a:cs typeface="Arial"/>
              <a:sym typeface="Arial"/>
            </a:endParaRPr>
          </a:p>
          <a:p>
            <a:pPr marL="457200" lvl="0" indent="0" algn="l" rtl="0">
              <a:lnSpc>
                <a:spcPct val="90000"/>
              </a:lnSpc>
              <a:spcBef>
                <a:spcPts val="0"/>
              </a:spcBef>
              <a:spcAft>
                <a:spcPts val="0"/>
              </a:spcAft>
              <a:buSzPts val="1800"/>
              <a:buNone/>
            </a:pPr>
            <a:endParaRPr sz="2700">
              <a:latin typeface="Arial"/>
              <a:ea typeface="Arial"/>
              <a:cs typeface="Arial"/>
              <a:sym typeface="Arial"/>
            </a:endParaRPr>
          </a:p>
          <a:p>
            <a:pPr marL="457200" lvl="0" indent="-400050" algn="l" rtl="0">
              <a:lnSpc>
                <a:spcPct val="90000"/>
              </a:lnSpc>
              <a:spcBef>
                <a:spcPts val="0"/>
              </a:spcBef>
              <a:spcAft>
                <a:spcPts val="0"/>
              </a:spcAft>
              <a:buSzPts val="2700"/>
              <a:buFont typeface="Arial"/>
              <a:buChar char="●"/>
            </a:pPr>
            <a:r>
              <a:rPr lang="en" sz="2700">
                <a:latin typeface="Arial"/>
                <a:ea typeface="Arial"/>
                <a:cs typeface="Arial"/>
                <a:sym typeface="Arial"/>
              </a:rPr>
              <a:t>Overcame her own traumas with eye movements</a:t>
            </a:r>
            <a:endParaRPr sz="2700">
              <a:latin typeface="Arial"/>
              <a:ea typeface="Arial"/>
              <a:cs typeface="Arial"/>
              <a:sym typeface="Arial"/>
            </a:endParaRPr>
          </a:p>
          <a:p>
            <a:pPr marL="457200" lvl="0" indent="0" algn="l" rtl="0">
              <a:lnSpc>
                <a:spcPct val="90000"/>
              </a:lnSpc>
              <a:spcBef>
                <a:spcPts val="0"/>
              </a:spcBef>
              <a:spcAft>
                <a:spcPts val="0"/>
              </a:spcAft>
              <a:buSzPts val="1800"/>
              <a:buNone/>
            </a:pPr>
            <a:endParaRPr sz="2700">
              <a:latin typeface="Arial"/>
              <a:ea typeface="Arial"/>
              <a:cs typeface="Arial"/>
              <a:sym typeface="Arial"/>
            </a:endParaRPr>
          </a:p>
          <a:p>
            <a:pPr marL="457200" lvl="0" indent="-400050" algn="l" rtl="0">
              <a:lnSpc>
                <a:spcPct val="65000"/>
              </a:lnSpc>
              <a:spcBef>
                <a:spcPts val="720"/>
              </a:spcBef>
              <a:spcAft>
                <a:spcPts val="0"/>
              </a:spcAft>
              <a:buSzPts val="2700"/>
              <a:buFont typeface="Arial"/>
              <a:buChar char="●"/>
            </a:pPr>
            <a:r>
              <a:rPr lang="en" sz="2700" b="0" i="0" u="none">
                <a:solidFill>
                  <a:schemeClr val="dk1"/>
                </a:solidFill>
                <a:latin typeface="Arial"/>
                <a:ea typeface="Arial"/>
                <a:cs typeface="Arial"/>
                <a:sym typeface="Arial"/>
              </a:rPr>
              <a:t>First publication </a:t>
            </a:r>
            <a:r>
              <a:rPr lang="en" sz="2700">
                <a:latin typeface="Arial"/>
                <a:ea typeface="Arial"/>
                <a:cs typeface="Arial"/>
                <a:sym typeface="Arial"/>
              </a:rPr>
              <a:t>on EMDR </a:t>
            </a:r>
            <a:r>
              <a:rPr lang="en" sz="2700" b="0" i="0" u="none">
                <a:solidFill>
                  <a:schemeClr val="dk1"/>
                </a:solidFill>
                <a:latin typeface="Arial"/>
                <a:ea typeface="Arial"/>
                <a:cs typeface="Arial"/>
                <a:sym typeface="Arial"/>
              </a:rPr>
              <a:t>in 1989</a:t>
            </a:r>
            <a:br>
              <a:rPr lang="en" sz="2700" b="0" i="0" u="none">
                <a:solidFill>
                  <a:schemeClr val="dk1"/>
                </a:solidFill>
                <a:latin typeface="Arial"/>
                <a:ea typeface="Arial"/>
                <a:cs typeface="Arial"/>
                <a:sym typeface="Arial"/>
              </a:rPr>
            </a:br>
            <a:endParaRPr sz="2700" b="0" i="0" u="none">
              <a:solidFill>
                <a:schemeClr val="dk1"/>
              </a:solidFill>
              <a:latin typeface="Arial"/>
              <a:ea typeface="Arial"/>
              <a:cs typeface="Arial"/>
              <a:sym typeface="Arial"/>
            </a:endParaRPr>
          </a:p>
          <a:p>
            <a:pPr marL="0" lvl="0" indent="0" algn="l" rtl="0">
              <a:lnSpc>
                <a:spcPct val="65000"/>
              </a:lnSpc>
              <a:spcBef>
                <a:spcPts val="720"/>
              </a:spcBef>
              <a:spcAft>
                <a:spcPts val="0"/>
              </a:spcAft>
              <a:buSzPts val="1800"/>
              <a:buNone/>
            </a:pPr>
            <a:endParaRPr sz="2700">
              <a:latin typeface="Arial"/>
              <a:ea typeface="Arial"/>
              <a:cs typeface="Arial"/>
              <a:sym typeface="Arial"/>
            </a:endParaRPr>
          </a:p>
          <a:p>
            <a:pPr marL="342900" lvl="0" indent="-342900" algn="l" rtl="0">
              <a:lnSpc>
                <a:spcPct val="90000"/>
              </a:lnSpc>
              <a:spcBef>
                <a:spcPts val="720"/>
              </a:spcBef>
              <a:spcAft>
                <a:spcPts val="0"/>
              </a:spcAft>
              <a:buClr>
                <a:schemeClr val="dk1"/>
              </a:buClr>
              <a:buSzPts val="1200"/>
              <a:buFont typeface="Arial"/>
              <a:buNone/>
            </a:pPr>
            <a:br>
              <a:rPr lang="en" sz="300" b="0" i="0" u="none">
                <a:solidFill>
                  <a:schemeClr val="dk1"/>
                </a:solidFill>
                <a:latin typeface="Arial"/>
                <a:ea typeface="Arial"/>
                <a:cs typeface="Arial"/>
                <a:sym typeface="Arial"/>
              </a:rPr>
            </a:br>
            <a:endParaRPr sz="1500"/>
          </a:p>
          <a:p>
            <a:pPr marL="0" lvl="0" indent="0" algn="l" rtl="0">
              <a:lnSpc>
                <a:spcPct val="90000"/>
              </a:lnSpc>
              <a:spcBef>
                <a:spcPts val="640"/>
              </a:spcBef>
              <a:spcAft>
                <a:spcPts val="0"/>
              </a:spcAft>
              <a:buSzPts val="1800"/>
              <a:buNone/>
            </a:pPr>
            <a:endParaRPr sz="1500"/>
          </a:p>
        </p:txBody>
      </p:sp>
      <p:pic>
        <p:nvPicPr>
          <p:cNvPr id="149" name="Google Shape;149;p7"/>
          <p:cNvPicPr preferRelativeResize="0"/>
          <p:nvPr/>
        </p:nvPicPr>
        <p:blipFill rotWithShape="1">
          <a:blip r:embed="rId4">
            <a:alphaModFix/>
          </a:blip>
          <a:srcRect/>
          <a:stretch/>
        </p:blipFill>
        <p:spPr>
          <a:xfrm>
            <a:off x="6515950" y="775641"/>
            <a:ext cx="1724400" cy="22815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3"/>
        <p:cNvGrpSpPr/>
        <p:nvPr/>
      </p:nvGrpSpPr>
      <p:grpSpPr>
        <a:xfrm>
          <a:off x="0" y="0"/>
          <a:ext cx="0" cy="0"/>
          <a:chOff x="0" y="0"/>
          <a:chExt cx="0" cy="0"/>
        </a:xfrm>
      </p:grpSpPr>
      <p:sp>
        <p:nvSpPr>
          <p:cNvPr id="154" name="Google Shape;154;p8"/>
          <p:cNvSpPr/>
          <p:nvPr/>
        </p:nvSpPr>
        <p:spPr>
          <a:xfrm>
            <a:off x="335250" y="236800"/>
            <a:ext cx="1724400" cy="688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5" name="Google Shape;155;p8"/>
          <p:cNvPicPr preferRelativeResize="0"/>
          <p:nvPr/>
        </p:nvPicPr>
        <p:blipFill rotWithShape="1">
          <a:blip r:embed="rId4">
            <a:alphaModFix/>
          </a:blip>
          <a:srcRect/>
          <a:stretch/>
        </p:blipFill>
        <p:spPr>
          <a:xfrm>
            <a:off x="3433113" y="548302"/>
            <a:ext cx="2277784" cy="3498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9"/>
          <p:cNvSpPr/>
          <p:nvPr/>
        </p:nvSpPr>
        <p:spPr>
          <a:xfrm>
            <a:off x="335250" y="236800"/>
            <a:ext cx="1724400" cy="688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1" name="Google Shape;161;p9" descr="It’s so effective in treating trauma that it’s recommended by the American Psychiatric Association, the Defense Department and the World Health Organization.  It’s called Eye Movement Desensitization Reprogramming and Michele visits with its creator, Francine Shapiro, to help us understand how it works and why it works so well." title="Inner World: EMDR Therapy">
            <a:hlinkClick r:id="rId4"/>
          </p:cNvPr>
          <p:cNvPicPr preferRelativeResize="0"/>
          <p:nvPr/>
        </p:nvPicPr>
        <p:blipFill rotWithShape="1">
          <a:blip r:embed="rId5">
            <a:alphaModFix/>
          </a:blip>
          <a:srcRect/>
          <a:stretch/>
        </p:blipFill>
        <p:spPr>
          <a:xfrm>
            <a:off x="2144525" y="857250"/>
            <a:ext cx="4572000" cy="3429000"/>
          </a:xfrm>
          <a:prstGeom prst="rect">
            <a:avLst/>
          </a:prstGeom>
          <a:noFill/>
          <a:ln>
            <a:noFill/>
          </a:ln>
        </p:spPr>
      </p:pic>
      <p:sp>
        <p:nvSpPr>
          <p:cNvPr id="162" name="Google Shape;162;p9"/>
          <p:cNvSpPr txBox="1"/>
          <p:nvPr/>
        </p:nvSpPr>
        <p:spPr>
          <a:xfrm>
            <a:off x="2891400" y="288550"/>
            <a:ext cx="3361200" cy="58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 sz="2600" b="1" i="0" u="none" strike="noStrike" cap="none">
                <a:solidFill>
                  <a:srgbClr val="0000FF"/>
                </a:solidFill>
                <a:latin typeface="DM Sans"/>
                <a:ea typeface="DM Sans"/>
                <a:cs typeface="DM Sans"/>
                <a:sym typeface="DM Sans"/>
              </a:rPr>
              <a:t>Shapiro on EMDR</a:t>
            </a:r>
            <a:endParaRPr sz="2600" b="1" i="0" u="none" strike="noStrike" cap="none">
              <a:solidFill>
                <a:srgbClr val="0000FF"/>
              </a:solidFill>
              <a:latin typeface="DM Sans"/>
              <a:ea typeface="DM Sans"/>
              <a:cs typeface="DM Sans"/>
              <a:sym typeface="DM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10"/>
          <p:cNvSpPr txBox="1">
            <a:spLocks noGrp="1"/>
          </p:cNvSpPr>
          <p:nvPr>
            <p:ph type="body" idx="1"/>
          </p:nvPr>
        </p:nvSpPr>
        <p:spPr>
          <a:xfrm>
            <a:off x="596775" y="1625675"/>
            <a:ext cx="9144000" cy="26706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a:p>
            <a:pPr marL="342900" lvl="0" indent="-273050" algn="l" rtl="0">
              <a:lnSpc>
                <a:spcPct val="100000"/>
              </a:lnSpc>
              <a:spcBef>
                <a:spcPts val="64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Increased retrieval of memories by eye movements </a:t>
            </a:r>
            <a:endParaRPr sz="1300"/>
          </a:p>
          <a:p>
            <a:pPr marL="342900" lvl="0" indent="-273050" algn="l" rtl="0">
              <a:lnSpc>
                <a:spcPct val="100000"/>
              </a:lnSpc>
              <a:spcBef>
                <a:spcPts val="64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Taxing of working memory - D</a:t>
            </a:r>
            <a:r>
              <a:rPr lang="en" sz="2100">
                <a:latin typeface="Arial"/>
                <a:ea typeface="Arial"/>
                <a:cs typeface="Arial"/>
                <a:sym typeface="Arial"/>
              </a:rPr>
              <a:t>istancing, Dual Attention</a:t>
            </a:r>
            <a:endParaRPr sz="1300"/>
          </a:p>
          <a:p>
            <a:pPr marL="342900" lvl="0" indent="-273050" algn="l" rtl="0">
              <a:lnSpc>
                <a:spcPct val="100000"/>
              </a:lnSpc>
              <a:spcBef>
                <a:spcPts val="64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Connections to neurobiology: </a:t>
            </a:r>
            <a:r>
              <a:rPr lang="en" sz="2100">
                <a:latin typeface="Arial"/>
                <a:ea typeface="Arial"/>
                <a:cs typeface="Arial"/>
                <a:sym typeface="Arial"/>
              </a:rPr>
              <a:t>REM</a:t>
            </a:r>
            <a:r>
              <a:rPr lang="en" sz="2100" b="0" i="0" u="none">
                <a:solidFill>
                  <a:schemeClr val="dk1"/>
                </a:solidFill>
                <a:latin typeface="Arial"/>
                <a:ea typeface="Arial"/>
                <a:cs typeface="Arial"/>
                <a:sym typeface="Arial"/>
              </a:rPr>
              <a:t>-sleep, S</a:t>
            </a:r>
            <a:r>
              <a:rPr lang="en" sz="2100">
                <a:latin typeface="Arial"/>
                <a:ea typeface="Arial"/>
                <a:cs typeface="Arial"/>
                <a:sym typeface="Arial"/>
              </a:rPr>
              <a:t>lows down Limbic</a:t>
            </a:r>
            <a:endParaRPr sz="1300"/>
          </a:p>
          <a:p>
            <a:pPr marL="342900" lvl="0" indent="-273050" algn="l" rtl="0">
              <a:lnSpc>
                <a:spcPct val="100000"/>
              </a:lnSpc>
              <a:spcBef>
                <a:spcPts val="64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Mindfulness/Somatic Aw</a:t>
            </a:r>
            <a:r>
              <a:rPr lang="en" sz="2100">
                <a:latin typeface="Arial"/>
                <a:ea typeface="Arial"/>
                <a:cs typeface="Arial"/>
                <a:sym typeface="Arial"/>
              </a:rPr>
              <a:t>areness. Insula? (Slows Limbic)</a:t>
            </a:r>
            <a:endParaRPr sz="2100">
              <a:latin typeface="Arial"/>
              <a:ea typeface="Arial"/>
              <a:cs typeface="Arial"/>
              <a:sym typeface="Arial"/>
            </a:endParaRPr>
          </a:p>
          <a:p>
            <a:pPr marL="342900" lvl="0" indent="-273050" algn="l" rtl="0">
              <a:lnSpc>
                <a:spcPct val="100000"/>
              </a:lnSpc>
              <a:spcBef>
                <a:spcPts val="640"/>
              </a:spcBef>
              <a:spcAft>
                <a:spcPts val="0"/>
              </a:spcAft>
              <a:buSzPts val="2100"/>
              <a:buFont typeface="Arial"/>
              <a:buChar char="•"/>
            </a:pPr>
            <a:r>
              <a:rPr lang="en" sz="2100">
                <a:latin typeface="Arial"/>
                <a:ea typeface="Arial"/>
                <a:cs typeface="Arial"/>
                <a:sym typeface="Arial"/>
              </a:rPr>
              <a:t>Interhemispheric - left brain (facts), right brain (emotion)</a:t>
            </a:r>
            <a:endParaRPr sz="2100">
              <a:latin typeface="Arial"/>
              <a:ea typeface="Arial"/>
              <a:cs typeface="Arial"/>
              <a:sym typeface="Arial"/>
            </a:endParaRPr>
          </a:p>
        </p:txBody>
      </p:sp>
      <p:sp>
        <p:nvSpPr>
          <p:cNvPr id="168" name="Google Shape;168;p10"/>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10"/>
          <p:cNvSpPr txBox="1">
            <a:spLocks noGrp="1"/>
          </p:cNvSpPr>
          <p:nvPr>
            <p:ph type="title"/>
          </p:nvPr>
        </p:nvSpPr>
        <p:spPr>
          <a:xfrm>
            <a:off x="-95900" y="495559"/>
            <a:ext cx="9144000" cy="855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   </a:t>
            </a:r>
            <a:r>
              <a:rPr lang="en" sz="2800" b="0">
                <a:solidFill>
                  <a:srgbClr val="FF3300"/>
                </a:solidFill>
                <a:latin typeface="Arial"/>
                <a:ea typeface="Arial"/>
                <a:cs typeface="Arial"/>
                <a:sym typeface="Arial"/>
              </a:rPr>
              <a:t>          </a:t>
            </a:r>
            <a:r>
              <a:rPr lang="en" sz="3200" b="0">
                <a:solidFill>
                  <a:srgbClr val="FF3300"/>
                </a:solidFill>
                <a:latin typeface="Arial"/>
                <a:ea typeface="Arial"/>
                <a:cs typeface="Arial"/>
                <a:sym typeface="Arial"/>
              </a:rPr>
              <a:t>Bilateral Stimulatio</a:t>
            </a:r>
            <a:r>
              <a:rPr lang="en" sz="3200" b="0" i="0" u="none">
                <a:solidFill>
                  <a:srgbClr val="FF3300"/>
                </a:solidFill>
                <a:latin typeface="Arial"/>
                <a:ea typeface="Arial"/>
                <a:cs typeface="Arial"/>
                <a:sym typeface="Arial"/>
              </a:rPr>
              <a:t>n - BLS</a:t>
            </a:r>
            <a:endParaRPr sz="2200"/>
          </a:p>
        </p:txBody>
      </p:sp>
      <p:pic>
        <p:nvPicPr>
          <p:cNvPr id="170" name="Google Shape;170;p10"/>
          <p:cNvPicPr preferRelativeResize="0"/>
          <p:nvPr/>
        </p:nvPicPr>
        <p:blipFill rotWithShape="1">
          <a:blip r:embed="rId4">
            <a:alphaModFix/>
          </a:blip>
          <a:srcRect/>
          <a:stretch/>
        </p:blipFill>
        <p:spPr>
          <a:xfrm>
            <a:off x="6602750" y="495546"/>
            <a:ext cx="1385700" cy="1618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175" name="Google Shape;175;p11"/>
          <p:cNvSpPr txBox="1">
            <a:spLocks noGrp="1"/>
          </p:cNvSpPr>
          <p:nvPr>
            <p:ph type="body" idx="1"/>
          </p:nvPr>
        </p:nvSpPr>
        <p:spPr>
          <a:xfrm>
            <a:off x="596775" y="1625675"/>
            <a:ext cx="9144000" cy="26706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a:p>
            <a:pPr marL="342900" lvl="0" indent="0" algn="l" rtl="0">
              <a:lnSpc>
                <a:spcPct val="100000"/>
              </a:lnSpc>
              <a:spcBef>
                <a:spcPts val="640"/>
              </a:spcBef>
              <a:spcAft>
                <a:spcPts val="0"/>
              </a:spcAft>
              <a:buSzPts val="1800"/>
              <a:buNone/>
            </a:pPr>
            <a:endParaRPr sz="1300"/>
          </a:p>
          <a:p>
            <a:pPr marL="342900" lvl="0" indent="0" algn="l" rtl="0">
              <a:lnSpc>
                <a:spcPct val="100000"/>
              </a:lnSpc>
              <a:spcBef>
                <a:spcPts val="640"/>
              </a:spcBef>
              <a:spcAft>
                <a:spcPts val="0"/>
              </a:spcAft>
              <a:buSzPts val="1800"/>
              <a:buNone/>
            </a:pPr>
            <a:endParaRPr sz="1300"/>
          </a:p>
          <a:p>
            <a:pPr marL="342900" lvl="0" indent="0" algn="l" rtl="0">
              <a:lnSpc>
                <a:spcPct val="100000"/>
              </a:lnSpc>
              <a:spcBef>
                <a:spcPts val="640"/>
              </a:spcBef>
              <a:spcAft>
                <a:spcPts val="0"/>
              </a:spcAft>
              <a:buSzPts val="1800"/>
              <a:buNone/>
            </a:pPr>
            <a:endParaRPr sz="1300"/>
          </a:p>
          <a:p>
            <a:pPr marL="342900" lvl="0" indent="0" algn="l" rtl="0">
              <a:lnSpc>
                <a:spcPct val="100000"/>
              </a:lnSpc>
              <a:spcBef>
                <a:spcPts val="640"/>
              </a:spcBef>
              <a:spcAft>
                <a:spcPts val="0"/>
              </a:spcAft>
              <a:buSzPts val="1800"/>
              <a:buNone/>
            </a:pPr>
            <a:endParaRPr sz="1300"/>
          </a:p>
          <a:p>
            <a:pPr marL="342900" lvl="0" indent="-273050" algn="l" rtl="0">
              <a:lnSpc>
                <a:spcPct val="100000"/>
              </a:lnSpc>
              <a:spcBef>
                <a:spcPts val="64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Mindfulness/Somatic Aw</a:t>
            </a:r>
            <a:r>
              <a:rPr lang="en" sz="2100">
                <a:latin typeface="Arial"/>
                <a:ea typeface="Arial"/>
                <a:cs typeface="Arial"/>
                <a:sym typeface="Arial"/>
              </a:rPr>
              <a:t>areness. Insula? (slows limbic system)</a:t>
            </a:r>
            <a:endParaRPr sz="2100">
              <a:latin typeface="Arial"/>
              <a:ea typeface="Arial"/>
              <a:cs typeface="Arial"/>
              <a:sym typeface="Arial"/>
            </a:endParaRPr>
          </a:p>
          <a:p>
            <a:pPr marL="342900" lvl="0" indent="-273050" algn="l" rtl="0">
              <a:lnSpc>
                <a:spcPct val="100000"/>
              </a:lnSpc>
              <a:spcBef>
                <a:spcPts val="640"/>
              </a:spcBef>
              <a:spcAft>
                <a:spcPts val="0"/>
              </a:spcAft>
              <a:buSzPts val="2100"/>
              <a:buFont typeface="Arial"/>
              <a:buChar char="•"/>
            </a:pPr>
            <a:r>
              <a:rPr lang="en" sz="2100">
                <a:latin typeface="Arial"/>
                <a:ea typeface="Arial"/>
                <a:cs typeface="Arial"/>
                <a:sym typeface="Arial"/>
              </a:rPr>
              <a:t>Interhemispheric - left brain (facts), right brain (emotion)</a:t>
            </a:r>
            <a:endParaRPr sz="2100">
              <a:latin typeface="Arial"/>
              <a:ea typeface="Arial"/>
              <a:cs typeface="Arial"/>
              <a:sym typeface="Arial"/>
            </a:endParaRPr>
          </a:p>
        </p:txBody>
      </p:sp>
      <p:sp>
        <p:nvSpPr>
          <p:cNvPr id="176" name="Google Shape;176;p11"/>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11"/>
          <p:cNvSpPr txBox="1">
            <a:spLocks noGrp="1"/>
          </p:cNvSpPr>
          <p:nvPr>
            <p:ph type="title"/>
          </p:nvPr>
        </p:nvSpPr>
        <p:spPr>
          <a:xfrm>
            <a:off x="719375" y="399634"/>
            <a:ext cx="9144000" cy="855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   </a:t>
            </a:r>
            <a:r>
              <a:rPr lang="en" sz="2800" b="0">
                <a:solidFill>
                  <a:srgbClr val="FF3300"/>
                </a:solidFill>
                <a:latin typeface="Arial"/>
                <a:ea typeface="Arial"/>
                <a:cs typeface="Arial"/>
                <a:sym typeface="Arial"/>
              </a:rPr>
              <a:t>          </a:t>
            </a:r>
            <a:r>
              <a:rPr lang="en" sz="3200" b="0">
                <a:solidFill>
                  <a:srgbClr val="FF3300"/>
                </a:solidFill>
                <a:latin typeface="Arial"/>
                <a:ea typeface="Arial"/>
                <a:cs typeface="Arial"/>
                <a:sym typeface="Arial"/>
              </a:rPr>
              <a:t>Bilateral Stimulatio</a:t>
            </a:r>
            <a:r>
              <a:rPr lang="en" sz="3200" b="0" i="0" u="none">
                <a:solidFill>
                  <a:srgbClr val="FF3300"/>
                </a:solidFill>
                <a:latin typeface="Arial"/>
                <a:ea typeface="Arial"/>
                <a:cs typeface="Arial"/>
                <a:sym typeface="Arial"/>
              </a:rPr>
              <a:t>n - BLS</a:t>
            </a:r>
            <a:endParaRPr sz="2200"/>
          </a:p>
        </p:txBody>
      </p:sp>
      <p:pic>
        <p:nvPicPr>
          <p:cNvPr id="178" name="Google Shape;178;p11"/>
          <p:cNvPicPr preferRelativeResize="0"/>
          <p:nvPr/>
        </p:nvPicPr>
        <p:blipFill rotWithShape="1">
          <a:blip r:embed="rId4">
            <a:alphaModFix/>
          </a:blip>
          <a:srcRect/>
          <a:stretch/>
        </p:blipFill>
        <p:spPr>
          <a:xfrm>
            <a:off x="3221250" y="1403100"/>
            <a:ext cx="2533650" cy="1809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p12"/>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12"/>
          <p:cNvSpPr txBox="1">
            <a:spLocks noGrp="1"/>
          </p:cNvSpPr>
          <p:nvPr>
            <p:ph type="title"/>
          </p:nvPr>
        </p:nvSpPr>
        <p:spPr>
          <a:xfrm>
            <a:off x="92575" y="258513"/>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2700" b="0">
                <a:solidFill>
                  <a:srgbClr val="0000FF"/>
                </a:solidFill>
                <a:latin typeface="Arial"/>
                <a:ea typeface="Arial"/>
                <a:cs typeface="Arial"/>
                <a:sym typeface="Arial"/>
              </a:rPr>
              <a:t>AIP</a:t>
            </a:r>
            <a:r>
              <a:rPr lang="en" sz="4000" b="0">
                <a:solidFill>
                  <a:srgbClr val="0000FF"/>
                </a:solidFill>
                <a:latin typeface="Arial"/>
                <a:ea typeface="Arial"/>
                <a:cs typeface="Arial"/>
                <a:sym typeface="Arial"/>
              </a:rPr>
              <a:t> </a:t>
            </a:r>
            <a:endParaRPr>
              <a:solidFill>
                <a:srgbClr val="0000FF"/>
              </a:solidFill>
            </a:endParaRPr>
          </a:p>
        </p:txBody>
      </p:sp>
      <p:sp>
        <p:nvSpPr>
          <p:cNvPr id="185" name="Google Shape;185;p12"/>
          <p:cNvSpPr txBox="1">
            <a:spLocks noGrp="1"/>
          </p:cNvSpPr>
          <p:nvPr>
            <p:ph type="body" idx="1"/>
          </p:nvPr>
        </p:nvSpPr>
        <p:spPr>
          <a:xfrm>
            <a:off x="420950" y="1064900"/>
            <a:ext cx="5097600" cy="3049200"/>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8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Adaptive Information Processing</a:t>
            </a:r>
            <a:br>
              <a:rPr lang="en" sz="2200">
                <a:solidFill>
                  <a:srgbClr val="3E3D40"/>
                </a:solidFill>
                <a:highlight>
                  <a:srgbClr val="FFFFFF"/>
                </a:highlight>
                <a:latin typeface="Arial"/>
                <a:ea typeface="Arial"/>
                <a:cs typeface="Arial"/>
                <a:sym typeface="Arial"/>
              </a:rPr>
            </a:br>
            <a:r>
              <a:rPr lang="en" sz="2200">
                <a:solidFill>
                  <a:srgbClr val="3E3D40"/>
                </a:solidFill>
                <a:highlight>
                  <a:srgbClr val="FFFFFF"/>
                </a:highlight>
                <a:latin typeface="Arial"/>
                <a:ea typeface="Arial"/>
                <a:cs typeface="Arial"/>
                <a:sym typeface="Arial"/>
              </a:rPr>
              <a:t> </a:t>
            </a:r>
            <a:endParaRPr sz="2200">
              <a:solidFill>
                <a:srgbClr val="3E3D40"/>
              </a:solidFill>
              <a:highlight>
                <a:srgbClr val="FFFFFF"/>
              </a:highlight>
              <a:latin typeface="Arial"/>
              <a:ea typeface="Arial"/>
              <a:cs typeface="Arial"/>
              <a:sym typeface="Arial"/>
            </a:endParaRPr>
          </a:p>
          <a:p>
            <a:pPr marL="457200" lvl="0" indent="-368300" algn="l" rtl="0">
              <a:lnSpc>
                <a:spcPct val="100000"/>
              </a:lnSpc>
              <a:spcBef>
                <a:spcPts val="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Human brain can usually process stressful information to complete integration</a:t>
            </a:r>
            <a:br>
              <a:rPr lang="en" sz="2200">
                <a:solidFill>
                  <a:srgbClr val="3E3D40"/>
                </a:solidFill>
                <a:highlight>
                  <a:srgbClr val="FFFFFF"/>
                </a:highlight>
                <a:latin typeface="Arial"/>
                <a:ea typeface="Arial"/>
                <a:cs typeface="Arial"/>
                <a:sym typeface="Arial"/>
              </a:rPr>
            </a:br>
            <a:endParaRPr sz="2200">
              <a:solidFill>
                <a:srgbClr val="3E3D40"/>
              </a:solidFill>
              <a:highlight>
                <a:srgbClr val="FFFFFF"/>
              </a:highlight>
              <a:latin typeface="Arial"/>
              <a:ea typeface="Arial"/>
              <a:cs typeface="Arial"/>
              <a:sym typeface="Arial"/>
            </a:endParaRPr>
          </a:p>
          <a:p>
            <a:pPr marL="457200" lvl="0" indent="-368300" algn="l" rtl="0">
              <a:lnSpc>
                <a:spcPct val="100000"/>
              </a:lnSpc>
              <a:spcBef>
                <a:spcPts val="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When impaired, the memory will be stored in a raw, unprocessed, and maladaptive way</a:t>
            </a:r>
            <a:endParaRPr sz="2200">
              <a:solidFill>
                <a:srgbClr val="3E3D40"/>
              </a:solidFill>
              <a:highlight>
                <a:srgbClr val="FFFFFF"/>
              </a:highlight>
              <a:latin typeface="Arial"/>
              <a:ea typeface="Arial"/>
              <a:cs typeface="Arial"/>
              <a:sym typeface="Arial"/>
            </a:endParaRPr>
          </a:p>
          <a:p>
            <a:pPr marL="342900" lvl="0" indent="-190500" algn="l" rtl="0">
              <a:lnSpc>
                <a:spcPct val="115000"/>
              </a:lnSpc>
              <a:spcBef>
                <a:spcPts val="480"/>
              </a:spcBef>
              <a:spcAft>
                <a:spcPts val="0"/>
              </a:spcAft>
              <a:buClr>
                <a:schemeClr val="dk1"/>
              </a:buClr>
              <a:buSzPts val="2400"/>
              <a:buFont typeface="Arial"/>
              <a:buNone/>
            </a:pPr>
            <a:endParaRPr sz="2200" i="0" u="none">
              <a:solidFill>
                <a:schemeClr val="dk1"/>
              </a:solidFill>
              <a:latin typeface="Arial"/>
              <a:ea typeface="Arial"/>
              <a:cs typeface="Arial"/>
              <a:sym typeface="Arial"/>
            </a:endParaRPr>
          </a:p>
        </p:txBody>
      </p:sp>
      <p:pic>
        <p:nvPicPr>
          <p:cNvPr id="186" name="Google Shape;186;p12"/>
          <p:cNvPicPr preferRelativeResize="0"/>
          <p:nvPr/>
        </p:nvPicPr>
        <p:blipFill rotWithShape="1">
          <a:blip r:embed="rId4">
            <a:alphaModFix/>
          </a:blip>
          <a:srcRect/>
          <a:stretch/>
        </p:blipFill>
        <p:spPr>
          <a:xfrm>
            <a:off x="5680125" y="1116000"/>
            <a:ext cx="2857500" cy="1600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13"/>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13"/>
          <p:cNvSpPr txBox="1">
            <a:spLocks noGrp="1"/>
          </p:cNvSpPr>
          <p:nvPr>
            <p:ph type="title"/>
          </p:nvPr>
        </p:nvSpPr>
        <p:spPr>
          <a:xfrm>
            <a:off x="0" y="258513"/>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b="0">
                <a:solidFill>
                  <a:srgbClr val="0000FF"/>
                </a:solidFill>
                <a:latin typeface="Arial"/>
                <a:ea typeface="Arial"/>
                <a:cs typeface="Arial"/>
                <a:sym typeface="Arial"/>
              </a:rPr>
              <a:t>AIP</a:t>
            </a:r>
            <a:r>
              <a:rPr lang="en" sz="4300" b="0">
                <a:solidFill>
                  <a:srgbClr val="0000FF"/>
                </a:solidFill>
                <a:latin typeface="Arial"/>
                <a:ea typeface="Arial"/>
                <a:cs typeface="Arial"/>
                <a:sym typeface="Arial"/>
              </a:rPr>
              <a:t> </a:t>
            </a:r>
            <a:endParaRPr sz="3300">
              <a:solidFill>
                <a:srgbClr val="0000FF"/>
              </a:solidFill>
            </a:endParaRPr>
          </a:p>
        </p:txBody>
      </p:sp>
      <p:sp>
        <p:nvSpPr>
          <p:cNvPr id="193" name="Google Shape;193;p13"/>
          <p:cNvSpPr txBox="1">
            <a:spLocks noGrp="1"/>
          </p:cNvSpPr>
          <p:nvPr>
            <p:ph type="body" idx="1"/>
          </p:nvPr>
        </p:nvSpPr>
        <p:spPr>
          <a:xfrm>
            <a:off x="485425" y="1115925"/>
            <a:ext cx="5217300" cy="3049200"/>
          </a:xfrm>
          <a:prstGeom prst="rect">
            <a:avLst/>
          </a:prstGeom>
          <a:noFill/>
          <a:ln>
            <a:noFill/>
          </a:ln>
        </p:spPr>
        <p:txBody>
          <a:bodyPr spcFirstLastPara="1" wrap="square" lIns="91425" tIns="45700" rIns="91425" bIns="45700" anchor="t" anchorCtr="0">
            <a:noAutofit/>
          </a:bodyPr>
          <a:lstStyle/>
          <a:p>
            <a:pPr marL="457200" lvl="0" indent="-368300" algn="l" rtl="0">
              <a:lnSpc>
                <a:spcPct val="115000"/>
              </a:lnSpc>
              <a:spcBef>
                <a:spcPts val="48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Inability to connect with other memory networks that hold adaptive information</a:t>
            </a:r>
            <a:br>
              <a:rPr lang="en" sz="1000">
                <a:solidFill>
                  <a:srgbClr val="3E3D40"/>
                </a:solidFill>
                <a:highlight>
                  <a:srgbClr val="FFFFFF"/>
                </a:highlight>
                <a:latin typeface="Arial"/>
                <a:ea typeface="Arial"/>
                <a:cs typeface="Arial"/>
                <a:sym typeface="Arial"/>
              </a:rPr>
            </a:br>
            <a:endParaRPr sz="1000">
              <a:solidFill>
                <a:srgbClr val="3E3D40"/>
              </a:solidFill>
              <a:highlight>
                <a:srgbClr val="FFFFFF"/>
              </a:highlight>
              <a:latin typeface="Arial"/>
              <a:ea typeface="Arial"/>
              <a:cs typeface="Arial"/>
              <a:sym typeface="Arial"/>
            </a:endParaRPr>
          </a:p>
          <a:p>
            <a:pPr marL="457200" lvl="0" indent="-368300" algn="l" rtl="0">
              <a:lnSpc>
                <a:spcPct val="115000"/>
              </a:lnSpc>
              <a:spcBef>
                <a:spcPts val="480"/>
              </a:spcBef>
              <a:spcAft>
                <a:spcPts val="0"/>
              </a:spcAft>
              <a:buClr>
                <a:srgbClr val="3E3D40"/>
              </a:buClr>
              <a:buSzPts val="2200"/>
              <a:buFont typeface="Arial"/>
              <a:buChar char="●"/>
            </a:pPr>
            <a:r>
              <a:rPr lang="en" sz="2200">
                <a:solidFill>
                  <a:srgbClr val="3E3D40"/>
                </a:solidFill>
                <a:highlight>
                  <a:srgbClr val="FFFFFF"/>
                </a:highlight>
                <a:latin typeface="Arial"/>
                <a:ea typeface="Arial"/>
                <a:cs typeface="Arial"/>
                <a:sym typeface="Arial"/>
              </a:rPr>
              <a:t>Current situations are </a:t>
            </a:r>
            <a:r>
              <a:rPr lang="en" sz="2200" b="1">
                <a:solidFill>
                  <a:srgbClr val="3E3D40"/>
                </a:solidFill>
                <a:highlight>
                  <a:srgbClr val="FFFFFF"/>
                </a:highlight>
                <a:latin typeface="Arial"/>
                <a:ea typeface="Arial"/>
                <a:cs typeface="Arial"/>
                <a:sym typeface="Arial"/>
              </a:rPr>
              <a:t>automatically </a:t>
            </a:r>
            <a:r>
              <a:rPr lang="en" sz="2200">
                <a:solidFill>
                  <a:srgbClr val="3E3D40"/>
                </a:solidFill>
                <a:highlight>
                  <a:srgbClr val="FFFFFF"/>
                </a:highlight>
                <a:latin typeface="Arial"/>
                <a:ea typeface="Arial"/>
                <a:cs typeface="Arial"/>
                <a:sym typeface="Arial"/>
              </a:rPr>
              <a:t>linked with associated memory networks of these unprocessed, dysfunctionally stored memories. </a:t>
            </a:r>
            <a:endParaRPr sz="2200">
              <a:latin typeface="Arial"/>
              <a:ea typeface="Arial"/>
              <a:cs typeface="Arial"/>
              <a:sym typeface="Arial"/>
            </a:endParaRPr>
          </a:p>
          <a:p>
            <a:pPr marL="457200" lvl="0" indent="0" algn="l" rtl="0">
              <a:lnSpc>
                <a:spcPct val="150000"/>
              </a:lnSpc>
              <a:spcBef>
                <a:spcPts val="480"/>
              </a:spcBef>
              <a:spcAft>
                <a:spcPts val="0"/>
              </a:spcAft>
              <a:buSzPts val="1800"/>
              <a:buNone/>
            </a:pPr>
            <a:endParaRPr sz="2200">
              <a:solidFill>
                <a:srgbClr val="3E3D40"/>
              </a:solidFill>
              <a:highlight>
                <a:srgbClr val="FFFFFF"/>
              </a:highlight>
              <a:latin typeface="Arial"/>
              <a:ea typeface="Arial"/>
              <a:cs typeface="Arial"/>
              <a:sym typeface="Arial"/>
            </a:endParaRPr>
          </a:p>
          <a:p>
            <a:pPr marL="342900" lvl="0" indent="-190500" algn="l" rtl="0">
              <a:lnSpc>
                <a:spcPct val="115000"/>
              </a:lnSpc>
              <a:spcBef>
                <a:spcPts val="480"/>
              </a:spcBef>
              <a:spcAft>
                <a:spcPts val="0"/>
              </a:spcAft>
              <a:buClr>
                <a:schemeClr val="dk1"/>
              </a:buClr>
              <a:buSzPts val="2400"/>
              <a:buFont typeface="Arial"/>
              <a:buNone/>
            </a:pPr>
            <a:endParaRPr sz="2200" i="0" u="none">
              <a:solidFill>
                <a:schemeClr val="dk1"/>
              </a:solidFill>
              <a:latin typeface="Arial"/>
              <a:ea typeface="Arial"/>
              <a:cs typeface="Arial"/>
              <a:sym typeface="Arial"/>
            </a:endParaRPr>
          </a:p>
        </p:txBody>
      </p:sp>
      <p:pic>
        <p:nvPicPr>
          <p:cNvPr id="194" name="Google Shape;194;p13"/>
          <p:cNvPicPr preferRelativeResize="0"/>
          <p:nvPr/>
        </p:nvPicPr>
        <p:blipFill rotWithShape="1">
          <a:blip r:embed="rId4">
            <a:alphaModFix/>
          </a:blip>
          <a:srcRect/>
          <a:stretch/>
        </p:blipFill>
        <p:spPr>
          <a:xfrm>
            <a:off x="5954425" y="968373"/>
            <a:ext cx="2571325" cy="135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sp>
        <p:nvSpPr>
          <p:cNvPr id="199" name="Google Shape;199;p14"/>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14"/>
          <p:cNvSpPr txBox="1">
            <a:spLocks noGrp="1"/>
          </p:cNvSpPr>
          <p:nvPr>
            <p:ph type="title"/>
          </p:nvPr>
        </p:nvSpPr>
        <p:spPr>
          <a:xfrm>
            <a:off x="-100350" y="301731"/>
            <a:ext cx="9144000" cy="855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3600"/>
              <a:buFont typeface="Arial"/>
              <a:buNone/>
            </a:pPr>
            <a:r>
              <a:rPr lang="en" sz="2800" b="0">
                <a:solidFill>
                  <a:srgbClr val="0000FF"/>
                </a:solidFill>
                <a:latin typeface="Arial"/>
                <a:ea typeface="Arial"/>
                <a:cs typeface="Arial"/>
                <a:sym typeface="Arial"/>
              </a:rPr>
              <a:t>Neural Network </a:t>
            </a:r>
            <a:endParaRPr sz="2200">
              <a:solidFill>
                <a:srgbClr val="0000FF"/>
              </a:solidFill>
            </a:endParaRPr>
          </a:p>
        </p:txBody>
      </p:sp>
      <p:pic>
        <p:nvPicPr>
          <p:cNvPr id="201" name="Google Shape;201;p14"/>
          <p:cNvPicPr preferRelativeResize="0"/>
          <p:nvPr/>
        </p:nvPicPr>
        <p:blipFill rotWithShape="1">
          <a:blip r:embed="rId4">
            <a:alphaModFix/>
          </a:blip>
          <a:srcRect/>
          <a:stretch/>
        </p:blipFill>
        <p:spPr>
          <a:xfrm>
            <a:off x="3143250" y="1619250"/>
            <a:ext cx="2857500" cy="1905000"/>
          </a:xfrm>
          <a:prstGeom prst="rect">
            <a:avLst/>
          </a:prstGeom>
          <a:noFill/>
          <a:ln>
            <a:noFill/>
          </a:ln>
        </p:spPr>
      </p:pic>
      <p:pic>
        <p:nvPicPr>
          <p:cNvPr id="202" name="Google Shape;202;p14"/>
          <p:cNvPicPr preferRelativeResize="0"/>
          <p:nvPr/>
        </p:nvPicPr>
        <p:blipFill rotWithShape="1">
          <a:blip r:embed="rId5">
            <a:alphaModFix/>
          </a:blip>
          <a:srcRect/>
          <a:stretch/>
        </p:blipFill>
        <p:spPr>
          <a:xfrm>
            <a:off x="1972575" y="1075950"/>
            <a:ext cx="4836574" cy="3590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6"/>
        <p:cNvGrpSpPr/>
        <p:nvPr/>
      </p:nvGrpSpPr>
      <p:grpSpPr>
        <a:xfrm>
          <a:off x="0" y="0"/>
          <a:ext cx="0" cy="0"/>
          <a:chOff x="0" y="0"/>
          <a:chExt cx="0" cy="0"/>
        </a:xfrm>
      </p:grpSpPr>
      <p:sp>
        <p:nvSpPr>
          <p:cNvPr id="207" name="Google Shape;207;p15"/>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15"/>
          <p:cNvSpPr txBox="1">
            <a:spLocks noGrp="1"/>
          </p:cNvSpPr>
          <p:nvPr>
            <p:ph type="title"/>
          </p:nvPr>
        </p:nvSpPr>
        <p:spPr>
          <a:xfrm>
            <a:off x="-100350" y="301731"/>
            <a:ext cx="9144000" cy="855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3600"/>
              <a:buFont typeface="Arial"/>
              <a:buNone/>
            </a:pPr>
            <a:r>
              <a:rPr lang="en" sz="2800" b="0">
                <a:solidFill>
                  <a:srgbClr val="0000FF"/>
                </a:solidFill>
                <a:latin typeface="Arial"/>
                <a:ea typeface="Arial"/>
                <a:cs typeface="Arial"/>
                <a:sym typeface="Arial"/>
              </a:rPr>
              <a:t>Neural Network </a:t>
            </a:r>
            <a:endParaRPr sz="2200">
              <a:solidFill>
                <a:srgbClr val="0000FF"/>
              </a:solidFill>
            </a:endParaRPr>
          </a:p>
        </p:txBody>
      </p:sp>
      <p:pic>
        <p:nvPicPr>
          <p:cNvPr id="209" name="Google Shape;209;p15"/>
          <p:cNvPicPr preferRelativeResize="0"/>
          <p:nvPr/>
        </p:nvPicPr>
        <p:blipFill rotWithShape="1">
          <a:blip r:embed="rId4">
            <a:alphaModFix/>
          </a:blip>
          <a:srcRect/>
          <a:stretch/>
        </p:blipFill>
        <p:spPr>
          <a:xfrm>
            <a:off x="1065775" y="1258903"/>
            <a:ext cx="3212325" cy="2002025"/>
          </a:xfrm>
          <a:prstGeom prst="rect">
            <a:avLst/>
          </a:prstGeom>
          <a:noFill/>
          <a:ln>
            <a:noFill/>
          </a:ln>
        </p:spPr>
      </p:pic>
      <p:pic>
        <p:nvPicPr>
          <p:cNvPr id="210" name="Google Shape;210;p15"/>
          <p:cNvPicPr preferRelativeResize="0"/>
          <p:nvPr/>
        </p:nvPicPr>
        <p:blipFill rotWithShape="1">
          <a:blip r:embed="rId5">
            <a:alphaModFix/>
          </a:blip>
          <a:srcRect/>
          <a:stretch/>
        </p:blipFill>
        <p:spPr>
          <a:xfrm>
            <a:off x="6058275" y="1791500"/>
            <a:ext cx="2619375" cy="1743075"/>
          </a:xfrm>
          <a:prstGeom prst="rect">
            <a:avLst/>
          </a:prstGeom>
          <a:noFill/>
          <a:ln>
            <a:noFill/>
          </a:ln>
        </p:spPr>
      </p:pic>
      <p:sp>
        <p:nvSpPr>
          <p:cNvPr id="211" name="Google Shape;211;p15"/>
          <p:cNvSpPr/>
          <p:nvPr/>
        </p:nvSpPr>
        <p:spPr>
          <a:xfrm>
            <a:off x="4842375" y="2679475"/>
            <a:ext cx="987000" cy="2961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5"/>
          <p:cNvSpPr txBox="1"/>
          <p:nvPr/>
        </p:nvSpPr>
        <p:spPr>
          <a:xfrm>
            <a:off x="6842000" y="3662375"/>
            <a:ext cx="18849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DM Sans"/>
                <a:ea typeface="DM Sans"/>
                <a:cs typeface="DM Sans"/>
                <a:sym typeface="DM Sans"/>
              </a:rPr>
              <a:t>All Dogs</a:t>
            </a:r>
            <a:endParaRPr sz="1800" b="1" i="0" u="none" strike="noStrike" cap="none">
              <a:solidFill>
                <a:srgbClr val="000000"/>
              </a:solidFill>
              <a:latin typeface="DM Sans"/>
              <a:ea typeface="DM Sans"/>
              <a:cs typeface="DM Sans"/>
              <a:sym typeface="DM Sans"/>
            </a:endParaRPr>
          </a:p>
        </p:txBody>
      </p:sp>
      <p:pic>
        <p:nvPicPr>
          <p:cNvPr id="213" name="Google Shape;213;p15"/>
          <p:cNvPicPr preferRelativeResize="0"/>
          <p:nvPr/>
        </p:nvPicPr>
        <p:blipFill rotWithShape="1">
          <a:blip r:embed="rId5">
            <a:alphaModFix/>
          </a:blip>
          <a:srcRect/>
          <a:stretch/>
        </p:blipFill>
        <p:spPr>
          <a:xfrm>
            <a:off x="1935850" y="3260925"/>
            <a:ext cx="1472189" cy="979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16"/>
          <p:cNvPicPr preferRelativeResize="0"/>
          <p:nvPr/>
        </p:nvPicPr>
        <p:blipFill rotWithShape="1">
          <a:blip r:embed="rId3">
            <a:alphaModFix/>
          </a:blip>
          <a:srcRect l="17556" t="43886" r="49104" b="15308"/>
          <a:stretch/>
        </p:blipFill>
        <p:spPr>
          <a:xfrm>
            <a:off x="1493400" y="808075"/>
            <a:ext cx="6157200" cy="3785424"/>
          </a:xfrm>
          <a:prstGeom prst="rect">
            <a:avLst/>
          </a:prstGeom>
          <a:noFill/>
          <a:ln>
            <a:noFill/>
          </a:ln>
        </p:spPr>
      </p:pic>
      <p:sp>
        <p:nvSpPr>
          <p:cNvPr id="219" name="Google Shape;219;p16"/>
          <p:cNvSpPr txBox="1"/>
          <p:nvPr/>
        </p:nvSpPr>
        <p:spPr>
          <a:xfrm>
            <a:off x="3597600" y="220825"/>
            <a:ext cx="40530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FF"/>
                </a:solidFill>
                <a:latin typeface="DM Sans"/>
                <a:ea typeface="DM Sans"/>
                <a:cs typeface="DM Sans"/>
                <a:sym typeface="DM Sans"/>
              </a:rPr>
              <a:t>Memory</a:t>
            </a:r>
            <a:endParaRPr sz="3000" b="0" i="0" u="none" strike="noStrike" cap="none">
              <a:solidFill>
                <a:srgbClr val="0000FF"/>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7"/>
          <p:cNvPicPr preferRelativeResize="0"/>
          <p:nvPr/>
        </p:nvPicPr>
        <p:blipFill rotWithShape="1">
          <a:blip r:embed="rId3">
            <a:alphaModFix/>
          </a:blip>
          <a:srcRect l="19710" t="24244" r="35592" b="19993"/>
          <a:stretch/>
        </p:blipFill>
        <p:spPr>
          <a:xfrm>
            <a:off x="1195025" y="1011850"/>
            <a:ext cx="6555725" cy="3536249"/>
          </a:xfrm>
          <a:prstGeom prst="rect">
            <a:avLst/>
          </a:prstGeom>
          <a:noFill/>
          <a:ln>
            <a:noFill/>
          </a:ln>
        </p:spPr>
      </p:pic>
      <p:sp>
        <p:nvSpPr>
          <p:cNvPr id="225" name="Google Shape;225;p17"/>
          <p:cNvSpPr txBox="1"/>
          <p:nvPr/>
        </p:nvSpPr>
        <p:spPr>
          <a:xfrm>
            <a:off x="2446375" y="365350"/>
            <a:ext cx="40530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FF"/>
                </a:solidFill>
                <a:latin typeface="DM Sans"/>
                <a:ea typeface="DM Sans"/>
                <a:cs typeface="DM Sans"/>
                <a:sym typeface="DM Sans"/>
              </a:rPr>
              <a:t>Fragmented Memory</a:t>
            </a:r>
            <a:endParaRPr sz="3000" b="0" i="0" u="none" strike="noStrike" cap="none">
              <a:solidFill>
                <a:srgbClr val="0000FF"/>
              </a:solidFill>
              <a:latin typeface="DM Sans"/>
              <a:ea typeface="DM Sans"/>
              <a:cs typeface="DM Sans"/>
              <a:sym typeface="DM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10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9"/>
        <p:cNvGrpSpPr/>
        <p:nvPr/>
      </p:nvGrpSpPr>
      <p:grpSpPr>
        <a:xfrm>
          <a:off x="0" y="0"/>
          <a:ext cx="0" cy="0"/>
          <a:chOff x="0" y="0"/>
          <a:chExt cx="0" cy="0"/>
        </a:xfrm>
      </p:grpSpPr>
      <p:sp>
        <p:nvSpPr>
          <p:cNvPr id="230" name="Google Shape;230;p18"/>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18"/>
          <p:cNvSpPr txBox="1">
            <a:spLocks noGrp="1"/>
          </p:cNvSpPr>
          <p:nvPr>
            <p:ph type="title"/>
          </p:nvPr>
        </p:nvSpPr>
        <p:spPr>
          <a:xfrm>
            <a:off x="323850" y="519113"/>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0000FF"/>
                </a:solidFill>
                <a:latin typeface="Arial"/>
                <a:ea typeface="Arial"/>
                <a:cs typeface="Arial"/>
                <a:sym typeface="Arial"/>
              </a:rPr>
              <a:t>Processing of </a:t>
            </a:r>
            <a:r>
              <a:rPr lang="en" sz="4000" b="0">
                <a:solidFill>
                  <a:srgbClr val="0000FF"/>
                </a:solidFill>
                <a:latin typeface="Arial"/>
                <a:ea typeface="Arial"/>
                <a:cs typeface="Arial"/>
                <a:sym typeface="Arial"/>
              </a:rPr>
              <a:t>E</a:t>
            </a:r>
            <a:r>
              <a:rPr lang="en" sz="4000" b="0" i="0" u="none">
                <a:solidFill>
                  <a:srgbClr val="0000FF"/>
                </a:solidFill>
                <a:latin typeface="Arial"/>
                <a:ea typeface="Arial"/>
                <a:cs typeface="Arial"/>
                <a:sym typeface="Arial"/>
              </a:rPr>
              <a:t>xperiences</a:t>
            </a:r>
            <a:endParaRPr>
              <a:solidFill>
                <a:srgbClr val="0000FF"/>
              </a:solidFill>
            </a:endParaRPr>
          </a:p>
        </p:txBody>
      </p:sp>
      <p:sp>
        <p:nvSpPr>
          <p:cNvPr id="232" name="Google Shape;232;p18"/>
          <p:cNvSpPr txBox="1">
            <a:spLocks noGrp="1"/>
          </p:cNvSpPr>
          <p:nvPr>
            <p:ph type="body" idx="1"/>
          </p:nvPr>
        </p:nvSpPr>
        <p:spPr>
          <a:xfrm>
            <a:off x="323850" y="1520425"/>
            <a:ext cx="6074100" cy="3049200"/>
          </a:xfrm>
          <a:prstGeom prst="rect">
            <a:avLst/>
          </a:prstGeom>
          <a:noFill/>
          <a:ln>
            <a:noFill/>
          </a:ln>
        </p:spPr>
        <p:txBody>
          <a:bodyPr spcFirstLastPara="1" wrap="square" lIns="91425" tIns="45700" rIns="91425" bIns="45700" anchor="t" anchorCtr="0">
            <a:noAutofit/>
          </a:bodyPr>
          <a:lstStyle/>
          <a:p>
            <a:pPr marL="342900" lvl="0" indent="-323850" algn="l" rtl="0">
              <a:lnSpc>
                <a:spcPct val="100000"/>
              </a:lnSpc>
              <a:spcBef>
                <a:spcPts val="0"/>
              </a:spcBef>
              <a:spcAft>
                <a:spcPts val="0"/>
              </a:spcAft>
              <a:buClr>
                <a:schemeClr val="dk1"/>
              </a:buClr>
              <a:buSzPts val="2500"/>
              <a:buFont typeface="Arial"/>
              <a:buChar char="•"/>
            </a:pPr>
            <a:r>
              <a:rPr lang="en" sz="2500" b="0" i="0" u="none">
                <a:solidFill>
                  <a:schemeClr val="dk1"/>
                </a:solidFill>
                <a:latin typeface="Arial"/>
                <a:ea typeface="Arial"/>
                <a:cs typeface="Arial"/>
                <a:sym typeface="Arial"/>
              </a:rPr>
              <a:t>Normally – experiences are processed</a:t>
            </a:r>
            <a:endParaRPr sz="2100"/>
          </a:p>
          <a:p>
            <a:pPr marL="342900" lvl="0" indent="-323850" algn="l" rtl="0">
              <a:lnSpc>
                <a:spcPct val="100000"/>
              </a:lnSpc>
              <a:spcBef>
                <a:spcPts val="560"/>
              </a:spcBef>
              <a:spcAft>
                <a:spcPts val="0"/>
              </a:spcAft>
              <a:buClr>
                <a:schemeClr val="dk1"/>
              </a:buClr>
              <a:buSzPts val="2500"/>
              <a:buFont typeface="Arial"/>
              <a:buChar char="•"/>
            </a:pPr>
            <a:r>
              <a:rPr lang="en" sz="2500" b="0" i="0" u="none">
                <a:solidFill>
                  <a:schemeClr val="dk1"/>
                </a:solidFill>
                <a:latin typeface="Arial"/>
                <a:ea typeface="Arial"/>
                <a:cs typeface="Arial"/>
                <a:sym typeface="Arial"/>
              </a:rPr>
              <a:t>Special circumstances lead to overload</a:t>
            </a:r>
            <a:endParaRPr sz="2100"/>
          </a:p>
          <a:p>
            <a:pPr marL="742950" lvl="1" indent="-266700" algn="l" rtl="0">
              <a:lnSpc>
                <a:spcPct val="100000"/>
              </a:lnSpc>
              <a:spcBef>
                <a:spcPts val="48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Experiences are not processed</a:t>
            </a:r>
            <a:endParaRPr sz="2100"/>
          </a:p>
          <a:p>
            <a:pPr marL="742950" lvl="1" indent="-266700" algn="l" rtl="0">
              <a:lnSpc>
                <a:spcPct val="100000"/>
              </a:lnSpc>
              <a:spcBef>
                <a:spcPts val="48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Memories will be stored in an unprocessed state</a:t>
            </a:r>
            <a:endParaRPr sz="2100"/>
          </a:p>
          <a:p>
            <a:pPr marL="742950" lvl="1" indent="-266700" algn="l" rtl="0">
              <a:lnSpc>
                <a:spcPct val="100000"/>
              </a:lnSpc>
              <a:spcBef>
                <a:spcPts val="480"/>
              </a:spcBef>
              <a:spcAft>
                <a:spcPts val="0"/>
              </a:spcAft>
              <a:buClr>
                <a:schemeClr val="dk1"/>
              </a:buClr>
              <a:buSzPts val="2100"/>
              <a:buFont typeface="Arial"/>
              <a:buChar char="–"/>
            </a:pPr>
            <a:r>
              <a:rPr lang="en" sz="2100" b="0" i="0" u="none">
                <a:solidFill>
                  <a:schemeClr val="dk1"/>
                </a:solidFill>
                <a:latin typeface="Arial"/>
                <a:ea typeface="Arial"/>
                <a:cs typeface="Arial"/>
                <a:sym typeface="Arial"/>
              </a:rPr>
              <a:t>When triggered, the painful emotions are re-experienced– ”the invisible wound”</a:t>
            </a:r>
            <a:endParaRPr sz="2100"/>
          </a:p>
          <a:p>
            <a:pPr marL="342900" lvl="0" indent="-190500" algn="l" rtl="0">
              <a:lnSpc>
                <a:spcPct val="115000"/>
              </a:lnSpc>
              <a:spcBef>
                <a:spcPts val="480"/>
              </a:spcBef>
              <a:spcAft>
                <a:spcPts val="0"/>
              </a:spcAft>
              <a:buClr>
                <a:schemeClr val="dk1"/>
              </a:buClr>
              <a:buSzPts val="2400"/>
              <a:buFont typeface="Arial"/>
              <a:buNone/>
            </a:pPr>
            <a:endParaRPr sz="2100" b="0" i="0" u="none">
              <a:solidFill>
                <a:schemeClr val="dk1"/>
              </a:solidFill>
              <a:latin typeface="Arial"/>
              <a:ea typeface="Arial"/>
              <a:cs typeface="Arial"/>
              <a:sym typeface="Arial"/>
            </a:endParaRPr>
          </a:p>
        </p:txBody>
      </p:sp>
      <p:sp>
        <p:nvSpPr>
          <p:cNvPr id="233" name="Google Shape;233;p18"/>
          <p:cNvSpPr/>
          <p:nvPr/>
        </p:nvSpPr>
        <p:spPr>
          <a:xfrm>
            <a:off x="7308850" y="4300538"/>
            <a:ext cx="1655700" cy="701400"/>
          </a:xfrm>
          <a:prstGeom prst="ellipse">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 name="Google Shape;234;p18"/>
          <p:cNvSpPr/>
          <p:nvPr/>
        </p:nvSpPr>
        <p:spPr>
          <a:xfrm>
            <a:off x="7380287" y="4192190"/>
            <a:ext cx="360342" cy="377406"/>
          </a:xfrm>
          <a:prstGeom prst="lightningBolt">
            <a:avLst/>
          </a:prstGeom>
          <a:solidFill>
            <a:srgbClr val="FF00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35" name="Google Shape;235;p18"/>
          <p:cNvPicPr preferRelativeResize="0"/>
          <p:nvPr/>
        </p:nvPicPr>
        <p:blipFill rotWithShape="1">
          <a:blip r:embed="rId4">
            <a:alphaModFix/>
          </a:blip>
          <a:srcRect l="30642" t="32715" r="44325" b="27095"/>
          <a:stretch/>
        </p:blipFill>
        <p:spPr>
          <a:xfrm>
            <a:off x="6412975" y="1625399"/>
            <a:ext cx="2294952" cy="1748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9"/>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9"/>
          <p:cNvSpPr txBox="1">
            <a:spLocks noGrp="1"/>
          </p:cNvSpPr>
          <p:nvPr>
            <p:ph type="title"/>
          </p:nvPr>
        </p:nvSpPr>
        <p:spPr>
          <a:xfrm>
            <a:off x="308025" y="333794"/>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3200" b="0">
                <a:solidFill>
                  <a:srgbClr val="0000FF"/>
                </a:solidFill>
                <a:latin typeface="Arial"/>
                <a:ea typeface="Arial"/>
                <a:cs typeface="Arial"/>
                <a:sym typeface="Arial"/>
              </a:rPr>
              <a:t>Repression</a:t>
            </a:r>
            <a:endParaRPr sz="3200">
              <a:solidFill>
                <a:srgbClr val="0000FF"/>
              </a:solidFill>
            </a:endParaRPr>
          </a:p>
        </p:txBody>
      </p:sp>
      <p:sp>
        <p:nvSpPr>
          <p:cNvPr id="242" name="Google Shape;242;p19"/>
          <p:cNvSpPr txBox="1">
            <a:spLocks noGrp="1"/>
          </p:cNvSpPr>
          <p:nvPr>
            <p:ph type="body" idx="1"/>
          </p:nvPr>
        </p:nvSpPr>
        <p:spPr>
          <a:xfrm>
            <a:off x="377279" y="1307263"/>
            <a:ext cx="5761079" cy="3049200"/>
          </a:xfrm>
          <a:prstGeom prst="rect">
            <a:avLst/>
          </a:prstGeom>
          <a:noFill/>
          <a:ln>
            <a:noFill/>
          </a:ln>
        </p:spPr>
        <p:txBody>
          <a:bodyPr spcFirstLastPara="1" wrap="square" lIns="91425" tIns="45700" rIns="91425" bIns="45700" anchor="t" anchorCtr="0">
            <a:noAutofit/>
          </a:bodyPr>
          <a:lstStyle/>
          <a:p>
            <a:pPr marL="342900" lvl="0" indent="-323850" algn="l" rtl="0">
              <a:lnSpc>
                <a:spcPct val="100000"/>
              </a:lnSpc>
              <a:spcBef>
                <a:spcPts val="0"/>
              </a:spcBef>
              <a:spcAft>
                <a:spcPts val="0"/>
              </a:spcAft>
              <a:buClr>
                <a:schemeClr val="dk1"/>
              </a:buClr>
              <a:buSzPts val="2500"/>
              <a:buFont typeface="Arial"/>
              <a:buChar char="•"/>
            </a:pPr>
            <a:r>
              <a:rPr lang="en" b="0" i="0" u="none">
                <a:solidFill>
                  <a:schemeClr val="dk1"/>
                </a:solidFill>
                <a:latin typeface="Arial"/>
                <a:ea typeface="Arial"/>
                <a:cs typeface="Arial"/>
                <a:sym typeface="Arial"/>
              </a:rPr>
              <a:t>Conscious mind doesn’t want to feel pain</a:t>
            </a:r>
            <a:br>
              <a:rPr lang="en" sz="1000" b="0" i="0" u="none">
                <a:solidFill>
                  <a:schemeClr val="dk1"/>
                </a:solidFill>
                <a:latin typeface="Arial"/>
                <a:ea typeface="Arial"/>
                <a:cs typeface="Arial"/>
                <a:sym typeface="Arial"/>
              </a:rPr>
            </a:br>
            <a:endParaRPr sz="1000"/>
          </a:p>
          <a:p>
            <a:pPr marL="342900" lvl="0" indent="-323850" algn="l" rtl="0">
              <a:lnSpc>
                <a:spcPct val="100000"/>
              </a:lnSpc>
              <a:spcBef>
                <a:spcPts val="560"/>
              </a:spcBef>
              <a:spcAft>
                <a:spcPts val="0"/>
              </a:spcAft>
              <a:buClr>
                <a:schemeClr val="dk1"/>
              </a:buClr>
              <a:buSzPts val="2500"/>
              <a:buFont typeface="Arial"/>
              <a:buChar char="•"/>
            </a:pPr>
            <a:r>
              <a:rPr lang="en" b="0" i="0" u="none">
                <a:solidFill>
                  <a:schemeClr val="dk1"/>
                </a:solidFill>
                <a:latin typeface="Arial"/>
                <a:ea typeface="Arial"/>
                <a:cs typeface="Arial"/>
                <a:sym typeface="Arial"/>
              </a:rPr>
              <a:t>Unconscious mind will remind us of repressed memories and emotions.</a:t>
            </a:r>
            <a:br>
              <a:rPr lang="en" sz="900" b="0" i="0" u="none">
                <a:solidFill>
                  <a:schemeClr val="dk1"/>
                </a:solidFill>
                <a:latin typeface="Arial"/>
                <a:ea typeface="Arial"/>
                <a:cs typeface="Arial"/>
                <a:sym typeface="Arial"/>
              </a:rPr>
            </a:br>
            <a:endParaRPr sz="900" b="0" i="0" u="none">
              <a:solidFill>
                <a:schemeClr val="dk1"/>
              </a:solidFill>
              <a:latin typeface="Arial"/>
              <a:ea typeface="Arial"/>
              <a:cs typeface="Arial"/>
              <a:sym typeface="Arial"/>
            </a:endParaRPr>
          </a:p>
          <a:p>
            <a:pPr marL="342900" lvl="0" indent="-323850" algn="l" rtl="0">
              <a:lnSpc>
                <a:spcPct val="100000"/>
              </a:lnSpc>
              <a:spcBef>
                <a:spcPts val="560"/>
              </a:spcBef>
              <a:spcAft>
                <a:spcPts val="0"/>
              </a:spcAft>
              <a:buClr>
                <a:schemeClr val="dk1"/>
              </a:buClr>
              <a:buSzPts val="2500"/>
              <a:buFont typeface="Arial"/>
              <a:buChar char="•"/>
            </a:pPr>
            <a:r>
              <a:rPr lang="en">
                <a:latin typeface="Arial"/>
                <a:ea typeface="Arial"/>
                <a:cs typeface="Arial"/>
                <a:sym typeface="Arial"/>
              </a:rPr>
              <a:t>This will be expressed in somatic sensations or generalized throughout the personality </a:t>
            </a:r>
            <a:r>
              <a:rPr lang="en" b="0" i="0" u="none">
                <a:solidFill>
                  <a:schemeClr val="dk1"/>
                </a:solidFill>
                <a:latin typeface="Arial"/>
                <a:ea typeface="Arial"/>
                <a:cs typeface="Arial"/>
                <a:sym typeface="Arial"/>
              </a:rPr>
              <a:t> </a:t>
            </a:r>
            <a:endParaRPr/>
          </a:p>
          <a:p>
            <a:pPr marL="342900" lvl="0" indent="-190500" algn="l" rtl="0">
              <a:lnSpc>
                <a:spcPct val="115000"/>
              </a:lnSpc>
              <a:spcBef>
                <a:spcPts val="480"/>
              </a:spcBef>
              <a:spcAft>
                <a:spcPts val="0"/>
              </a:spcAft>
              <a:buClr>
                <a:schemeClr val="dk1"/>
              </a:buClr>
              <a:buSzPts val="2400"/>
              <a:buFont typeface="Arial"/>
              <a:buNone/>
            </a:pPr>
            <a:endParaRPr sz="2100" b="0" i="0" u="none">
              <a:solidFill>
                <a:schemeClr val="dk1"/>
              </a:solidFill>
              <a:latin typeface="Arial"/>
              <a:ea typeface="Arial"/>
              <a:cs typeface="Arial"/>
              <a:sym typeface="Arial"/>
            </a:endParaRPr>
          </a:p>
        </p:txBody>
      </p:sp>
      <p:pic>
        <p:nvPicPr>
          <p:cNvPr id="243" name="Google Shape;243;p19"/>
          <p:cNvPicPr preferRelativeResize="0"/>
          <p:nvPr/>
        </p:nvPicPr>
        <p:blipFill rotWithShape="1">
          <a:blip r:embed="rId4">
            <a:alphaModFix/>
          </a:blip>
          <a:srcRect l="30642" t="32715" r="44325" b="27095"/>
          <a:stretch/>
        </p:blipFill>
        <p:spPr>
          <a:xfrm>
            <a:off x="6412975" y="1625399"/>
            <a:ext cx="2294952" cy="1748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7"/>
        <p:cNvGrpSpPr/>
        <p:nvPr/>
      </p:nvGrpSpPr>
      <p:grpSpPr>
        <a:xfrm>
          <a:off x="0" y="0"/>
          <a:ext cx="0" cy="0"/>
          <a:chOff x="0" y="0"/>
          <a:chExt cx="0" cy="0"/>
        </a:xfrm>
      </p:grpSpPr>
      <p:sp>
        <p:nvSpPr>
          <p:cNvPr id="248" name="Google Shape;248;p20"/>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9" name="Google Shape;249;p20" descr="Trauma is about horror. A horrendous reality that you don't want to remember...&#10;&#10;Our clients are often dealing with the unspeakable. Are you using tools that promote healing, or are you re-traumatizing the people who've come to you for help?&#10;&#10;Evidence-based approaches like EMDR, Somatic Experiencing®, Sensorimotor Psychotherapy, and CBT have provided us effective techniques to treat the deep impacts of trauma on both the mind and the body—allowing us to offer our clients full and lasting healing. &#10;&#10;The challenge is keeping up to date with the latest developments on these powerful approaches. &#10;&#10;With the Trauma Treatment Mastery course, we've assembled a cast of renowned trauma treatment innovators—including Bessel van der Kolk, Peter Levine, Janina Fisher, Don Meichenbaum, Mary Jo Barrett and David Grand— to provide their latest findings and insight so you can be confident using these approaches in your work with trauma clients.  &#10;&#10;Reserve your spot today!  https://goo.gl/tSocsT" title="Bessel van der Kolk on Effective Trauma Treatment with EMDR">
            <a:hlinkClick r:id="rId4"/>
          </p:cNvPr>
          <p:cNvPicPr preferRelativeResize="0"/>
          <p:nvPr/>
        </p:nvPicPr>
        <p:blipFill rotWithShape="1">
          <a:blip r:embed="rId5">
            <a:alphaModFix/>
          </a:blip>
          <a:srcRect/>
          <a:stretch/>
        </p:blipFill>
        <p:spPr>
          <a:xfrm>
            <a:off x="2286000" y="857250"/>
            <a:ext cx="4572000" cy="3429000"/>
          </a:xfrm>
          <a:prstGeom prst="rect">
            <a:avLst/>
          </a:prstGeom>
          <a:noFill/>
          <a:ln>
            <a:noFill/>
          </a:ln>
        </p:spPr>
      </p:pic>
      <p:sp>
        <p:nvSpPr>
          <p:cNvPr id="250" name="Google Shape;250;p20"/>
          <p:cNvSpPr txBox="1"/>
          <p:nvPr/>
        </p:nvSpPr>
        <p:spPr>
          <a:xfrm>
            <a:off x="2881150" y="318450"/>
            <a:ext cx="37719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 sz="2300" b="1" i="0" u="none" strike="noStrike" cap="none">
                <a:solidFill>
                  <a:srgbClr val="0000FF"/>
                </a:solidFill>
                <a:latin typeface="DM Sans"/>
                <a:ea typeface="DM Sans"/>
                <a:cs typeface="DM Sans"/>
                <a:sym typeface="DM Sans"/>
              </a:rPr>
              <a:t>Van Der Kolk on EMDR</a:t>
            </a:r>
            <a:endParaRPr sz="2300" b="1" i="0" u="none" strike="noStrike" cap="none">
              <a:solidFill>
                <a:srgbClr val="0000FF"/>
              </a:solidFill>
              <a:latin typeface="DM Sans"/>
              <a:ea typeface="DM Sans"/>
              <a:cs typeface="DM Sans"/>
              <a:sym typeface="DM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9"/>
                                        </p:tgtEl>
                                        <p:attrNameLst>
                                          <p:attrName>style.visibility</p:attrName>
                                        </p:attrNameLst>
                                      </p:cBhvr>
                                      <p:to>
                                        <p:strVal val="visible"/>
                                      </p:to>
                                    </p:set>
                                    <p:animEffect transition="in" filter="fade">
                                      <p:cBhvr>
                                        <p:cTn id="7"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1"/>
          <p:cNvSpPr txBox="1">
            <a:spLocks noGrp="1"/>
          </p:cNvSpPr>
          <p:nvPr>
            <p:ph type="body" idx="1"/>
          </p:nvPr>
        </p:nvSpPr>
        <p:spPr>
          <a:xfrm>
            <a:off x="457212" y="1347350"/>
            <a:ext cx="8229600" cy="3398100"/>
          </a:xfrm>
          <a:prstGeom prst="rect">
            <a:avLst/>
          </a:prstGeom>
          <a:noFill/>
          <a:ln>
            <a:noFill/>
          </a:ln>
        </p:spPr>
        <p:txBody>
          <a:bodyPr spcFirstLastPara="1" wrap="square" lIns="91425" tIns="45700" rIns="91425" bIns="45700" anchor="t" anchorCtr="0">
            <a:noAutofit/>
          </a:bodyPr>
          <a:lstStyle/>
          <a:p>
            <a:pPr marL="609600" lvl="0" indent="-558800" algn="l" rtl="0">
              <a:lnSpc>
                <a:spcPct val="90000"/>
              </a:lnSpc>
              <a:spcBef>
                <a:spcPts val="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History taking phase</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Preparation phase - </a:t>
            </a:r>
            <a:r>
              <a:rPr lang="en" sz="2000">
                <a:latin typeface="Arial"/>
                <a:ea typeface="Arial"/>
                <a:cs typeface="Arial"/>
                <a:sym typeface="Arial"/>
              </a:rPr>
              <a:t>Resources, SE, Containment, </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Assessment phase</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Desensi</a:t>
            </a:r>
            <a:r>
              <a:rPr lang="en" sz="2000">
                <a:latin typeface="Arial"/>
                <a:ea typeface="Arial"/>
                <a:cs typeface="Arial"/>
                <a:sym typeface="Arial"/>
              </a:rPr>
              <a:t>t</a:t>
            </a:r>
            <a:r>
              <a:rPr lang="en" sz="2000" b="0" i="0" u="none">
                <a:solidFill>
                  <a:schemeClr val="dk1"/>
                </a:solidFill>
                <a:latin typeface="Arial"/>
                <a:ea typeface="Arial"/>
                <a:cs typeface="Arial"/>
                <a:sym typeface="Arial"/>
              </a:rPr>
              <a:t>ization phase</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Installation phase</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Body scan phase</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Closure phase</a:t>
            </a:r>
            <a:endParaRPr sz="1600"/>
          </a:p>
          <a:p>
            <a:pPr marL="609600" lvl="0" indent="-558800" algn="l" rtl="0">
              <a:lnSpc>
                <a:spcPct val="90000"/>
              </a:lnSpc>
              <a:spcBef>
                <a:spcPts val="560"/>
              </a:spcBef>
              <a:spcAft>
                <a:spcPts val="0"/>
              </a:spcAft>
              <a:buClr>
                <a:schemeClr val="dk1"/>
              </a:buClr>
              <a:buSzPts val="2000"/>
              <a:buFont typeface="Noto Sans Symbols"/>
              <a:buAutoNum type="arabicPeriod"/>
            </a:pPr>
            <a:r>
              <a:rPr lang="en" sz="2000" b="0" i="0" u="none">
                <a:solidFill>
                  <a:schemeClr val="dk1"/>
                </a:solidFill>
                <a:latin typeface="Arial"/>
                <a:ea typeface="Arial"/>
                <a:cs typeface="Arial"/>
                <a:sym typeface="Arial"/>
              </a:rPr>
              <a:t>Re-evaluation phase</a:t>
            </a:r>
            <a:endParaRPr sz="1600"/>
          </a:p>
        </p:txBody>
      </p:sp>
      <p:sp>
        <p:nvSpPr>
          <p:cNvPr id="256" name="Google Shape;256;p21"/>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21"/>
          <p:cNvSpPr txBox="1">
            <a:spLocks noGrp="1"/>
          </p:cNvSpPr>
          <p:nvPr>
            <p:ph type="title"/>
          </p:nvPr>
        </p:nvSpPr>
        <p:spPr>
          <a:xfrm>
            <a:off x="396362" y="489956"/>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3200" b="0" i="0" u="none">
                <a:solidFill>
                  <a:srgbClr val="FF3300"/>
                </a:solidFill>
                <a:latin typeface="Arial"/>
                <a:ea typeface="Arial"/>
                <a:cs typeface="Arial"/>
                <a:sym typeface="Arial"/>
              </a:rPr>
              <a:t>An </a:t>
            </a:r>
            <a:r>
              <a:rPr lang="en" sz="3200" b="0">
                <a:solidFill>
                  <a:srgbClr val="FF3300"/>
                </a:solidFill>
                <a:latin typeface="Arial"/>
                <a:ea typeface="Arial"/>
                <a:cs typeface="Arial"/>
                <a:sym typeface="Arial"/>
              </a:rPr>
              <a:t>8-P</a:t>
            </a:r>
            <a:r>
              <a:rPr lang="en" sz="3200" b="0" i="0" u="none">
                <a:solidFill>
                  <a:srgbClr val="FF3300"/>
                </a:solidFill>
                <a:latin typeface="Arial"/>
                <a:ea typeface="Arial"/>
                <a:cs typeface="Arial"/>
                <a:sym typeface="Arial"/>
              </a:rPr>
              <a:t>hase </a:t>
            </a:r>
            <a:r>
              <a:rPr lang="en" sz="3200" b="0">
                <a:solidFill>
                  <a:srgbClr val="FF3300"/>
                </a:solidFill>
                <a:latin typeface="Arial"/>
                <a:ea typeface="Arial"/>
                <a:cs typeface="Arial"/>
                <a:sym typeface="Arial"/>
              </a:rPr>
              <a:t>A</a:t>
            </a:r>
            <a:r>
              <a:rPr lang="en" sz="3200" b="0" i="0" u="none">
                <a:solidFill>
                  <a:srgbClr val="FF3300"/>
                </a:solidFill>
                <a:latin typeface="Arial"/>
                <a:ea typeface="Arial"/>
                <a:cs typeface="Arial"/>
                <a:sym typeface="Arial"/>
              </a:rPr>
              <a:t>pproach</a:t>
            </a:r>
            <a:r>
              <a:rPr lang="en" sz="2800" b="0" i="0" u="none">
                <a:solidFill>
                  <a:srgbClr val="FF3300"/>
                </a:solidFill>
                <a:latin typeface="Arial"/>
                <a:ea typeface="Arial"/>
                <a:cs typeface="Arial"/>
                <a:sym typeface="Arial"/>
              </a:rPr>
              <a:t> </a:t>
            </a:r>
            <a:br>
              <a:rPr lang="en" sz="3300" b="0" i="0" u="none">
                <a:solidFill>
                  <a:srgbClr val="FF3300"/>
                </a:solidFill>
                <a:latin typeface="Arial"/>
                <a:ea typeface="Arial"/>
                <a:cs typeface="Arial"/>
                <a:sym typeface="Arial"/>
              </a:rPr>
            </a:br>
            <a:endParaRPr sz="27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1"/>
        <p:cNvGrpSpPr/>
        <p:nvPr/>
      </p:nvGrpSpPr>
      <p:grpSpPr>
        <a:xfrm>
          <a:off x="0" y="0"/>
          <a:ext cx="0" cy="0"/>
          <a:chOff x="0" y="0"/>
          <a:chExt cx="0" cy="0"/>
        </a:xfrm>
      </p:grpSpPr>
      <p:sp>
        <p:nvSpPr>
          <p:cNvPr id="262" name="Google Shape;262;p22"/>
          <p:cNvSpPr txBox="1">
            <a:spLocks noGrp="1"/>
          </p:cNvSpPr>
          <p:nvPr>
            <p:ph type="body" idx="4294967295"/>
          </p:nvPr>
        </p:nvSpPr>
        <p:spPr>
          <a:xfrm>
            <a:off x="556900" y="1413150"/>
            <a:ext cx="8066700" cy="3394500"/>
          </a:xfrm>
          <a:prstGeom prst="rect">
            <a:avLst/>
          </a:prstGeom>
          <a:noFill/>
          <a:ln>
            <a:noFill/>
          </a:ln>
        </p:spPr>
        <p:txBody>
          <a:bodyPr spcFirstLastPara="1" wrap="square" lIns="91425" tIns="45700" rIns="91425" bIns="45700" anchor="t" anchorCtr="0">
            <a:noAutofit/>
          </a:bodyPr>
          <a:lstStyle/>
          <a:p>
            <a:pPr marL="342900" marR="0" lvl="0" indent="-285750" algn="l" rtl="0">
              <a:lnSpc>
                <a:spcPct val="90000"/>
              </a:lnSpc>
              <a:spcBef>
                <a:spcPts val="0"/>
              </a:spcBef>
              <a:spcAft>
                <a:spcPts val="0"/>
              </a:spcAft>
              <a:buClr>
                <a:schemeClr val="dk1"/>
              </a:buClr>
              <a:buSzPts val="2300"/>
              <a:buFont typeface="Arial"/>
              <a:buAutoNum type="arabicPeriod"/>
            </a:pPr>
            <a:r>
              <a:rPr lang="en" sz="2300" b="0" i="0" u="none" strike="noStrike" cap="none">
                <a:solidFill>
                  <a:schemeClr val="dk1"/>
                </a:solidFill>
                <a:latin typeface="Arial"/>
                <a:ea typeface="Arial"/>
                <a:cs typeface="Arial"/>
                <a:sym typeface="Arial"/>
              </a:rPr>
              <a:t>Specific memory – identification of components</a:t>
            </a:r>
            <a:endParaRPr sz="1500"/>
          </a:p>
          <a:p>
            <a:pPr marL="342900" marR="0" lvl="0" indent="-285750" algn="l" rtl="0">
              <a:lnSpc>
                <a:spcPct val="90000"/>
              </a:lnSpc>
              <a:spcBef>
                <a:spcPts val="640"/>
              </a:spcBef>
              <a:spcAft>
                <a:spcPts val="0"/>
              </a:spcAft>
              <a:buClr>
                <a:schemeClr val="dk1"/>
              </a:buClr>
              <a:buSzPts val="2300"/>
              <a:buFont typeface="Arial"/>
              <a:buAutoNum type="arabicPeriod"/>
            </a:pPr>
            <a:r>
              <a:rPr lang="en" sz="2300" b="0" i="0" u="none" strike="noStrike" cap="none">
                <a:solidFill>
                  <a:schemeClr val="dk1"/>
                </a:solidFill>
                <a:latin typeface="Arial"/>
                <a:ea typeface="Arial"/>
                <a:cs typeface="Arial"/>
                <a:sym typeface="Arial"/>
              </a:rPr>
              <a:t>Onset with a representative picture/component of traumatic memory</a:t>
            </a:r>
            <a:endParaRPr sz="1500"/>
          </a:p>
          <a:p>
            <a:pPr marL="342900" marR="0" lvl="0" indent="-285750" algn="l" rtl="0">
              <a:lnSpc>
                <a:spcPct val="90000"/>
              </a:lnSpc>
              <a:spcBef>
                <a:spcPts val="640"/>
              </a:spcBef>
              <a:spcAft>
                <a:spcPts val="0"/>
              </a:spcAft>
              <a:buClr>
                <a:schemeClr val="dk1"/>
              </a:buClr>
              <a:buSzPts val="2300"/>
              <a:buFont typeface="Arial"/>
              <a:buAutoNum type="arabicPeriod"/>
            </a:pPr>
            <a:r>
              <a:rPr lang="en" sz="2300" b="0" i="0" u="none" strike="noStrike" cap="none">
                <a:solidFill>
                  <a:schemeClr val="dk1"/>
                </a:solidFill>
                <a:latin typeface="Arial"/>
                <a:ea typeface="Arial"/>
                <a:cs typeface="Arial"/>
                <a:sym typeface="Arial"/>
              </a:rPr>
              <a:t>Start of an inner process of associations, with simultaneous bilateral stimulation (BLS) or Tapper, guided by therapist</a:t>
            </a:r>
            <a:endParaRPr sz="1500"/>
          </a:p>
          <a:p>
            <a:pPr marL="342900" marR="0" lvl="0" indent="-285750" algn="l" rtl="0">
              <a:lnSpc>
                <a:spcPct val="90000"/>
              </a:lnSpc>
              <a:spcBef>
                <a:spcPts val="640"/>
              </a:spcBef>
              <a:spcAft>
                <a:spcPts val="0"/>
              </a:spcAft>
              <a:buClr>
                <a:schemeClr val="dk1"/>
              </a:buClr>
              <a:buSzPts val="2300"/>
              <a:buFont typeface="Arial"/>
              <a:buAutoNum type="arabicPeriod"/>
            </a:pPr>
            <a:r>
              <a:rPr lang="en" sz="2300" b="0" i="0" u="none" strike="noStrike" cap="none">
                <a:solidFill>
                  <a:schemeClr val="dk1"/>
                </a:solidFill>
                <a:latin typeface="Arial"/>
                <a:ea typeface="Arial"/>
                <a:cs typeface="Arial"/>
                <a:sym typeface="Arial"/>
              </a:rPr>
              <a:t>Client reports changes in associations</a:t>
            </a:r>
            <a:endParaRPr sz="1500"/>
          </a:p>
          <a:p>
            <a:pPr marL="342900" marR="0" lvl="0" indent="-285750" algn="l" rtl="0">
              <a:lnSpc>
                <a:spcPct val="90000"/>
              </a:lnSpc>
              <a:spcBef>
                <a:spcPts val="640"/>
              </a:spcBef>
              <a:spcAft>
                <a:spcPts val="0"/>
              </a:spcAft>
              <a:buClr>
                <a:schemeClr val="dk1"/>
              </a:buClr>
              <a:buSzPts val="2300"/>
              <a:buFont typeface="Arial"/>
              <a:buAutoNum type="arabicPeriod"/>
            </a:pPr>
            <a:r>
              <a:rPr lang="en" sz="2300" b="0" i="0" u="none" strike="noStrike" cap="none">
                <a:solidFill>
                  <a:schemeClr val="dk1"/>
                </a:solidFill>
                <a:latin typeface="Arial"/>
                <a:ea typeface="Arial"/>
                <a:cs typeface="Arial"/>
                <a:sym typeface="Arial"/>
              </a:rPr>
              <a:t>Process repeated with short breaks</a:t>
            </a:r>
            <a:endParaRPr sz="1500"/>
          </a:p>
        </p:txBody>
      </p:sp>
      <p:sp>
        <p:nvSpPr>
          <p:cNvPr id="263" name="Google Shape;263;p22"/>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22"/>
          <p:cNvSpPr txBox="1">
            <a:spLocks noGrp="1"/>
          </p:cNvSpPr>
          <p:nvPr>
            <p:ph type="title" idx="4294967295"/>
          </p:nvPr>
        </p:nvSpPr>
        <p:spPr>
          <a:xfrm>
            <a:off x="308025" y="460384"/>
            <a:ext cx="8229600" cy="85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3300"/>
              </a:buClr>
              <a:buSzPts val="4000"/>
              <a:buFont typeface="Arial"/>
              <a:buNone/>
            </a:pPr>
            <a:r>
              <a:rPr lang="en" sz="4000" b="0" i="0" u="none" strike="noStrike" cap="none">
                <a:solidFill>
                  <a:srgbClr val="FF3300"/>
                </a:solidFill>
                <a:latin typeface="Arial"/>
                <a:ea typeface="Arial"/>
                <a:cs typeface="Arial"/>
                <a:sym typeface="Arial"/>
              </a:rPr>
              <a:t>What does a session look like?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8"/>
        <p:cNvGrpSpPr/>
        <p:nvPr/>
      </p:nvGrpSpPr>
      <p:grpSpPr>
        <a:xfrm>
          <a:off x="0" y="0"/>
          <a:ext cx="0" cy="0"/>
          <a:chOff x="0" y="0"/>
          <a:chExt cx="0" cy="0"/>
        </a:xfrm>
      </p:grpSpPr>
      <p:sp>
        <p:nvSpPr>
          <p:cNvPr id="269" name="Google Shape;269;p23"/>
          <p:cNvSpPr txBox="1">
            <a:spLocks noGrp="1"/>
          </p:cNvSpPr>
          <p:nvPr>
            <p:ph type="title"/>
          </p:nvPr>
        </p:nvSpPr>
        <p:spPr>
          <a:xfrm>
            <a:off x="457212" y="303906"/>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Cognitions</a:t>
            </a:r>
            <a:endParaRPr/>
          </a:p>
        </p:txBody>
      </p:sp>
      <p:pic>
        <p:nvPicPr>
          <p:cNvPr id="270" name="Google Shape;270;p23"/>
          <p:cNvPicPr preferRelativeResize="0"/>
          <p:nvPr/>
        </p:nvPicPr>
        <p:blipFill rotWithShape="1">
          <a:blip r:embed="rId4">
            <a:alphaModFix/>
          </a:blip>
          <a:srcRect/>
          <a:stretch/>
        </p:blipFill>
        <p:spPr>
          <a:xfrm>
            <a:off x="404813" y="1242656"/>
            <a:ext cx="8334375" cy="3295650"/>
          </a:xfrm>
          <a:prstGeom prst="rect">
            <a:avLst/>
          </a:prstGeom>
          <a:noFill/>
          <a:ln>
            <a:noFill/>
          </a:ln>
        </p:spPr>
      </p:pic>
      <p:sp>
        <p:nvSpPr>
          <p:cNvPr id="271" name="Google Shape;271;p23"/>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5"/>
        <p:cNvGrpSpPr/>
        <p:nvPr/>
      </p:nvGrpSpPr>
      <p:grpSpPr>
        <a:xfrm>
          <a:off x="0" y="0"/>
          <a:ext cx="0" cy="0"/>
          <a:chOff x="0" y="0"/>
          <a:chExt cx="0" cy="0"/>
        </a:xfrm>
      </p:grpSpPr>
      <p:sp>
        <p:nvSpPr>
          <p:cNvPr id="276" name="Google Shape;276;p24"/>
          <p:cNvSpPr txBox="1">
            <a:spLocks noGrp="1"/>
          </p:cNvSpPr>
          <p:nvPr>
            <p:ph type="title"/>
          </p:nvPr>
        </p:nvSpPr>
        <p:spPr>
          <a:xfrm>
            <a:off x="457212" y="303906"/>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Cognitions</a:t>
            </a:r>
            <a:endParaRPr/>
          </a:p>
        </p:txBody>
      </p:sp>
      <p:pic>
        <p:nvPicPr>
          <p:cNvPr id="277" name="Google Shape;277;p24"/>
          <p:cNvPicPr preferRelativeResize="0"/>
          <p:nvPr/>
        </p:nvPicPr>
        <p:blipFill rotWithShape="1">
          <a:blip r:embed="rId4">
            <a:alphaModFix/>
          </a:blip>
          <a:srcRect/>
          <a:stretch/>
        </p:blipFill>
        <p:spPr>
          <a:xfrm>
            <a:off x="607075" y="1386518"/>
            <a:ext cx="8079726" cy="2831357"/>
          </a:xfrm>
          <a:prstGeom prst="rect">
            <a:avLst/>
          </a:prstGeom>
          <a:noFill/>
          <a:ln>
            <a:noFill/>
          </a:ln>
        </p:spPr>
      </p:pic>
      <p:sp>
        <p:nvSpPr>
          <p:cNvPr id="278" name="Google Shape;278;p24"/>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2"/>
        <p:cNvGrpSpPr/>
        <p:nvPr/>
      </p:nvGrpSpPr>
      <p:grpSpPr>
        <a:xfrm>
          <a:off x="0" y="0"/>
          <a:ext cx="0" cy="0"/>
          <a:chOff x="0" y="0"/>
          <a:chExt cx="0" cy="0"/>
        </a:xfrm>
      </p:grpSpPr>
      <p:sp>
        <p:nvSpPr>
          <p:cNvPr id="283" name="Google Shape;283;p25"/>
          <p:cNvSpPr txBox="1">
            <a:spLocks noGrp="1"/>
          </p:cNvSpPr>
          <p:nvPr>
            <p:ph type="title"/>
          </p:nvPr>
        </p:nvSpPr>
        <p:spPr>
          <a:xfrm>
            <a:off x="457212" y="303906"/>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SUDS</a:t>
            </a:r>
            <a:endParaRPr/>
          </a:p>
        </p:txBody>
      </p:sp>
      <p:pic>
        <p:nvPicPr>
          <p:cNvPr id="284" name="Google Shape;284;p25"/>
          <p:cNvPicPr preferRelativeResize="0"/>
          <p:nvPr/>
        </p:nvPicPr>
        <p:blipFill rotWithShape="1">
          <a:blip r:embed="rId4">
            <a:alphaModFix/>
          </a:blip>
          <a:srcRect/>
          <a:stretch/>
        </p:blipFill>
        <p:spPr>
          <a:xfrm>
            <a:off x="1345925" y="1020950"/>
            <a:ext cx="6892775" cy="3817749"/>
          </a:xfrm>
          <a:prstGeom prst="rect">
            <a:avLst/>
          </a:prstGeom>
          <a:noFill/>
          <a:ln>
            <a:noFill/>
          </a:ln>
        </p:spPr>
      </p:pic>
      <p:sp>
        <p:nvSpPr>
          <p:cNvPr id="285" name="Google Shape;285;p25"/>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9"/>
        <p:cNvGrpSpPr/>
        <p:nvPr/>
      </p:nvGrpSpPr>
      <p:grpSpPr>
        <a:xfrm>
          <a:off x="0" y="0"/>
          <a:ext cx="0" cy="0"/>
          <a:chOff x="0" y="0"/>
          <a:chExt cx="0" cy="0"/>
        </a:xfrm>
      </p:grpSpPr>
      <p:sp>
        <p:nvSpPr>
          <p:cNvPr id="290" name="Google Shape;290;p26"/>
          <p:cNvSpPr txBox="1">
            <a:spLocks noGrp="1"/>
          </p:cNvSpPr>
          <p:nvPr>
            <p:ph type="title"/>
          </p:nvPr>
        </p:nvSpPr>
        <p:spPr>
          <a:xfrm>
            <a:off x="457212" y="303906"/>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VOC</a:t>
            </a:r>
            <a:endParaRPr/>
          </a:p>
        </p:txBody>
      </p:sp>
      <p:pic>
        <p:nvPicPr>
          <p:cNvPr id="291" name="Google Shape;291;p26"/>
          <p:cNvPicPr preferRelativeResize="0"/>
          <p:nvPr/>
        </p:nvPicPr>
        <p:blipFill rotWithShape="1">
          <a:blip r:embed="rId4">
            <a:alphaModFix/>
          </a:blip>
          <a:srcRect/>
          <a:stretch/>
        </p:blipFill>
        <p:spPr>
          <a:xfrm>
            <a:off x="457200" y="1313700"/>
            <a:ext cx="8108301" cy="2683625"/>
          </a:xfrm>
          <a:prstGeom prst="rect">
            <a:avLst/>
          </a:prstGeom>
          <a:noFill/>
          <a:ln>
            <a:noFill/>
          </a:ln>
        </p:spPr>
      </p:pic>
      <p:sp>
        <p:nvSpPr>
          <p:cNvPr id="292" name="Google Shape;292;p26"/>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6"/>
        <p:cNvGrpSpPr/>
        <p:nvPr/>
      </p:nvGrpSpPr>
      <p:grpSpPr>
        <a:xfrm>
          <a:off x="0" y="0"/>
          <a:ext cx="0" cy="0"/>
          <a:chOff x="0" y="0"/>
          <a:chExt cx="0" cy="0"/>
        </a:xfrm>
      </p:grpSpPr>
      <p:sp>
        <p:nvSpPr>
          <p:cNvPr id="297" name="Google Shape;297;p27"/>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27"/>
          <p:cNvSpPr txBox="1">
            <a:spLocks noGrp="1"/>
          </p:cNvSpPr>
          <p:nvPr>
            <p:ph type="title"/>
          </p:nvPr>
        </p:nvSpPr>
        <p:spPr>
          <a:xfrm>
            <a:off x="395287" y="573881"/>
            <a:ext cx="8229600" cy="8572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Case example: </a:t>
            </a:r>
            <a:r>
              <a:rPr lang="en" sz="4000" b="0">
                <a:solidFill>
                  <a:srgbClr val="FF3300"/>
                </a:solidFill>
                <a:latin typeface="Arial"/>
                <a:ea typeface="Arial"/>
                <a:cs typeface="Arial"/>
                <a:sym typeface="Arial"/>
              </a:rPr>
              <a:t>Car Accident</a:t>
            </a:r>
            <a:endParaRPr/>
          </a:p>
        </p:txBody>
      </p:sp>
      <p:sp>
        <p:nvSpPr>
          <p:cNvPr id="299" name="Google Shape;299;p27"/>
          <p:cNvSpPr txBox="1">
            <a:spLocks noGrp="1"/>
          </p:cNvSpPr>
          <p:nvPr>
            <p:ph type="body" idx="1"/>
          </p:nvPr>
        </p:nvSpPr>
        <p:spPr>
          <a:xfrm>
            <a:off x="468312" y="1545431"/>
            <a:ext cx="8229600" cy="3394471"/>
          </a:xfrm>
          <a:prstGeom prst="rect">
            <a:avLst/>
          </a:prstGeom>
          <a:noFill/>
          <a:ln>
            <a:noFill/>
          </a:ln>
        </p:spPr>
        <p:txBody>
          <a:bodyPr spcFirstLastPara="1" wrap="square" lIns="91425" tIns="45700" rIns="91425" bIns="45700" anchor="t" anchorCtr="0">
            <a:noAutofit/>
          </a:bodyPr>
          <a:lstStyle/>
          <a:p>
            <a:pPr marL="342900" lvl="0" indent="-311150" algn="l" rtl="0">
              <a:lnSpc>
                <a:spcPct val="100000"/>
              </a:lnSpc>
              <a:spcBef>
                <a:spcPts val="0"/>
              </a:spcBef>
              <a:spcAft>
                <a:spcPts val="0"/>
              </a:spcAft>
              <a:buClr>
                <a:schemeClr val="dk1"/>
              </a:buClr>
              <a:buSzPts val="2700"/>
              <a:buFont typeface="Arial"/>
              <a:buChar char="•"/>
            </a:pPr>
            <a:r>
              <a:rPr lang="en" sz="2700">
                <a:latin typeface="Arial"/>
                <a:ea typeface="Arial"/>
                <a:cs typeface="Arial"/>
                <a:sym typeface="Arial"/>
              </a:rPr>
              <a:t>Client in car accident</a:t>
            </a:r>
            <a:endParaRPr sz="1900"/>
          </a:p>
          <a:p>
            <a:pPr marL="342900" lvl="0" indent="-311150" algn="l" rtl="0">
              <a:lnSpc>
                <a:spcPct val="100000"/>
              </a:lnSpc>
              <a:spcBef>
                <a:spcPts val="640"/>
              </a:spcBef>
              <a:spcAft>
                <a:spcPts val="0"/>
              </a:spcAft>
              <a:buClr>
                <a:schemeClr val="dk1"/>
              </a:buClr>
              <a:buSzPts val="2700"/>
              <a:buFont typeface="Arial"/>
              <a:buChar char="•"/>
            </a:pPr>
            <a:r>
              <a:rPr lang="en" sz="2700">
                <a:latin typeface="Arial"/>
                <a:ea typeface="Arial"/>
                <a:cs typeface="Arial"/>
                <a:sym typeface="Arial"/>
              </a:rPr>
              <a:t>Broken leg </a:t>
            </a:r>
            <a:endParaRPr sz="1900"/>
          </a:p>
          <a:p>
            <a:pPr marL="342900" lvl="0" indent="-311150" algn="l" rtl="0">
              <a:lnSpc>
                <a:spcPct val="100000"/>
              </a:lnSpc>
              <a:spcBef>
                <a:spcPts val="640"/>
              </a:spcBef>
              <a:spcAft>
                <a:spcPts val="0"/>
              </a:spcAft>
              <a:buClr>
                <a:schemeClr val="dk1"/>
              </a:buClr>
              <a:buSzPts val="2700"/>
              <a:buFont typeface="Arial"/>
              <a:buChar char="•"/>
            </a:pPr>
            <a:r>
              <a:rPr lang="en" sz="2700">
                <a:latin typeface="Arial"/>
                <a:ea typeface="Arial"/>
                <a:cs typeface="Arial"/>
                <a:sym typeface="Arial"/>
              </a:rPr>
              <a:t>Head injury</a:t>
            </a:r>
            <a:endParaRPr sz="1900"/>
          </a:p>
          <a:p>
            <a:pPr marL="342900" lvl="0" indent="-311150" algn="l" rtl="0">
              <a:lnSpc>
                <a:spcPct val="100000"/>
              </a:lnSpc>
              <a:spcBef>
                <a:spcPts val="640"/>
              </a:spcBef>
              <a:spcAft>
                <a:spcPts val="0"/>
              </a:spcAft>
              <a:buClr>
                <a:schemeClr val="dk1"/>
              </a:buClr>
              <a:buSzPts val="2700"/>
              <a:buFont typeface="Arial"/>
              <a:buChar char="•"/>
            </a:pPr>
            <a:r>
              <a:rPr lang="en" sz="2700" b="0" i="0" u="none">
                <a:solidFill>
                  <a:schemeClr val="dk1"/>
                </a:solidFill>
                <a:latin typeface="Arial"/>
                <a:ea typeface="Arial"/>
                <a:cs typeface="Arial"/>
                <a:sym typeface="Arial"/>
              </a:rPr>
              <a:t>Develops PTSD</a:t>
            </a:r>
            <a:endParaRPr sz="1900"/>
          </a:p>
          <a:p>
            <a:pPr marL="342900" lvl="0" indent="-311150" algn="l" rtl="0">
              <a:lnSpc>
                <a:spcPct val="100000"/>
              </a:lnSpc>
              <a:spcBef>
                <a:spcPts val="640"/>
              </a:spcBef>
              <a:spcAft>
                <a:spcPts val="0"/>
              </a:spcAft>
              <a:buClr>
                <a:schemeClr val="dk1"/>
              </a:buClr>
              <a:buSzPts val="2700"/>
              <a:buFont typeface="Arial"/>
              <a:buChar char="•"/>
            </a:pPr>
            <a:r>
              <a:rPr lang="en" sz="2700" b="0" i="0" u="none">
                <a:solidFill>
                  <a:schemeClr val="dk1"/>
                </a:solidFill>
                <a:latin typeface="Arial"/>
                <a:ea typeface="Arial"/>
                <a:cs typeface="Arial"/>
                <a:sym typeface="Arial"/>
              </a:rPr>
              <a:t>Begins EMDR-treatment after three months</a:t>
            </a:r>
            <a:endParaRPr sz="19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sp>
        <p:nvSpPr>
          <p:cNvPr id="304" name="Google Shape;304;p28"/>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EMDR </a:t>
            </a:r>
            <a:r>
              <a:rPr lang="en" sz="4000" b="0">
                <a:solidFill>
                  <a:srgbClr val="FF3300"/>
                </a:solidFill>
                <a:latin typeface="Arial"/>
                <a:ea typeface="Arial"/>
                <a:cs typeface="Arial"/>
                <a:sym typeface="Arial"/>
              </a:rPr>
              <a:t>S</a:t>
            </a:r>
            <a:r>
              <a:rPr lang="en" sz="4000" b="0" i="0" u="none">
                <a:solidFill>
                  <a:srgbClr val="FF3300"/>
                </a:solidFill>
                <a:latin typeface="Arial"/>
                <a:ea typeface="Arial"/>
                <a:cs typeface="Arial"/>
                <a:sym typeface="Arial"/>
              </a:rPr>
              <a:t>ession </a:t>
            </a:r>
            <a:endParaRPr/>
          </a:p>
        </p:txBody>
      </p:sp>
      <p:sp>
        <p:nvSpPr>
          <p:cNvPr id="305" name="Google Shape;305;p28"/>
          <p:cNvSpPr txBox="1">
            <a:spLocks noGrp="1"/>
          </p:cNvSpPr>
          <p:nvPr>
            <p:ph type="body" idx="1"/>
          </p:nvPr>
        </p:nvSpPr>
        <p:spPr>
          <a:xfrm>
            <a:off x="485250" y="1319775"/>
            <a:ext cx="8173500" cy="3398100"/>
          </a:xfrm>
          <a:prstGeom prst="rect">
            <a:avLst/>
          </a:prstGeom>
          <a:noFill/>
          <a:ln>
            <a:noFill/>
          </a:ln>
        </p:spPr>
        <p:txBody>
          <a:bodyPr spcFirstLastPara="1" wrap="square" lIns="91425" tIns="45700" rIns="91425" bIns="45700" anchor="t" anchorCtr="0">
            <a:noAutofit/>
          </a:bodyPr>
          <a:lstStyle/>
          <a:p>
            <a:pPr marL="457200" lvl="0" indent="-355600" algn="l" rtl="0">
              <a:lnSpc>
                <a:spcPct val="150000"/>
              </a:lnSpc>
              <a:spcBef>
                <a:spcPts val="0"/>
              </a:spcBef>
              <a:spcAft>
                <a:spcPts val="0"/>
              </a:spcAft>
              <a:buSzPts val="2000"/>
              <a:buFont typeface="Arial"/>
              <a:buAutoNum type="arabicPeriod"/>
            </a:pPr>
            <a:r>
              <a:rPr lang="en" sz="2000">
                <a:latin typeface="Arial"/>
                <a:ea typeface="Arial"/>
                <a:cs typeface="Arial"/>
                <a:sym typeface="Arial"/>
              </a:rPr>
              <a:t>What’s the worst part of the accident? </a:t>
            </a:r>
            <a:endParaRPr sz="2000">
              <a:latin typeface="Arial"/>
              <a:ea typeface="Arial"/>
              <a:cs typeface="Arial"/>
              <a:sym typeface="Arial"/>
            </a:endParaRPr>
          </a:p>
          <a:p>
            <a:pPr marL="457200" lvl="0" indent="-355600" algn="l" rtl="0">
              <a:lnSpc>
                <a:spcPct val="150000"/>
              </a:lnSpc>
              <a:spcBef>
                <a:spcPts val="0"/>
              </a:spcBef>
              <a:spcAft>
                <a:spcPts val="0"/>
              </a:spcAft>
              <a:buSzPts val="2000"/>
              <a:buFont typeface="Arial"/>
              <a:buAutoNum type="arabicPeriod"/>
            </a:pPr>
            <a:r>
              <a:rPr lang="en" sz="2000">
                <a:latin typeface="Arial"/>
                <a:ea typeface="Arial"/>
                <a:cs typeface="Arial"/>
                <a:sym typeface="Arial"/>
              </a:rPr>
              <a:t>What is your negative cognition (NC)? (negative belief) “I am…..” (SUDS 1-10)</a:t>
            </a:r>
            <a:endParaRPr sz="2000">
              <a:latin typeface="Arial"/>
              <a:ea typeface="Arial"/>
              <a:cs typeface="Arial"/>
              <a:sym typeface="Arial"/>
            </a:endParaRPr>
          </a:p>
          <a:p>
            <a:pPr marL="457200" lvl="0" indent="-355600" algn="l" rtl="0">
              <a:lnSpc>
                <a:spcPct val="150000"/>
              </a:lnSpc>
              <a:spcBef>
                <a:spcPts val="0"/>
              </a:spcBef>
              <a:spcAft>
                <a:spcPts val="0"/>
              </a:spcAft>
              <a:buSzPts val="2000"/>
              <a:buFont typeface="Arial"/>
              <a:buAutoNum type="arabicPeriod"/>
            </a:pPr>
            <a:r>
              <a:rPr lang="en" sz="2000">
                <a:latin typeface="Arial"/>
                <a:ea typeface="Arial"/>
                <a:cs typeface="Arial"/>
                <a:sym typeface="Arial"/>
              </a:rPr>
              <a:t>What would you prefer to believe? (positive cognition -PC) </a:t>
            </a:r>
            <a:endParaRPr sz="2000">
              <a:latin typeface="Arial"/>
              <a:ea typeface="Arial"/>
              <a:cs typeface="Arial"/>
              <a:sym typeface="Arial"/>
            </a:endParaRPr>
          </a:p>
          <a:p>
            <a:pPr marL="457200" lvl="0" indent="-355600" algn="l" rtl="0">
              <a:lnSpc>
                <a:spcPct val="150000"/>
              </a:lnSpc>
              <a:spcBef>
                <a:spcPts val="0"/>
              </a:spcBef>
              <a:spcAft>
                <a:spcPts val="0"/>
              </a:spcAft>
              <a:buSzPts val="2000"/>
              <a:buFont typeface="Arial"/>
              <a:buAutoNum type="arabicPeriod"/>
            </a:pPr>
            <a:r>
              <a:rPr lang="en" sz="2000">
                <a:latin typeface="Arial"/>
                <a:ea typeface="Arial"/>
                <a:cs typeface="Arial"/>
                <a:sym typeface="Arial"/>
              </a:rPr>
              <a:t>“I am....”. VOC it.</a:t>
            </a:r>
            <a:endParaRPr sz="2000">
              <a:latin typeface="Arial"/>
              <a:ea typeface="Arial"/>
              <a:cs typeface="Arial"/>
              <a:sym typeface="Arial"/>
            </a:endParaRPr>
          </a:p>
          <a:p>
            <a:pPr marL="457200" lvl="0" indent="-355600" algn="l" rtl="0">
              <a:lnSpc>
                <a:spcPct val="150000"/>
              </a:lnSpc>
              <a:spcBef>
                <a:spcPts val="0"/>
              </a:spcBef>
              <a:spcAft>
                <a:spcPts val="0"/>
              </a:spcAft>
              <a:buSzPts val="2000"/>
              <a:buFont typeface="Arial"/>
              <a:buAutoNum type="arabicPeriod"/>
            </a:pPr>
            <a:r>
              <a:rPr lang="en" sz="2000">
                <a:latin typeface="Arial"/>
                <a:ea typeface="Arial"/>
                <a:cs typeface="Arial"/>
                <a:sym typeface="Arial"/>
              </a:rPr>
              <a:t>When you think about the scene, what emotions do you feel?</a:t>
            </a:r>
            <a:endParaRPr sz="2000">
              <a:latin typeface="Arial"/>
              <a:ea typeface="Arial"/>
              <a:cs typeface="Arial"/>
              <a:sym typeface="Arial"/>
            </a:endParaRPr>
          </a:p>
          <a:p>
            <a:pPr marL="457200" lvl="0" indent="0" algn="l" rtl="0">
              <a:lnSpc>
                <a:spcPct val="115000"/>
              </a:lnSpc>
              <a:spcBef>
                <a:spcPts val="0"/>
              </a:spcBef>
              <a:spcAft>
                <a:spcPts val="0"/>
              </a:spcAft>
              <a:buSzPts val="1800"/>
              <a:buNone/>
            </a:pPr>
            <a:endParaRPr sz="2000">
              <a:latin typeface="Arial"/>
              <a:ea typeface="Arial"/>
              <a:cs typeface="Arial"/>
              <a:sym typeface="Arial"/>
            </a:endParaRPr>
          </a:p>
          <a:p>
            <a:pPr marL="457200" lvl="0" indent="0" algn="l" rtl="0">
              <a:lnSpc>
                <a:spcPct val="100000"/>
              </a:lnSpc>
              <a:spcBef>
                <a:spcPts val="0"/>
              </a:spcBef>
              <a:spcAft>
                <a:spcPts val="0"/>
              </a:spcAft>
              <a:buSzPts val="1800"/>
              <a:buNone/>
            </a:pPr>
            <a:endParaRPr sz="1900">
              <a:latin typeface="Arial"/>
              <a:ea typeface="Arial"/>
              <a:cs typeface="Arial"/>
              <a:sym typeface="Arial"/>
            </a:endParaRPr>
          </a:p>
          <a:p>
            <a:pPr marL="742950" lvl="1" indent="-184150" algn="l" rtl="0">
              <a:lnSpc>
                <a:spcPct val="100000"/>
              </a:lnSpc>
              <a:spcBef>
                <a:spcPts val="320"/>
              </a:spcBef>
              <a:spcAft>
                <a:spcPts val="0"/>
              </a:spcAft>
              <a:buClr>
                <a:schemeClr val="dk1"/>
              </a:buClr>
              <a:buSzPts val="1600"/>
              <a:buFont typeface="Arial"/>
              <a:buNone/>
            </a:pPr>
            <a:endParaRPr sz="1600" b="0" i="0" u="none">
              <a:solidFill>
                <a:schemeClr val="dk1"/>
              </a:solidFill>
              <a:latin typeface="Arial"/>
              <a:ea typeface="Arial"/>
              <a:cs typeface="Arial"/>
              <a:sym typeface="Arial"/>
            </a:endParaRPr>
          </a:p>
          <a:p>
            <a:pPr marL="742950" lvl="1" indent="-158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742950" lvl="1" indent="-285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lvl="0" indent="-215900" algn="l" rtl="0">
              <a:lnSpc>
                <a:spcPct val="115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
        <p:nvSpPr>
          <p:cNvPr id="306" name="Google Shape;306;p28"/>
          <p:cNvSpPr txBox="1"/>
          <p:nvPr/>
        </p:nvSpPr>
        <p:spPr>
          <a:xfrm>
            <a:off x="1763712" y="3327797"/>
            <a:ext cx="1944600" cy="2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Verdana"/>
              <a:buNone/>
            </a:pPr>
            <a:endParaRPr sz="1400" b="0" i="0" u="none" strike="noStrike" cap="none">
              <a:solidFill>
                <a:srgbClr val="000000"/>
              </a:solidFill>
              <a:latin typeface="Arial"/>
              <a:ea typeface="Arial"/>
              <a:cs typeface="Arial"/>
              <a:sym typeface="Arial"/>
            </a:endParaRPr>
          </a:p>
        </p:txBody>
      </p:sp>
      <p:sp>
        <p:nvSpPr>
          <p:cNvPr id="307" name="Google Shape;307;p28"/>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1"/>
        <p:cNvGrpSpPr/>
        <p:nvPr/>
      </p:nvGrpSpPr>
      <p:grpSpPr>
        <a:xfrm>
          <a:off x="0" y="0"/>
          <a:ext cx="0" cy="0"/>
          <a:chOff x="0" y="0"/>
          <a:chExt cx="0" cy="0"/>
        </a:xfrm>
      </p:grpSpPr>
      <p:sp>
        <p:nvSpPr>
          <p:cNvPr id="312" name="Google Shape;312;p2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EMDR </a:t>
            </a:r>
            <a:r>
              <a:rPr lang="en" sz="4000" b="0">
                <a:solidFill>
                  <a:srgbClr val="FF3300"/>
                </a:solidFill>
                <a:latin typeface="Arial"/>
                <a:ea typeface="Arial"/>
                <a:cs typeface="Arial"/>
                <a:sym typeface="Arial"/>
              </a:rPr>
              <a:t>S</a:t>
            </a:r>
            <a:r>
              <a:rPr lang="en" sz="4000" b="0" i="0" u="none">
                <a:solidFill>
                  <a:srgbClr val="FF3300"/>
                </a:solidFill>
                <a:latin typeface="Arial"/>
                <a:ea typeface="Arial"/>
                <a:cs typeface="Arial"/>
                <a:sym typeface="Arial"/>
              </a:rPr>
              <a:t>ession </a:t>
            </a:r>
            <a:endParaRPr/>
          </a:p>
        </p:txBody>
      </p:sp>
      <p:sp>
        <p:nvSpPr>
          <p:cNvPr id="313" name="Google Shape;313;p29"/>
          <p:cNvSpPr txBox="1">
            <a:spLocks noGrp="1"/>
          </p:cNvSpPr>
          <p:nvPr>
            <p:ph type="body" idx="1"/>
          </p:nvPr>
        </p:nvSpPr>
        <p:spPr>
          <a:xfrm>
            <a:off x="769700" y="1331625"/>
            <a:ext cx="7315500" cy="3398100"/>
          </a:xfrm>
          <a:prstGeom prst="rect">
            <a:avLst/>
          </a:prstGeom>
          <a:noFill/>
          <a:ln>
            <a:noFill/>
          </a:ln>
        </p:spPr>
        <p:txBody>
          <a:bodyPr spcFirstLastPara="1" wrap="square" lIns="91425" tIns="45700" rIns="91425" bIns="45700" anchor="t" anchorCtr="0">
            <a:noAutofit/>
          </a:bodyPr>
          <a:lstStyle/>
          <a:p>
            <a:pPr marL="0" lvl="0" indent="0" algn="l" rtl="0">
              <a:lnSpc>
                <a:spcPct val="200000"/>
              </a:lnSpc>
              <a:spcBef>
                <a:spcPts val="0"/>
              </a:spcBef>
              <a:spcAft>
                <a:spcPts val="0"/>
              </a:spcAft>
              <a:buSzPts val="1800"/>
              <a:buNone/>
            </a:pPr>
            <a:r>
              <a:rPr lang="en" sz="2000">
                <a:latin typeface="Arial"/>
                <a:ea typeface="Arial"/>
                <a:cs typeface="Arial"/>
                <a:sym typeface="Arial"/>
              </a:rPr>
              <a:t>6. Begin BLS, have client explore memories and sensations</a:t>
            </a:r>
            <a:endParaRPr sz="2000">
              <a:latin typeface="Arial"/>
              <a:ea typeface="Arial"/>
              <a:cs typeface="Arial"/>
              <a:sym typeface="Arial"/>
            </a:endParaRPr>
          </a:p>
          <a:p>
            <a:pPr marL="0" lvl="0" indent="0" algn="l" rtl="0">
              <a:lnSpc>
                <a:spcPct val="200000"/>
              </a:lnSpc>
              <a:spcBef>
                <a:spcPts val="0"/>
              </a:spcBef>
              <a:spcAft>
                <a:spcPts val="0"/>
              </a:spcAft>
              <a:buSzPts val="1800"/>
              <a:buNone/>
            </a:pPr>
            <a:r>
              <a:rPr lang="en" sz="2000">
                <a:latin typeface="Arial"/>
                <a:ea typeface="Arial"/>
                <a:cs typeface="Arial"/>
                <a:sym typeface="Arial"/>
              </a:rPr>
              <a:t>7. Check in for last image</a:t>
            </a:r>
            <a:endParaRPr sz="2000">
              <a:latin typeface="Arial"/>
              <a:ea typeface="Arial"/>
              <a:cs typeface="Arial"/>
              <a:sym typeface="Arial"/>
            </a:endParaRPr>
          </a:p>
          <a:p>
            <a:pPr marL="0" lvl="0" indent="0" algn="l" rtl="0">
              <a:lnSpc>
                <a:spcPct val="200000"/>
              </a:lnSpc>
              <a:spcBef>
                <a:spcPts val="0"/>
              </a:spcBef>
              <a:spcAft>
                <a:spcPts val="0"/>
              </a:spcAft>
              <a:buSzPts val="1800"/>
              <a:buNone/>
            </a:pPr>
            <a:r>
              <a:rPr lang="en" sz="2000">
                <a:latin typeface="Arial"/>
                <a:ea typeface="Arial"/>
                <a:cs typeface="Arial"/>
                <a:sym typeface="Arial"/>
              </a:rPr>
              <a:t>8. Scale the SUDS until 0</a:t>
            </a:r>
            <a:endParaRPr sz="2000">
              <a:latin typeface="Arial"/>
              <a:ea typeface="Arial"/>
              <a:cs typeface="Arial"/>
              <a:sym typeface="Arial"/>
            </a:endParaRPr>
          </a:p>
          <a:p>
            <a:pPr marL="0" lvl="0" indent="0" algn="l" rtl="0">
              <a:lnSpc>
                <a:spcPct val="200000"/>
              </a:lnSpc>
              <a:spcBef>
                <a:spcPts val="0"/>
              </a:spcBef>
              <a:spcAft>
                <a:spcPts val="0"/>
              </a:spcAft>
              <a:buSzPts val="1800"/>
              <a:buNone/>
            </a:pPr>
            <a:r>
              <a:rPr lang="en" sz="2000">
                <a:latin typeface="Arial"/>
                <a:ea typeface="Arial"/>
                <a:cs typeface="Arial"/>
                <a:sym typeface="Arial"/>
              </a:rPr>
              <a:t>9. Install PC until VoC is 7</a:t>
            </a:r>
            <a:endParaRPr sz="2000">
              <a:latin typeface="Arial"/>
              <a:ea typeface="Arial"/>
              <a:cs typeface="Arial"/>
              <a:sym typeface="Arial"/>
            </a:endParaRPr>
          </a:p>
          <a:p>
            <a:pPr marL="457200" lvl="0" indent="0" algn="l" rtl="0">
              <a:lnSpc>
                <a:spcPct val="100000"/>
              </a:lnSpc>
              <a:spcBef>
                <a:spcPts val="0"/>
              </a:spcBef>
              <a:spcAft>
                <a:spcPts val="0"/>
              </a:spcAft>
              <a:buSzPts val="1800"/>
              <a:buNone/>
            </a:pPr>
            <a:endParaRPr sz="1900">
              <a:latin typeface="Arial"/>
              <a:ea typeface="Arial"/>
              <a:cs typeface="Arial"/>
              <a:sym typeface="Arial"/>
            </a:endParaRPr>
          </a:p>
          <a:p>
            <a:pPr marL="742950" lvl="1" indent="-184150" algn="l" rtl="0">
              <a:lnSpc>
                <a:spcPct val="100000"/>
              </a:lnSpc>
              <a:spcBef>
                <a:spcPts val="320"/>
              </a:spcBef>
              <a:spcAft>
                <a:spcPts val="0"/>
              </a:spcAft>
              <a:buClr>
                <a:schemeClr val="dk1"/>
              </a:buClr>
              <a:buSzPts val="1600"/>
              <a:buFont typeface="Arial"/>
              <a:buNone/>
            </a:pPr>
            <a:endParaRPr sz="1600" b="0" i="0" u="none">
              <a:solidFill>
                <a:schemeClr val="dk1"/>
              </a:solidFill>
              <a:latin typeface="Arial"/>
              <a:ea typeface="Arial"/>
              <a:cs typeface="Arial"/>
              <a:sym typeface="Arial"/>
            </a:endParaRPr>
          </a:p>
          <a:p>
            <a:pPr marL="742950" lvl="1" indent="-158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742950" lvl="1" indent="-285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lvl="0" indent="-215900" algn="l" rtl="0">
              <a:lnSpc>
                <a:spcPct val="115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
        <p:nvSpPr>
          <p:cNvPr id="314" name="Google Shape;314;p29"/>
          <p:cNvSpPr txBox="1"/>
          <p:nvPr/>
        </p:nvSpPr>
        <p:spPr>
          <a:xfrm>
            <a:off x="1763712" y="3327797"/>
            <a:ext cx="1944600" cy="2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Verdana"/>
              <a:buNone/>
            </a:pPr>
            <a:endParaRPr sz="1400" b="0" i="0" u="none" strike="noStrike" cap="none">
              <a:solidFill>
                <a:srgbClr val="000000"/>
              </a:solidFill>
              <a:latin typeface="Arial"/>
              <a:ea typeface="Arial"/>
              <a:cs typeface="Arial"/>
              <a:sym typeface="Arial"/>
            </a:endParaRPr>
          </a:p>
        </p:txBody>
      </p:sp>
      <p:sp>
        <p:nvSpPr>
          <p:cNvPr id="315" name="Google Shape;315;p29"/>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9"/>
        <p:cNvGrpSpPr/>
        <p:nvPr/>
      </p:nvGrpSpPr>
      <p:grpSpPr>
        <a:xfrm>
          <a:off x="0" y="0"/>
          <a:ext cx="0" cy="0"/>
          <a:chOff x="0" y="0"/>
          <a:chExt cx="0" cy="0"/>
        </a:xfrm>
      </p:grpSpPr>
      <p:sp>
        <p:nvSpPr>
          <p:cNvPr id="320" name="Google Shape;320;p3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EMDR session I</a:t>
            </a:r>
            <a:endParaRPr/>
          </a:p>
        </p:txBody>
      </p:sp>
      <p:sp>
        <p:nvSpPr>
          <p:cNvPr id="321" name="Google Shape;321;p30"/>
          <p:cNvSpPr txBox="1">
            <a:spLocks noGrp="1"/>
          </p:cNvSpPr>
          <p:nvPr>
            <p:ph type="body" idx="1"/>
          </p:nvPr>
        </p:nvSpPr>
        <p:spPr>
          <a:xfrm>
            <a:off x="574525" y="1248100"/>
            <a:ext cx="8642400" cy="33981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None/>
            </a:pPr>
            <a:r>
              <a:rPr lang="en" sz="3000" b="0" i="0" u="none">
                <a:solidFill>
                  <a:schemeClr val="dk1"/>
                </a:solidFill>
                <a:latin typeface="Arial"/>
                <a:ea typeface="Arial"/>
                <a:cs typeface="Arial"/>
                <a:sym typeface="Arial"/>
              </a:rPr>
              <a:t>Picture: </a:t>
            </a:r>
            <a:r>
              <a:rPr lang="en" sz="3000">
                <a:latin typeface="Arial"/>
                <a:ea typeface="Arial"/>
                <a:cs typeface="Arial"/>
                <a:sym typeface="Arial"/>
              </a:rPr>
              <a:t>Moment of Collision</a:t>
            </a:r>
            <a:endParaRPr sz="3400" b="1">
              <a:solidFill>
                <a:srgbClr val="FFCCFF"/>
              </a:solidFill>
              <a:latin typeface="Arial"/>
              <a:ea typeface="Arial"/>
              <a:cs typeface="Arial"/>
              <a:sym typeface="Arial"/>
            </a:endParaRPr>
          </a:p>
          <a:p>
            <a:pPr marL="342900" lvl="0" indent="-342900" algn="l" rtl="0">
              <a:lnSpc>
                <a:spcPct val="100000"/>
              </a:lnSpc>
              <a:spcBef>
                <a:spcPts val="0"/>
              </a:spcBef>
              <a:spcAft>
                <a:spcPts val="0"/>
              </a:spcAft>
              <a:buClr>
                <a:schemeClr val="dk1"/>
              </a:buClr>
              <a:buSzPts val="3200"/>
              <a:buFont typeface="Arial"/>
              <a:buNone/>
            </a:pPr>
            <a:r>
              <a:rPr lang="en" sz="2800">
                <a:latin typeface="Arial"/>
                <a:ea typeface="Arial"/>
                <a:cs typeface="Arial"/>
                <a:sym typeface="Arial"/>
              </a:rPr>
              <a:t>Negative Cognition</a:t>
            </a:r>
            <a:r>
              <a:rPr lang="en" sz="2800" b="0" i="0" u="none">
                <a:solidFill>
                  <a:schemeClr val="dk1"/>
                </a:solidFill>
                <a:latin typeface="Arial"/>
                <a:ea typeface="Arial"/>
                <a:cs typeface="Arial"/>
                <a:sym typeface="Arial"/>
              </a:rPr>
              <a:t>:</a:t>
            </a:r>
            <a:r>
              <a:rPr lang="en" sz="2000" b="0" i="0" u="none">
                <a:solidFill>
                  <a:schemeClr val="dk1"/>
                </a:solidFill>
                <a:latin typeface="Arial"/>
                <a:ea typeface="Arial"/>
                <a:cs typeface="Arial"/>
                <a:sym typeface="Arial"/>
              </a:rPr>
              <a:t> </a:t>
            </a:r>
            <a:r>
              <a:rPr lang="en" sz="2600" b="0" i="0" u="none">
                <a:solidFill>
                  <a:srgbClr val="FF0000"/>
                </a:solidFill>
                <a:latin typeface="Arial"/>
                <a:ea typeface="Arial"/>
                <a:cs typeface="Arial"/>
                <a:sym typeface="Arial"/>
              </a:rPr>
              <a:t>I am </a:t>
            </a:r>
            <a:r>
              <a:rPr lang="en" sz="2600">
                <a:solidFill>
                  <a:srgbClr val="FF0000"/>
                </a:solidFill>
                <a:latin typeface="Arial"/>
                <a:ea typeface="Arial"/>
                <a:cs typeface="Arial"/>
                <a:sym typeface="Arial"/>
              </a:rPr>
              <a:t>responsible for the accident</a:t>
            </a:r>
            <a:endParaRPr sz="3400">
              <a:solidFill>
                <a:srgbClr val="FF0000"/>
              </a:solidFill>
            </a:endParaRPr>
          </a:p>
          <a:p>
            <a:pPr marL="742950" lvl="1" indent="-184150" algn="l" rtl="0">
              <a:lnSpc>
                <a:spcPct val="100000"/>
              </a:lnSpc>
              <a:spcBef>
                <a:spcPts val="320"/>
              </a:spcBef>
              <a:spcAft>
                <a:spcPts val="0"/>
              </a:spcAft>
              <a:buClr>
                <a:schemeClr val="dk1"/>
              </a:buClr>
              <a:buSzPts val="1600"/>
              <a:buFont typeface="Arial"/>
              <a:buNone/>
            </a:pPr>
            <a:endParaRPr sz="1600" b="0" i="0" u="none">
              <a:solidFill>
                <a:schemeClr val="dk1"/>
              </a:solidFill>
              <a:latin typeface="Arial"/>
              <a:ea typeface="Arial"/>
              <a:cs typeface="Arial"/>
              <a:sym typeface="Arial"/>
            </a:endParaRPr>
          </a:p>
          <a:p>
            <a:pPr marL="742950" lvl="1" indent="-158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742950" lvl="1" indent="-285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lvl="0" indent="-215900" algn="l" rtl="0">
              <a:lnSpc>
                <a:spcPct val="115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
        <p:nvSpPr>
          <p:cNvPr id="322" name="Google Shape;322;p30"/>
          <p:cNvSpPr/>
          <p:nvPr/>
        </p:nvSpPr>
        <p:spPr>
          <a:xfrm>
            <a:off x="4571875" y="2459347"/>
            <a:ext cx="647700" cy="1620300"/>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 name="Google Shape;323;p30"/>
          <p:cNvSpPr txBox="1"/>
          <p:nvPr/>
        </p:nvSpPr>
        <p:spPr>
          <a:xfrm>
            <a:off x="1194600" y="3327800"/>
            <a:ext cx="2513700" cy="2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Verdana"/>
              <a:buNone/>
            </a:pPr>
            <a:r>
              <a:rPr lang="en" sz="1800" b="0" i="0" u="none" strike="noStrike" cap="none">
                <a:solidFill>
                  <a:schemeClr val="dk1"/>
                </a:solidFill>
                <a:latin typeface="Verdana"/>
                <a:ea typeface="Verdana"/>
                <a:cs typeface="Verdana"/>
                <a:sym typeface="Verdana"/>
              </a:rPr>
              <a:t>Processing with BLS until 0.</a:t>
            </a:r>
            <a:endParaRPr sz="1400" b="0" i="0" u="none" strike="noStrike" cap="none">
              <a:solidFill>
                <a:srgbClr val="000000"/>
              </a:solidFill>
              <a:latin typeface="Arial"/>
              <a:ea typeface="Arial"/>
              <a:cs typeface="Arial"/>
              <a:sym typeface="Arial"/>
            </a:endParaRPr>
          </a:p>
        </p:txBody>
      </p:sp>
      <p:sp>
        <p:nvSpPr>
          <p:cNvPr id="324" name="Google Shape;324;p30"/>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5" name="Google Shape;325;p30"/>
          <p:cNvPicPr preferRelativeResize="0"/>
          <p:nvPr/>
        </p:nvPicPr>
        <p:blipFill rotWithShape="1">
          <a:blip r:embed="rId4">
            <a:alphaModFix/>
          </a:blip>
          <a:srcRect/>
          <a:stretch/>
        </p:blipFill>
        <p:spPr>
          <a:xfrm>
            <a:off x="6562446" y="2335438"/>
            <a:ext cx="1633325" cy="1223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9"/>
        <p:cNvGrpSpPr/>
        <p:nvPr/>
      </p:nvGrpSpPr>
      <p:grpSpPr>
        <a:xfrm>
          <a:off x="0" y="0"/>
          <a:ext cx="0" cy="0"/>
          <a:chOff x="0" y="0"/>
          <a:chExt cx="0" cy="0"/>
        </a:xfrm>
      </p:grpSpPr>
      <p:sp>
        <p:nvSpPr>
          <p:cNvPr id="330" name="Google Shape;330;p31"/>
          <p:cNvSpPr txBox="1">
            <a:spLocks noGrp="1"/>
          </p:cNvSpPr>
          <p:nvPr>
            <p:ph type="title"/>
          </p:nvPr>
        </p:nvSpPr>
        <p:spPr>
          <a:xfrm>
            <a:off x="308025" y="217728"/>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EMDR </a:t>
            </a:r>
            <a:r>
              <a:rPr lang="en" sz="4000" b="0">
                <a:solidFill>
                  <a:srgbClr val="FF3300"/>
                </a:solidFill>
                <a:latin typeface="Arial"/>
                <a:ea typeface="Arial"/>
                <a:cs typeface="Arial"/>
                <a:sym typeface="Arial"/>
              </a:rPr>
              <a:t>S</a:t>
            </a:r>
            <a:r>
              <a:rPr lang="en" sz="4000" b="0" i="0" u="none">
                <a:solidFill>
                  <a:srgbClr val="FF3300"/>
                </a:solidFill>
                <a:latin typeface="Arial"/>
                <a:ea typeface="Arial"/>
                <a:cs typeface="Arial"/>
                <a:sym typeface="Arial"/>
              </a:rPr>
              <a:t>essio</a:t>
            </a:r>
            <a:r>
              <a:rPr lang="en" sz="4000" b="0">
                <a:solidFill>
                  <a:srgbClr val="FF3300"/>
                </a:solidFill>
                <a:latin typeface="Arial"/>
                <a:ea typeface="Arial"/>
                <a:cs typeface="Arial"/>
                <a:sym typeface="Arial"/>
              </a:rPr>
              <a:t>n</a:t>
            </a:r>
            <a:endParaRPr/>
          </a:p>
        </p:txBody>
      </p:sp>
      <p:sp>
        <p:nvSpPr>
          <p:cNvPr id="331" name="Google Shape;331;p31"/>
          <p:cNvSpPr txBox="1">
            <a:spLocks noGrp="1"/>
          </p:cNvSpPr>
          <p:nvPr>
            <p:ph type="body" idx="1"/>
          </p:nvPr>
        </p:nvSpPr>
        <p:spPr>
          <a:xfrm>
            <a:off x="323850" y="1200150"/>
            <a:ext cx="8569325" cy="3398044"/>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None/>
            </a:pPr>
            <a:endParaRPr sz="1700"/>
          </a:p>
          <a:p>
            <a:pPr marL="742950" lvl="1" indent="-285750" algn="l" rtl="0">
              <a:lnSpc>
                <a:spcPct val="100000"/>
              </a:lnSpc>
              <a:spcBef>
                <a:spcPts val="720"/>
              </a:spcBef>
              <a:spcAft>
                <a:spcPts val="0"/>
              </a:spcAft>
              <a:buClr>
                <a:schemeClr val="dk1"/>
              </a:buClr>
              <a:buSzPts val="3200"/>
              <a:buFont typeface="Arial"/>
              <a:buChar char="–"/>
            </a:pPr>
            <a:r>
              <a:rPr lang="en" sz="2500" b="0" i="0" u="none">
                <a:solidFill>
                  <a:schemeClr val="dk1"/>
                </a:solidFill>
                <a:latin typeface="Arial"/>
                <a:ea typeface="Arial"/>
                <a:cs typeface="Arial"/>
                <a:sym typeface="Arial"/>
              </a:rPr>
              <a:t>Negative </a:t>
            </a:r>
            <a:r>
              <a:rPr lang="en" sz="2500">
                <a:latin typeface="Arial"/>
                <a:ea typeface="Arial"/>
                <a:cs typeface="Arial"/>
                <a:sym typeface="Arial"/>
              </a:rPr>
              <a:t>C</a:t>
            </a:r>
            <a:r>
              <a:rPr lang="en" sz="2500" b="0" i="0" u="none">
                <a:solidFill>
                  <a:schemeClr val="dk1"/>
                </a:solidFill>
                <a:latin typeface="Arial"/>
                <a:ea typeface="Arial"/>
                <a:cs typeface="Arial"/>
                <a:sym typeface="Arial"/>
              </a:rPr>
              <a:t>ognition (NC):</a:t>
            </a:r>
            <a:r>
              <a:rPr lang="en" sz="2500" b="1" i="0" u="none">
                <a:solidFill>
                  <a:schemeClr val="dk1"/>
                </a:solidFill>
                <a:latin typeface="Arial"/>
                <a:ea typeface="Arial"/>
                <a:cs typeface="Arial"/>
                <a:sym typeface="Arial"/>
              </a:rPr>
              <a:t> </a:t>
            </a:r>
            <a:r>
              <a:rPr lang="en" sz="2900" b="1" i="0" u="none">
                <a:solidFill>
                  <a:srgbClr val="FF0000"/>
                </a:solidFill>
                <a:latin typeface="Arial"/>
                <a:ea typeface="Arial"/>
                <a:cs typeface="Arial"/>
                <a:sym typeface="Arial"/>
              </a:rPr>
              <a:t>I am </a:t>
            </a:r>
            <a:r>
              <a:rPr lang="en" sz="2900" b="1">
                <a:solidFill>
                  <a:srgbClr val="FF0000"/>
                </a:solidFill>
                <a:latin typeface="Arial"/>
                <a:ea typeface="Arial"/>
                <a:cs typeface="Arial"/>
                <a:sym typeface="Arial"/>
              </a:rPr>
              <a:t>responsible</a:t>
            </a:r>
            <a:endParaRPr sz="1700">
              <a:solidFill>
                <a:srgbClr val="FF0000"/>
              </a:solidFill>
            </a:endParaRPr>
          </a:p>
          <a:p>
            <a:pPr marL="742950" lvl="1" indent="-285750" algn="l" rtl="0">
              <a:lnSpc>
                <a:spcPct val="100000"/>
              </a:lnSpc>
              <a:spcBef>
                <a:spcPts val="960"/>
              </a:spcBef>
              <a:spcAft>
                <a:spcPts val="0"/>
              </a:spcAft>
              <a:buClr>
                <a:schemeClr val="dk1"/>
              </a:buClr>
              <a:buSzPts val="3200"/>
              <a:buFont typeface="Arial"/>
              <a:buChar char="–"/>
            </a:pPr>
            <a:r>
              <a:rPr lang="en" sz="2500" b="0" i="0" u="none">
                <a:solidFill>
                  <a:schemeClr val="dk1"/>
                </a:solidFill>
                <a:latin typeface="Arial"/>
                <a:ea typeface="Arial"/>
                <a:cs typeface="Arial"/>
                <a:sym typeface="Arial"/>
              </a:rPr>
              <a:t>Positive Cognition (PC) </a:t>
            </a:r>
            <a:r>
              <a:rPr lang="en" sz="4100" b="0" i="0" u="none">
                <a:solidFill>
                  <a:schemeClr val="dk1"/>
                </a:solidFill>
                <a:latin typeface="Arial"/>
                <a:ea typeface="Arial"/>
                <a:cs typeface="Arial"/>
                <a:sym typeface="Arial"/>
              </a:rPr>
              <a:t>:</a:t>
            </a:r>
            <a:r>
              <a:rPr lang="en" sz="1800">
                <a:solidFill>
                  <a:srgbClr val="0000FF"/>
                </a:solidFill>
                <a:latin typeface="Arial"/>
                <a:ea typeface="Arial"/>
                <a:cs typeface="Arial"/>
                <a:sym typeface="Arial"/>
              </a:rPr>
              <a:t>I did the best I could</a:t>
            </a:r>
            <a:endParaRPr sz="2600">
              <a:solidFill>
                <a:srgbClr val="0000FF"/>
              </a:solidFill>
            </a:endParaRPr>
          </a:p>
          <a:p>
            <a:pPr marL="742950" lvl="1" indent="-184150" algn="l" rtl="0">
              <a:lnSpc>
                <a:spcPct val="100000"/>
              </a:lnSpc>
              <a:spcBef>
                <a:spcPts val="320"/>
              </a:spcBef>
              <a:spcAft>
                <a:spcPts val="0"/>
              </a:spcAft>
              <a:buClr>
                <a:schemeClr val="dk1"/>
              </a:buClr>
              <a:buSzPts val="1600"/>
              <a:buFont typeface="Arial"/>
              <a:buNone/>
            </a:pPr>
            <a:endParaRPr sz="900" b="0" i="0" u="none">
              <a:solidFill>
                <a:schemeClr val="dk1"/>
              </a:solidFill>
              <a:latin typeface="Arial"/>
              <a:ea typeface="Arial"/>
              <a:cs typeface="Arial"/>
              <a:sym typeface="Arial"/>
            </a:endParaRPr>
          </a:p>
          <a:p>
            <a:pPr marL="742950" lvl="1" indent="-285750" algn="l" rtl="0">
              <a:lnSpc>
                <a:spcPct val="100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742950" lvl="1" indent="-285750" algn="l" rtl="0">
              <a:lnSpc>
                <a:spcPct val="100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342900" lvl="0" indent="-165100" algn="l" rtl="0">
              <a:lnSpc>
                <a:spcPct val="115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
        <p:nvSpPr>
          <p:cNvPr id="332" name="Google Shape;332;p31"/>
          <p:cNvSpPr/>
          <p:nvPr/>
        </p:nvSpPr>
        <p:spPr>
          <a:xfrm>
            <a:off x="4284663" y="3069500"/>
            <a:ext cx="647700" cy="1242900"/>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 name="Google Shape;333;p31"/>
          <p:cNvSpPr txBox="1"/>
          <p:nvPr/>
        </p:nvSpPr>
        <p:spPr>
          <a:xfrm>
            <a:off x="972476" y="3238400"/>
            <a:ext cx="2835900" cy="2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Verdana"/>
              <a:buNone/>
            </a:pPr>
            <a:r>
              <a:rPr lang="en" sz="1800" b="0" i="0" u="none" strike="noStrike" cap="none">
                <a:solidFill>
                  <a:schemeClr val="dk1"/>
                </a:solidFill>
                <a:latin typeface="Verdana"/>
                <a:ea typeface="Verdana"/>
                <a:cs typeface="Verdana"/>
                <a:sym typeface="Verdana"/>
              </a:rPr>
              <a:t>After 0 SUDS level on  NC, then proceed to process PC until 7</a:t>
            </a:r>
            <a:endParaRPr sz="1400" b="0" i="0" u="none" strike="noStrike" cap="none">
              <a:solidFill>
                <a:srgbClr val="000000"/>
              </a:solidFill>
              <a:latin typeface="Arial"/>
              <a:ea typeface="Arial"/>
              <a:cs typeface="Arial"/>
              <a:sym typeface="Arial"/>
            </a:endParaRPr>
          </a:p>
        </p:txBody>
      </p:sp>
      <p:sp>
        <p:nvSpPr>
          <p:cNvPr id="334" name="Google Shape;334;p31"/>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8"/>
        <p:cNvGrpSpPr/>
        <p:nvPr/>
      </p:nvGrpSpPr>
      <p:grpSpPr>
        <a:xfrm>
          <a:off x="0" y="0"/>
          <a:ext cx="0" cy="0"/>
          <a:chOff x="0" y="0"/>
          <a:chExt cx="0" cy="0"/>
        </a:xfrm>
      </p:grpSpPr>
      <p:sp>
        <p:nvSpPr>
          <p:cNvPr id="339" name="Google Shape;339;p32"/>
          <p:cNvSpPr txBox="1">
            <a:spLocks noGrp="1"/>
          </p:cNvSpPr>
          <p:nvPr>
            <p:ph type="title"/>
          </p:nvPr>
        </p:nvSpPr>
        <p:spPr>
          <a:xfrm>
            <a:off x="308025" y="217728"/>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EMDR </a:t>
            </a:r>
            <a:r>
              <a:rPr lang="en" sz="4000" b="0">
                <a:solidFill>
                  <a:srgbClr val="FF3300"/>
                </a:solidFill>
                <a:latin typeface="Arial"/>
                <a:ea typeface="Arial"/>
                <a:cs typeface="Arial"/>
                <a:sym typeface="Arial"/>
              </a:rPr>
              <a:t>S</a:t>
            </a:r>
            <a:r>
              <a:rPr lang="en" sz="4000" b="0" i="0" u="none">
                <a:solidFill>
                  <a:srgbClr val="FF3300"/>
                </a:solidFill>
                <a:latin typeface="Arial"/>
                <a:ea typeface="Arial"/>
                <a:cs typeface="Arial"/>
                <a:sym typeface="Arial"/>
              </a:rPr>
              <a:t>essio</a:t>
            </a:r>
            <a:r>
              <a:rPr lang="en" sz="4000" b="0">
                <a:solidFill>
                  <a:srgbClr val="FF3300"/>
                </a:solidFill>
                <a:latin typeface="Arial"/>
                <a:ea typeface="Arial"/>
                <a:cs typeface="Arial"/>
                <a:sym typeface="Arial"/>
              </a:rPr>
              <a:t>n</a:t>
            </a:r>
            <a:endParaRPr/>
          </a:p>
        </p:txBody>
      </p:sp>
      <p:sp>
        <p:nvSpPr>
          <p:cNvPr id="340" name="Google Shape;340;p32"/>
          <p:cNvSpPr txBox="1">
            <a:spLocks noGrp="1"/>
          </p:cNvSpPr>
          <p:nvPr>
            <p:ph type="body" idx="1"/>
          </p:nvPr>
        </p:nvSpPr>
        <p:spPr>
          <a:xfrm>
            <a:off x="323850" y="1200150"/>
            <a:ext cx="8569200" cy="33981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None/>
            </a:pPr>
            <a:endParaRPr sz="1700"/>
          </a:p>
          <a:p>
            <a:pPr marL="742950" lvl="1" indent="-285750" algn="l" rtl="0">
              <a:lnSpc>
                <a:spcPct val="100000"/>
              </a:lnSpc>
              <a:spcBef>
                <a:spcPts val="720"/>
              </a:spcBef>
              <a:spcAft>
                <a:spcPts val="0"/>
              </a:spcAft>
              <a:buClr>
                <a:schemeClr val="dk1"/>
              </a:buClr>
              <a:buSzPts val="3200"/>
              <a:buFont typeface="Arial"/>
              <a:buChar char="–"/>
            </a:pPr>
            <a:r>
              <a:rPr lang="en" sz="2500" b="0" i="0" u="none">
                <a:solidFill>
                  <a:schemeClr val="dk1"/>
                </a:solidFill>
                <a:latin typeface="Arial"/>
                <a:ea typeface="Arial"/>
                <a:cs typeface="Arial"/>
                <a:sym typeface="Arial"/>
              </a:rPr>
              <a:t>Negative </a:t>
            </a:r>
            <a:r>
              <a:rPr lang="en" sz="2500">
                <a:latin typeface="Arial"/>
                <a:ea typeface="Arial"/>
                <a:cs typeface="Arial"/>
                <a:sym typeface="Arial"/>
              </a:rPr>
              <a:t>C</a:t>
            </a:r>
            <a:r>
              <a:rPr lang="en" sz="2500" b="0" i="0" u="none">
                <a:solidFill>
                  <a:schemeClr val="dk1"/>
                </a:solidFill>
                <a:latin typeface="Arial"/>
                <a:ea typeface="Arial"/>
                <a:cs typeface="Arial"/>
                <a:sym typeface="Arial"/>
              </a:rPr>
              <a:t>ognition (NC):</a:t>
            </a:r>
            <a:r>
              <a:rPr lang="en" sz="2500" b="1" i="0" u="none">
                <a:solidFill>
                  <a:schemeClr val="dk1"/>
                </a:solidFill>
                <a:latin typeface="Arial"/>
                <a:ea typeface="Arial"/>
                <a:cs typeface="Arial"/>
                <a:sym typeface="Arial"/>
              </a:rPr>
              <a:t> </a:t>
            </a:r>
            <a:r>
              <a:rPr lang="en" sz="1300" b="1" i="0" u="none">
                <a:solidFill>
                  <a:srgbClr val="FF0000"/>
                </a:solidFill>
                <a:latin typeface="Arial"/>
                <a:ea typeface="Arial"/>
                <a:cs typeface="Arial"/>
                <a:sym typeface="Arial"/>
              </a:rPr>
              <a:t>I am </a:t>
            </a:r>
            <a:r>
              <a:rPr lang="en" sz="1300" b="1">
                <a:solidFill>
                  <a:srgbClr val="FF0000"/>
                </a:solidFill>
                <a:latin typeface="Arial"/>
                <a:ea typeface="Arial"/>
                <a:cs typeface="Arial"/>
                <a:sym typeface="Arial"/>
              </a:rPr>
              <a:t>responsible</a:t>
            </a:r>
            <a:endParaRPr sz="100">
              <a:solidFill>
                <a:srgbClr val="FF0000"/>
              </a:solidFill>
            </a:endParaRPr>
          </a:p>
          <a:p>
            <a:pPr marL="742950" lvl="1" indent="-285750" algn="l" rtl="0">
              <a:lnSpc>
                <a:spcPct val="100000"/>
              </a:lnSpc>
              <a:spcBef>
                <a:spcPts val="960"/>
              </a:spcBef>
              <a:spcAft>
                <a:spcPts val="0"/>
              </a:spcAft>
              <a:buClr>
                <a:schemeClr val="dk1"/>
              </a:buClr>
              <a:buSzPts val="3200"/>
              <a:buFont typeface="Arial"/>
              <a:buChar char="–"/>
            </a:pPr>
            <a:r>
              <a:rPr lang="en" sz="2500" b="0" i="0" u="none">
                <a:solidFill>
                  <a:schemeClr val="dk1"/>
                </a:solidFill>
                <a:latin typeface="Arial"/>
                <a:ea typeface="Arial"/>
                <a:cs typeface="Arial"/>
                <a:sym typeface="Arial"/>
              </a:rPr>
              <a:t>Positive Cognition (PC) </a:t>
            </a:r>
            <a:r>
              <a:rPr lang="en" sz="4100" b="0" i="0" u="none">
                <a:solidFill>
                  <a:schemeClr val="dk1"/>
                </a:solidFill>
                <a:latin typeface="Arial"/>
                <a:ea typeface="Arial"/>
                <a:cs typeface="Arial"/>
                <a:sym typeface="Arial"/>
              </a:rPr>
              <a:t>:</a:t>
            </a:r>
            <a:r>
              <a:rPr lang="en" sz="2800" b="1">
                <a:solidFill>
                  <a:srgbClr val="0000FF"/>
                </a:solidFill>
                <a:latin typeface="Arial"/>
                <a:ea typeface="Arial"/>
                <a:cs typeface="Arial"/>
                <a:sym typeface="Arial"/>
              </a:rPr>
              <a:t>I did the best I could</a:t>
            </a:r>
            <a:endParaRPr sz="3600" b="1">
              <a:solidFill>
                <a:srgbClr val="0000FF"/>
              </a:solidFill>
            </a:endParaRPr>
          </a:p>
          <a:p>
            <a:pPr marL="742950" lvl="1" indent="-184150" algn="l" rtl="0">
              <a:lnSpc>
                <a:spcPct val="100000"/>
              </a:lnSpc>
              <a:spcBef>
                <a:spcPts val="320"/>
              </a:spcBef>
              <a:spcAft>
                <a:spcPts val="0"/>
              </a:spcAft>
              <a:buClr>
                <a:schemeClr val="dk1"/>
              </a:buClr>
              <a:buSzPts val="1600"/>
              <a:buFont typeface="Arial"/>
              <a:buNone/>
            </a:pPr>
            <a:endParaRPr sz="900" b="0" i="0" u="none">
              <a:solidFill>
                <a:schemeClr val="dk1"/>
              </a:solidFill>
              <a:latin typeface="Arial"/>
              <a:ea typeface="Arial"/>
              <a:cs typeface="Arial"/>
              <a:sym typeface="Arial"/>
            </a:endParaRPr>
          </a:p>
          <a:p>
            <a:pPr marL="742950" lvl="1" indent="-285750" algn="l" rtl="0">
              <a:lnSpc>
                <a:spcPct val="100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742950" lvl="1" indent="-285750" algn="l" rtl="0">
              <a:lnSpc>
                <a:spcPct val="100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342900" lvl="0" indent="-165100" algn="l" rtl="0">
              <a:lnSpc>
                <a:spcPct val="115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
        <p:nvSpPr>
          <p:cNvPr id="341" name="Google Shape;341;p32"/>
          <p:cNvSpPr/>
          <p:nvPr/>
        </p:nvSpPr>
        <p:spPr>
          <a:xfrm>
            <a:off x="3241738" y="3128750"/>
            <a:ext cx="647700" cy="1242900"/>
          </a:xfrm>
          <a:prstGeom prst="downArrow">
            <a:avLst>
              <a:gd name="adj1" fmla="val 50000"/>
              <a:gd name="adj2" fmla="val 50000"/>
            </a:avLst>
          </a:prstGeom>
          <a:solidFill>
            <a:srgbClr val="FF00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 name="Google Shape;342;p32"/>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32"/>
          <p:cNvSpPr/>
          <p:nvPr/>
        </p:nvSpPr>
        <p:spPr>
          <a:xfrm>
            <a:off x="4329900" y="3059150"/>
            <a:ext cx="557100" cy="1242900"/>
          </a:xfrm>
          <a:prstGeom prst="upArrow">
            <a:avLst>
              <a:gd name="adj1" fmla="val 50000"/>
              <a:gd name="adj2" fmla="val 50000"/>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32"/>
          <p:cNvSpPr txBox="1"/>
          <p:nvPr/>
        </p:nvSpPr>
        <p:spPr>
          <a:xfrm>
            <a:off x="1406000" y="3306525"/>
            <a:ext cx="1517100" cy="892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720"/>
              </a:spcBef>
              <a:spcAft>
                <a:spcPts val="0"/>
              </a:spcAft>
              <a:buClr>
                <a:srgbClr val="000000"/>
              </a:buClr>
              <a:buSzPts val="1300"/>
              <a:buFont typeface="Arial"/>
              <a:buNone/>
            </a:pPr>
            <a:r>
              <a:rPr lang="en" sz="1300" b="1" i="0" u="none" strike="noStrike" cap="none">
                <a:solidFill>
                  <a:srgbClr val="FF0000"/>
                </a:solidFill>
                <a:latin typeface="Arial"/>
                <a:ea typeface="Arial"/>
                <a:cs typeface="Arial"/>
                <a:sym typeface="Arial"/>
              </a:rPr>
              <a:t>I am responsible</a:t>
            </a:r>
            <a:endParaRPr sz="1300" b="1" i="0" u="none" strike="noStrike" cap="none">
              <a:solidFill>
                <a:srgbClr val="FF0000"/>
              </a:solidFill>
              <a:latin typeface="Arial"/>
              <a:ea typeface="Arial"/>
              <a:cs typeface="Arial"/>
              <a:sym typeface="Arial"/>
            </a:endParaRPr>
          </a:p>
          <a:p>
            <a:pPr marL="0" marR="0" lvl="0" indent="0" algn="l" rtl="0">
              <a:lnSpc>
                <a:spcPct val="100000"/>
              </a:lnSpc>
              <a:spcBef>
                <a:spcPts val="720"/>
              </a:spcBef>
              <a:spcAft>
                <a:spcPts val="0"/>
              </a:spcAft>
              <a:buClr>
                <a:srgbClr val="000000"/>
              </a:buClr>
              <a:buSzPts val="1300"/>
              <a:buFont typeface="Arial"/>
              <a:buNone/>
            </a:pPr>
            <a:r>
              <a:rPr lang="en" sz="1300" b="1" i="0" u="none" strike="noStrike" cap="none">
                <a:solidFill>
                  <a:srgbClr val="FF0000"/>
                </a:solidFill>
                <a:latin typeface="Arial"/>
                <a:ea typeface="Arial"/>
                <a:cs typeface="Arial"/>
                <a:sym typeface="Arial"/>
              </a:rPr>
              <a:t>            0</a:t>
            </a:r>
            <a:endParaRPr sz="1300" b="1"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45" name="Google Shape;345;p32"/>
          <p:cNvSpPr txBox="1"/>
          <p:nvPr/>
        </p:nvSpPr>
        <p:spPr>
          <a:xfrm>
            <a:off x="5245825" y="3223575"/>
            <a:ext cx="3188100" cy="1441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960"/>
              </a:spcBef>
              <a:spcAft>
                <a:spcPts val="0"/>
              </a:spcAft>
              <a:buClr>
                <a:srgbClr val="000000"/>
              </a:buClr>
              <a:buSzPts val="2800"/>
              <a:buFont typeface="Arial"/>
              <a:buNone/>
            </a:pPr>
            <a:r>
              <a:rPr lang="en" sz="2800" b="1" i="0" u="none" strike="noStrike" cap="none">
                <a:solidFill>
                  <a:srgbClr val="0000FF"/>
                </a:solidFill>
                <a:latin typeface="Arial"/>
                <a:ea typeface="Arial"/>
                <a:cs typeface="Arial"/>
                <a:sym typeface="Arial"/>
              </a:rPr>
              <a:t>I did the best I could - 7</a:t>
            </a:r>
            <a:endParaRPr sz="3600" b="1" i="0" u="none" strike="noStrike" cap="none">
              <a:solidFill>
                <a:srgbClr val="0000FF"/>
              </a:solidFill>
              <a:latin typeface="DM Sans"/>
              <a:ea typeface="DM Sans"/>
              <a:cs typeface="DM Sans"/>
              <a:sym typeface="DM Sans"/>
            </a:endParaRPr>
          </a:p>
          <a:p>
            <a:pPr marL="742950" marR="0" lvl="1" indent="-184150" algn="l" rtl="0">
              <a:lnSpc>
                <a:spcPct val="100000"/>
              </a:lnSpc>
              <a:spcBef>
                <a:spcPts val="320"/>
              </a:spcBef>
              <a:spcAft>
                <a:spcPts val="0"/>
              </a:spcAft>
              <a:buClr>
                <a:schemeClr val="dk1"/>
              </a:buClr>
              <a:buSzPts val="1600"/>
              <a:buFont typeface="Arial"/>
              <a:buNone/>
            </a:pPr>
            <a:endParaRPr sz="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0" name="Google Shape;350;p33"/>
          <p:cNvSpPr txBox="1">
            <a:spLocks noGrp="1"/>
          </p:cNvSpPr>
          <p:nvPr>
            <p:ph type="title"/>
          </p:nvPr>
        </p:nvSpPr>
        <p:spPr>
          <a:xfrm>
            <a:off x="250800" y="629936"/>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a:solidFill>
                  <a:srgbClr val="FF3300"/>
                </a:solidFill>
                <a:latin typeface="Arial"/>
                <a:ea typeface="Arial"/>
                <a:cs typeface="Arial"/>
                <a:sym typeface="Arial"/>
              </a:rPr>
              <a:t>Live Demonstration</a:t>
            </a:r>
            <a:endParaRPr/>
          </a:p>
        </p:txBody>
      </p:sp>
      <p:sp>
        <p:nvSpPr>
          <p:cNvPr id="351" name="Google Shape;351;p33"/>
          <p:cNvSpPr txBox="1">
            <a:spLocks noGrp="1"/>
          </p:cNvSpPr>
          <p:nvPr>
            <p:ph type="body" idx="1"/>
          </p:nvPr>
        </p:nvSpPr>
        <p:spPr>
          <a:xfrm>
            <a:off x="250800" y="1766300"/>
            <a:ext cx="8642400" cy="3398100"/>
          </a:xfrm>
          <a:prstGeom prst="rect">
            <a:avLst/>
          </a:prstGeom>
          <a:noFill/>
          <a:ln>
            <a:noFill/>
          </a:ln>
        </p:spPr>
        <p:txBody>
          <a:bodyPr spcFirstLastPara="1" wrap="square" lIns="91425" tIns="45700" rIns="91425" bIns="45700" anchor="t" anchorCtr="0">
            <a:noAutofit/>
          </a:bodyPr>
          <a:lstStyle/>
          <a:p>
            <a:pPr marL="457200" lvl="0" indent="0" algn="l" rtl="0">
              <a:lnSpc>
                <a:spcPct val="150000"/>
              </a:lnSpc>
              <a:spcBef>
                <a:spcPts val="0"/>
              </a:spcBef>
              <a:spcAft>
                <a:spcPts val="0"/>
              </a:spcAft>
              <a:buSzPts val="1800"/>
              <a:buNone/>
            </a:pPr>
            <a:endParaRPr sz="1900">
              <a:latin typeface="Arial"/>
              <a:ea typeface="Arial"/>
              <a:cs typeface="Arial"/>
              <a:sym typeface="Arial"/>
            </a:endParaRPr>
          </a:p>
          <a:p>
            <a:pPr marL="457200" lvl="0" indent="0" algn="l" rtl="0">
              <a:lnSpc>
                <a:spcPct val="100000"/>
              </a:lnSpc>
              <a:spcBef>
                <a:spcPts val="0"/>
              </a:spcBef>
              <a:spcAft>
                <a:spcPts val="0"/>
              </a:spcAft>
              <a:buSzPts val="1800"/>
              <a:buNone/>
            </a:pPr>
            <a:endParaRPr sz="1900">
              <a:latin typeface="Arial"/>
              <a:ea typeface="Arial"/>
              <a:cs typeface="Arial"/>
              <a:sym typeface="Arial"/>
            </a:endParaRPr>
          </a:p>
          <a:p>
            <a:pPr marL="742950" lvl="1" indent="-184150" algn="l" rtl="0">
              <a:lnSpc>
                <a:spcPct val="100000"/>
              </a:lnSpc>
              <a:spcBef>
                <a:spcPts val="320"/>
              </a:spcBef>
              <a:spcAft>
                <a:spcPts val="0"/>
              </a:spcAft>
              <a:buClr>
                <a:schemeClr val="dk1"/>
              </a:buClr>
              <a:buSzPts val="1600"/>
              <a:buFont typeface="Arial"/>
              <a:buNone/>
            </a:pPr>
            <a:endParaRPr sz="1600" b="0" i="0" u="none">
              <a:solidFill>
                <a:schemeClr val="dk1"/>
              </a:solidFill>
              <a:latin typeface="Arial"/>
              <a:ea typeface="Arial"/>
              <a:cs typeface="Arial"/>
              <a:sym typeface="Arial"/>
            </a:endParaRPr>
          </a:p>
          <a:p>
            <a:pPr marL="742950" lvl="1" indent="-158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742950" lvl="1" indent="-28575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lvl="0" indent="-215900" algn="l" rtl="0">
              <a:lnSpc>
                <a:spcPct val="115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
        <p:nvSpPr>
          <p:cNvPr id="352" name="Google Shape;352;p33"/>
          <p:cNvSpPr txBox="1"/>
          <p:nvPr/>
        </p:nvSpPr>
        <p:spPr>
          <a:xfrm>
            <a:off x="1763712" y="3327797"/>
            <a:ext cx="1944600" cy="2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Verdana"/>
              <a:buNone/>
            </a:pPr>
            <a:endParaRPr sz="1400" b="0" i="0" u="none" strike="noStrike" cap="none">
              <a:solidFill>
                <a:srgbClr val="000000"/>
              </a:solidFill>
              <a:latin typeface="Arial"/>
              <a:ea typeface="Arial"/>
              <a:cs typeface="Arial"/>
              <a:sym typeface="Arial"/>
            </a:endParaRPr>
          </a:p>
        </p:txBody>
      </p:sp>
      <p:sp>
        <p:nvSpPr>
          <p:cNvPr id="353" name="Google Shape;353;p33"/>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7"/>
        <p:cNvGrpSpPr/>
        <p:nvPr/>
      </p:nvGrpSpPr>
      <p:grpSpPr>
        <a:xfrm>
          <a:off x="0" y="0"/>
          <a:ext cx="0" cy="0"/>
          <a:chOff x="0" y="0"/>
          <a:chExt cx="0" cy="0"/>
        </a:xfrm>
      </p:grpSpPr>
      <p:sp>
        <p:nvSpPr>
          <p:cNvPr id="358" name="Google Shape;358;p34"/>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3300"/>
              </a:buClr>
              <a:buSzPts val="4000"/>
              <a:buFont typeface="Arial"/>
              <a:buNone/>
            </a:pPr>
            <a:r>
              <a:rPr lang="en" sz="4000" b="0" i="0" u="none">
                <a:solidFill>
                  <a:srgbClr val="FF3300"/>
                </a:solidFill>
                <a:latin typeface="Arial"/>
                <a:ea typeface="Arial"/>
                <a:cs typeface="Arial"/>
                <a:sym typeface="Arial"/>
              </a:rPr>
              <a:t>EMDR summary</a:t>
            </a:r>
            <a:endParaRPr/>
          </a:p>
        </p:txBody>
      </p:sp>
      <p:sp>
        <p:nvSpPr>
          <p:cNvPr id="359" name="Google Shape;359;p34"/>
          <p:cNvSpPr txBox="1">
            <a:spLocks noGrp="1"/>
          </p:cNvSpPr>
          <p:nvPr>
            <p:ph type="body" idx="1"/>
          </p:nvPr>
        </p:nvSpPr>
        <p:spPr>
          <a:xfrm>
            <a:off x="284175" y="1545431"/>
            <a:ext cx="8964600" cy="3049200"/>
          </a:xfrm>
          <a:prstGeom prst="rect">
            <a:avLst/>
          </a:prstGeom>
          <a:noFill/>
          <a:ln>
            <a:noFill/>
          </a:ln>
        </p:spPr>
        <p:txBody>
          <a:bodyPr spcFirstLastPara="1" wrap="square" lIns="91425" tIns="45700" rIns="91425" bIns="45700" anchor="t" anchorCtr="0">
            <a:noAutofit/>
          </a:bodyPr>
          <a:lstStyle/>
          <a:p>
            <a:pPr marL="342900" lvl="0" indent="-298450" algn="l" rtl="0">
              <a:lnSpc>
                <a:spcPct val="100000"/>
              </a:lnSpc>
              <a:spcBef>
                <a:spcPts val="640"/>
              </a:spcBef>
              <a:spcAft>
                <a:spcPts val="0"/>
              </a:spcAft>
              <a:buClr>
                <a:schemeClr val="dk1"/>
              </a:buClr>
              <a:buSzPts val="2500"/>
              <a:buFont typeface="Arial"/>
              <a:buChar char="•"/>
            </a:pPr>
            <a:r>
              <a:rPr lang="en" sz="2500">
                <a:latin typeface="Arial"/>
                <a:ea typeface="Arial"/>
                <a:cs typeface="Arial"/>
                <a:sym typeface="Arial"/>
              </a:rPr>
              <a:t>Worksheets https://www.emdrconsulting.com/free-worksheets/</a:t>
            </a:r>
            <a:endParaRPr sz="1700"/>
          </a:p>
        </p:txBody>
      </p:sp>
      <p:sp>
        <p:nvSpPr>
          <p:cNvPr id="360" name="Google Shape;360;p34"/>
          <p:cNvSpPr/>
          <p:nvPr/>
        </p:nvSpPr>
        <p:spPr>
          <a:xfrm>
            <a:off x="308025" y="217725"/>
            <a:ext cx="1877700" cy="93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3084</Words>
  <Application>Microsoft Office PowerPoint</Application>
  <PresentationFormat>On-screen Show (16:9)</PresentationFormat>
  <Paragraphs>233</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Noto Sans Symbols</vt:lpstr>
      <vt:lpstr>Verdana</vt:lpstr>
      <vt:lpstr>DM Sans</vt:lpstr>
      <vt:lpstr>Dercetus template</vt:lpstr>
      <vt:lpstr>The Neuroscience of Trauma &amp; Movement</vt:lpstr>
      <vt:lpstr>EMDR</vt:lpstr>
      <vt:lpstr>EMDR for treatment of PTSD and Traumatic Memories</vt:lpstr>
      <vt:lpstr>Overview</vt:lpstr>
      <vt:lpstr>EMDR overview</vt:lpstr>
      <vt:lpstr>EMDR overview</vt:lpstr>
      <vt:lpstr>PowerPoint Presentation</vt:lpstr>
      <vt:lpstr>PowerPoint Presentation</vt:lpstr>
      <vt:lpstr>PowerPoint Presentation</vt:lpstr>
      <vt:lpstr>             Bilateral Stimulation - BLS</vt:lpstr>
      <vt:lpstr>             Bilateral Stimulation - BLS</vt:lpstr>
      <vt:lpstr>AIP </vt:lpstr>
      <vt:lpstr>AIP </vt:lpstr>
      <vt:lpstr>Neural Network </vt:lpstr>
      <vt:lpstr>Neural Network </vt:lpstr>
      <vt:lpstr>PowerPoint Presentation</vt:lpstr>
      <vt:lpstr>PowerPoint Presentation</vt:lpstr>
      <vt:lpstr>Processing of Experiences</vt:lpstr>
      <vt:lpstr>Repression</vt:lpstr>
      <vt:lpstr>PowerPoint Presentation</vt:lpstr>
      <vt:lpstr>An 8-Phase Approach  </vt:lpstr>
      <vt:lpstr>What does a session look like?</vt:lpstr>
      <vt:lpstr>Cognitions</vt:lpstr>
      <vt:lpstr>Cognitions</vt:lpstr>
      <vt:lpstr>SUDS</vt:lpstr>
      <vt:lpstr>VOC</vt:lpstr>
      <vt:lpstr>Case example: Car Accident</vt:lpstr>
      <vt:lpstr>EMDR Session </vt:lpstr>
      <vt:lpstr>EMDR Session </vt:lpstr>
      <vt:lpstr>EMDR session I</vt:lpstr>
      <vt:lpstr>EMDR Session</vt:lpstr>
      <vt:lpstr>EMDR Session</vt:lpstr>
      <vt:lpstr>Live Demonstration</vt:lpstr>
      <vt:lpstr>EMDR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lastModifiedBy>Daniel Schonbuch</cp:lastModifiedBy>
  <cp:revision>1</cp:revision>
  <dcterms:modified xsi:type="dcterms:W3CDTF">2025-01-23T17:28:29Z</dcterms:modified>
</cp:coreProperties>
</file>