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5143500" cx="9144000"/>
  <p:notesSz cx="6858000" cy="9144000"/>
  <p:embeddedFontLst>
    <p:embeddedFont>
      <p:font typeface="Raleway"/>
      <p:regular r:id="rId30"/>
      <p:bold r:id="rId31"/>
      <p:italic r:id="rId32"/>
      <p:boldItalic r:id="rId33"/>
    </p:embeddedFont>
    <p:embeddedFont>
      <p:font typeface="Lato"/>
      <p:regular r:id="rId34"/>
      <p:bold r:id="rId35"/>
      <p:italic r:id="rId36"/>
      <p:boldItalic r:id="rId37"/>
    </p:embeddedFont>
    <p:embeddedFont>
      <p:font typeface="DM Sans"/>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2" roundtripDataSignature="AMtx7micFrmX9KBB5cwOsWfS9tbtwIP3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DMSans-italic.fntdata"/><Relationship Id="rId20" Type="http://schemas.openxmlformats.org/officeDocument/2006/relationships/slide" Target="slides/slide16.xml"/><Relationship Id="rId42" Type="http://customschemas.google.com/relationships/presentationmetadata" Target="metadata"/><Relationship Id="rId41" Type="http://schemas.openxmlformats.org/officeDocument/2006/relationships/font" Target="fonts/DMSans-boldItalic.fnt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aleway-bold.fntdata"/><Relationship Id="rId30" Type="http://schemas.openxmlformats.org/officeDocument/2006/relationships/font" Target="fonts/Raleway-regular.fntdata"/><Relationship Id="rId11" Type="http://schemas.openxmlformats.org/officeDocument/2006/relationships/slide" Target="slides/slide7.xml"/><Relationship Id="rId33" Type="http://schemas.openxmlformats.org/officeDocument/2006/relationships/font" Target="fonts/Raleway-boldItalic.fntdata"/><Relationship Id="rId10" Type="http://schemas.openxmlformats.org/officeDocument/2006/relationships/slide" Target="slides/slide6.xml"/><Relationship Id="rId32" Type="http://schemas.openxmlformats.org/officeDocument/2006/relationships/font" Target="fonts/Raleway-italic.fntdata"/><Relationship Id="rId13" Type="http://schemas.openxmlformats.org/officeDocument/2006/relationships/slide" Target="slides/slide9.xml"/><Relationship Id="rId35" Type="http://schemas.openxmlformats.org/officeDocument/2006/relationships/font" Target="fonts/Lato-bold.fntdata"/><Relationship Id="rId12" Type="http://schemas.openxmlformats.org/officeDocument/2006/relationships/slide" Target="slides/slide8.xml"/><Relationship Id="rId34" Type="http://schemas.openxmlformats.org/officeDocument/2006/relationships/font" Target="fonts/Lato-regular.fntdata"/><Relationship Id="rId15" Type="http://schemas.openxmlformats.org/officeDocument/2006/relationships/slide" Target="slides/slide11.xml"/><Relationship Id="rId37" Type="http://schemas.openxmlformats.org/officeDocument/2006/relationships/font" Target="fonts/Lato-boldItalic.fntdata"/><Relationship Id="rId14" Type="http://schemas.openxmlformats.org/officeDocument/2006/relationships/slide" Target="slides/slide10.xml"/><Relationship Id="rId36" Type="http://schemas.openxmlformats.org/officeDocument/2006/relationships/font" Target="fonts/Lato-italic.fntdata"/><Relationship Id="rId17" Type="http://schemas.openxmlformats.org/officeDocument/2006/relationships/slide" Target="slides/slide13.xml"/><Relationship Id="rId39" Type="http://schemas.openxmlformats.org/officeDocument/2006/relationships/font" Target="fonts/DMSans-bold.fntdata"/><Relationship Id="rId16" Type="http://schemas.openxmlformats.org/officeDocument/2006/relationships/slide" Target="slides/slide12.xml"/><Relationship Id="rId38" Type="http://schemas.openxmlformats.org/officeDocument/2006/relationships/font" Target="fonts/DMSans-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1pPr>
            <a:lvl2pPr indent="-317500" lvl="1" marL="9144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2pPr>
            <a:lvl3pPr indent="-317500" lvl="2" marL="13716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3pPr>
            <a:lvl4pPr indent="-317500" lvl="3" marL="18288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4pPr>
            <a:lvl5pPr indent="-317500" lvl="4" marL="22860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5pPr>
            <a:lvl6pPr indent="-317500" lvl="5" marL="27432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6pPr>
            <a:lvl7pPr indent="-317500" lvl="6" marL="32004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7pPr>
            <a:lvl8pPr indent="-317500" lvl="7" marL="36576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8pPr>
            <a:lvl9pPr indent="-317500" lvl="8" marL="4114800" marR="0" rtl="0" algn="l">
              <a:spcBef>
                <a:spcPts val="0"/>
              </a:spcBef>
              <a:spcAft>
                <a:spcPts val="0"/>
              </a:spcAft>
              <a:buClr>
                <a:schemeClr val="dk1"/>
              </a:buClr>
              <a:buSzPts val="1400"/>
              <a:buFont typeface="Arial"/>
              <a:buChar char="■"/>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cj1BDPBE6Wk"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bTRRNWrwRCo"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EvLquWI8aqc"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c13dd416e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g1c13dd416e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u="sng">
                <a:solidFill>
                  <a:schemeClr val="hlink"/>
                </a:solidFill>
                <a:hlinkClick r:id="rId2"/>
              </a:rPr>
              <a:t>https://www.youtube.com/watch?v=cj1BDPBE6Wk</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u="sng">
                <a:solidFill>
                  <a:schemeClr val="hlink"/>
                </a:solidFill>
                <a:hlinkClick r:id="rId2"/>
              </a:rPr>
              <a:t>https://www.youtube.com/watch?v=bTRRNWrwRCo</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c13dd416ef_0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g1c13dd416ef_0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u="sng">
                <a:solidFill>
                  <a:schemeClr val="hlink"/>
                </a:solidFill>
                <a:hlinkClick r:id="rId2"/>
              </a:rPr>
              <a:t>https://www.youtube.com/watch?v=EvLquWI8aqc</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150">
                <a:solidFill>
                  <a:srgbClr val="373737"/>
                </a:solidFill>
                <a:highlight>
                  <a:srgbClr val="FFFFFF"/>
                </a:highlight>
              </a:rPr>
              <a:t>Listening</a:t>
            </a:r>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It seems rather obvious that a coach would have to listen to the client, however there are many ways to listen to someone and on several different levels. Sometimes listening to what people are avoiding saying or to what they are saying with their tone, body language or other non verbal communications, is every bit as important as what they do say. Have a look at the blog on listening skills and models</a:t>
            </a:r>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Curiosity</a:t>
            </a:r>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coach’s primary jobs is to be curious and ask provocative, open ended and inviting questions that will invite the client to look in a direction or another, but with no preconceived conclusion. These are not leading questions, and the coach is not attached to the answer they receive. If it is not a fruitful or relevant place to look, the client will know and say so, or the coach will see that it was a dead end and ask a different question.</a:t>
            </a:r>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Exploring together from the context of curiosity allows for non threatening exploration from a playful and innocent state, full of wonder and lacking in judgment. Curious questions like, “I wonder what you want?” “I wonder what your life would be like if you could design it anyway you like.” “I wonder what is holding you back” can be fun and exciting or even powerful and surprising to ponder.</a:t>
            </a:r>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Intuition</a:t>
            </a:r>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Our intuition or sixth sense, tells us things about our environment that the senses of sight, sound, smell, taste and touch cannot tell us if we develop, strengthen and learn to listen to it. Quite often we can get a “gut reaction” and not listen to it because we do not trust our intuition or instincts. In Co-active coaching people are taught that it is not so much about “being right” with their intuition, but the key is to have their senses sensitively tuned in to pick up signals, and then to speak directly from that place of intuition and then dance in the moment with what ever shows up.</a:t>
            </a:r>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Self Management</a:t>
            </a:r>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In order for the coach to hold the client’s agenda in the forefront, he or she must be able to effectively manage “their own stuff” in lots of different ways. This can range from keeping an open mind when presented with something that the coach has strong personal feelings about, to not rushing in to “give the answer” or rescue a client when they seem “stuck”, and also keeping in mind that your answer as the coach may not be the right answer at all for the client.</a:t>
            </a:r>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We all have our own experiences, opinions and approaches to doing things but it is important for the coach to remember that the client has or can find his or her own answer and that the coach’s job is to simply find the questions that reveal it.</a:t>
            </a:r>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Forward the Action / Deepen the Learning</a:t>
            </a:r>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things that sets a coaching relationship apart from other similar ones is the focus on the client’s action. Clients come to coaching with a desire to move forward in their lives which is why “forwarding the action” is a core quality. Over time the client can see the progress of these actions but in the process of doing there is often also a lot of learning that takes place. Learning comes in many forms, from what they learn about themselves and their desires, to what they learn through their actions and even what they learn by not taking action. This is why the co-active model pairs “deepening the learning” with “forwarding the action”.</a:t>
            </a:r>
            <a:endParaRPr/>
          </a:p>
          <a:p>
            <a:pPr indent="0" lvl="0" marL="0" rtl="0" algn="l">
              <a:spcBef>
                <a:spcPts val="1900"/>
              </a:spcBef>
              <a:spcAft>
                <a:spcPts val="0"/>
              </a:spcAft>
              <a:buClr>
                <a:schemeClr val="dk1"/>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26282A"/>
              </a:buClr>
              <a:buSzPts val="1400"/>
              <a:buFont typeface="Arial"/>
              <a:buNone/>
            </a:pPr>
            <a:r>
              <a:rPr lang="en" sz="1000">
                <a:solidFill>
                  <a:srgbClr val="26282A"/>
                </a:solidFill>
                <a:highlight>
                  <a:srgbClr val="FFFFFF"/>
                </a:highlight>
              </a:rPr>
              <a:t>Confidentiality </a:t>
            </a:r>
            <a:endParaRPr/>
          </a:p>
          <a:p>
            <a:pPr indent="0" lvl="0" marL="0" rtl="0" algn="l">
              <a:spcBef>
                <a:spcPts val="0"/>
              </a:spcBef>
              <a:spcAft>
                <a:spcPts val="0"/>
              </a:spcAft>
              <a:buClr>
                <a:schemeClr val="dk1"/>
              </a:buClr>
              <a:buSzPts val="14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rgbClr val="26282A"/>
              </a:buClr>
              <a:buSzPts val="1400"/>
              <a:buFont typeface="Arial"/>
              <a:buNone/>
            </a:pPr>
            <a:r>
              <a:rPr lang="en" sz="1000">
                <a:solidFill>
                  <a:srgbClr val="26282A"/>
                </a:solidFill>
                <a:highlight>
                  <a:srgbClr val="FFFFFF"/>
                </a:highlight>
              </a:rPr>
              <a:t>Coaching is an ongoing relationship between the professional and the client which focuses on the client taking action towards realization of the vision goals or desires</a:t>
            </a:r>
            <a:endParaRPr/>
          </a:p>
          <a:p>
            <a:pPr indent="0" lvl="0" marL="0" rtl="0" algn="l">
              <a:lnSpc>
                <a:spcPct val="115000"/>
              </a:lnSpc>
              <a:spcBef>
                <a:spcPts val="0"/>
              </a:spcBef>
              <a:spcAft>
                <a:spcPts val="0"/>
              </a:spcAft>
              <a:buClr>
                <a:schemeClr val="dk1"/>
              </a:buClr>
              <a:buSzPts val="14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This relationship demands trust and safetty </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Coaching uses a process of inquiry and personal discovery to build the clients level of awareness and responsibility for providing the client with structural support and feedback</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spcBef>
                <a:spcPts val="0"/>
              </a:spcBef>
              <a:spcAft>
                <a:spcPts val="0"/>
              </a:spcAft>
              <a:buClr>
                <a:schemeClr val="dk1"/>
              </a:buClr>
              <a:buSzPts val="1400"/>
              <a:buFont typeface="Arial"/>
              <a:buNone/>
            </a:pPr>
            <a:r>
              <a:t/>
            </a:r>
            <a:endParaRPr sz="1000">
              <a:solidFill>
                <a:srgbClr val="26282A"/>
              </a:solidFill>
              <a:highlight>
                <a:srgbClr val="FFFFFF"/>
              </a:highlight>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t>8</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9" name="Shape 9"/>
        <p:cNvGrpSpPr/>
        <p:nvPr/>
      </p:nvGrpSpPr>
      <p:grpSpPr>
        <a:xfrm>
          <a:off x="0" y="0"/>
          <a:ext cx="0" cy="0"/>
          <a:chOff x="0" y="0"/>
          <a:chExt cx="0" cy="0"/>
        </a:xfrm>
      </p:grpSpPr>
      <p:sp>
        <p:nvSpPr>
          <p:cNvPr id="10" name="Google Shape;10;p2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29"/>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5" name="Google Shape;15;p29"/>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6" name="Google Shape;16;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Clr>
                <a:schemeClr val="lt1"/>
              </a:buClr>
              <a:buSzPts val="1000"/>
              <a:buFont typeface="Arial"/>
              <a:buNone/>
              <a:defRPr sz="1000">
                <a:solidFill>
                  <a:schemeClr val="lt1"/>
                </a:solidFill>
              </a:defRPr>
            </a:lvl1pPr>
            <a:lvl2pPr indent="0" lvl="1" marL="0" algn="r">
              <a:lnSpc>
                <a:spcPct val="100000"/>
              </a:lnSpc>
              <a:spcBef>
                <a:spcPts val="0"/>
              </a:spcBef>
              <a:spcAft>
                <a:spcPts val="0"/>
              </a:spcAft>
              <a:buClr>
                <a:schemeClr val="lt1"/>
              </a:buClr>
              <a:buSzPts val="1000"/>
              <a:buFont typeface="Arial"/>
              <a:buNone/>
              <a:defRPr sz="1000">
                <a:solidFill>
                  <a:schemeClr val="lt1"/>
                </a:solidFill>
              </a:defRPr>
            </a:lvl2pPr>
            <a:lvl3pPr indent="0" lvl="2" marL="0" algn="r">
              <a:lnSpc>
                <a:spcPct val="100000"/>
              </a:lnSpc>
              <a:spcBef>
                <a:spcPts val="0"/>
              </a:spcBef>
              <a:spcAft>
                <a:spcPts val="0"/>
              </a:spcAft>
              <a:buClr>
                <a:schemeClr val="lt1"/>
              </a:buClr>
              <a:buSzPts val="1000"/>
              <a:buFont typeface="Arial"/>
              <a:buNone/>
              <a:defRPr sz="1000">
                <a:solidFill>
                  <a:schemeClr val="lt1"/>
                </a:solidFill>
              </a:defRPr>
            </a:lvl3pPr>
            <a:lvl4pPr indent="0" lvl="3" marL="0" algn="r">
              <a:lnSpc>
                <a:spcPct val="100000"/>
              </a:lnSpc>
              <a:spcBef>
                <a:spcPts val="0"/>
              </a:spcBef>
              <a:spcAft>
                <a:spcPts val="0"/>
              </a:spcAft>
              <a:buClr>
                <a:schemeClr val="lt1"/>
              </a:buClr>
              <a:buSzPts val="1000"/>
              <a:buFont typeface="Arial"/>
              <a:buNone/>
              <a:defRPr sz="1000">
                <a:solidFill>
                  <a:schemeClr val="lt1"/>
                </a:solidFill>
              </a:defRPr>
            </a:lvl4pPr>
            <a:lvl5pPr indent="0" lvl="4" marL="0" algn="r">
              <a:lnSpc>
                <a:spcPct val="100000"/>
              </a:lnSpc>
              <a:spcBef>
                <a:spcPts val="0"/>
              </a:spcBef>
              <a:spcAft>
                <a:spcPts val="0"/>
              </a:spcAft>
              <a:buClr>
                <a:schemeClr val="lt1"/>
              </a:buClr>
              <a:buSzPts val="1000"/>
              <a:buFont typeface="Arial"/>
              <a:buNone/>
              <a:defRPr sz="1000">
                <a:solidFill>
                  <a:schemeClr val="lt1"/>
                </a:solidFill>
              </a:defRPr>
            </a:lvl5pPr>
            <a:lvl6pPr indent="0" lvl="5" marL="0" algn="r">
              <a:lnSpc>
                <a:spcPct val="100000"/>
              </a:lnSpc>
              <a:spcBef>
                <a:spcPts val="0"/>
              </a:spcBef>
              <a:spcAft>
                <a:spcPts val="0"/>
              </a:spcAft>
              <a:buClr>
                <a:schemeClr val="lt1"/>
              </a:buClr>
              <a:buSzPts val="1000"/>
              <a:buFont typeface="Arial"/>
              <a:buNone/>
              <a:defRPr sz="1000">
                <a:solidFill>
                  <a:schemeClr val="lt1"/>
                </a:solidFill>
              </a:defRPr>
            </a:lvl6pPr>
            <a:lvl7pPr indent="0" lvl="6" marL="0" algn="r">
              <a:lnSpc>
                <a:spcPct val="100000"/>
              </a:lnSpc>
              <a:spcBef>
                <a:spcPts val="0"/>
              </a:spcBef>
              <a:spcAft>
                <a:spcPts val="0"/>
              </a:spcAft>
              <a:buClr>
                <a:schemeClr val="lt1"/>
              </a:buClr>
              <a:buSzPts val="1000"/>
              <a:buFont typeface="Arial"/>
              <a:buNone/>
              <a:defRPr sz="1000">
                <a:solidFill>
                  <a:schemeClr val="lt1"/>
                </a:solidFill>
              </a:defRPr>
            </a:lvl7pPr>
            <a:lvl8pPr indent="0" lvl="7" marL="0" algn="r">
              <a:lnSpc>
                <a:spcPct val="100000"/>
              </a:lnSpc>
              <a:spcBef>
                <a:spcPts val="0"/>
              </a:spcBef>
              <a:spcAft>
                <a:spcPts val="0"/>
              </a:spcAft>
              <a:buClr>
                <a:schemeClr val="lt1"/>
              </a:buClr>
              <a:buSzPts val="1000"/>
              <a:buFont typeface="Arial"/>
              <a:buNone/>
              <a:defRPr sz="1000">
                <a:solidFill>
                  <a:schemeClr val="lt1"/>
                </a:solidFill>
              </a:defRPr>
            </a:lvl8pPr>
            <a:lvl9pPr indent="0" lvl="8" marL="0" algn="r">
              <a:lnSpc>
                <a:spcPct val="100000"/>
              </a:lnSpc>
              <a:spcBef>
                <a:spcPts val="0"/>
              </a:spcBef>
              <a:spcAft>
                <a:spcPts val="0"/>
              </a:spcAft>
              <a:buClr>
                <a:schemeClr val="lt1"/>
              </a:buClr>
              <a:buSzPts val="1000"/>
              <a:buFont typeface="Arial"/>
              <a:buNone/>
              <a:defRPr sz="1000">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9" name="Shape 19"/>
        <p:cNvGrpSpPr/>
        <p:nvPr/>
      </p:nvGrpSpPr>
      <p:grpSpPr>
        <a:xfrm>
          <a:off x="0" y="0"/>
          <a:ext cx="0" cy="0"/>
          <a:chOff x="0" y="0"/>
          <a:chExt cx="0" cy="0"/>
        </a:xfrm>
      </p:grpSpPr>
      <p:cxnSp>
        <p:nvCxnSpPr>
          <p:cNvPr id="20" name="Google Shape;20;p31"/>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1" name="Google Shape;21;p31"/>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22" name="Google Shape;22;p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3" name="Shape 23"/>
        <p:cNvGrpSpPr/>
        <p:nvPr/>
      </p:nvGrpSpPr>
      <p:grpSpPr>
        <a:xfrm>
          <a:off x="0" y="0"/>
          <a:ext cx="0" cy="0"/>
          <a:chOff x="0" y="0"/>
          <a:chExt cx="0" cy="0"/>
        </a:xfrm>
      </p:grpSpPr>
      <p:cxnSp>
        <p:nvCxnSpPr>
          <p:cNvPr id="24" name="Google Shape;24;p3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32"/>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6" name="Google Shape;26;p32"/>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7" name="Google Shape;27;p3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8" name="Shape 28"/>
        <p:cNvGrpSpPr/>
        <p:nvPr/>
      </p:nvGrpSpPr>
      <p:grpSpPr>
        <a:xfrm>
          <a:off x="0" y="0"/>
          <a:ext cx="0" cy="0"/>
          <a:chOff x="0" y="0"/>
          <a:chExt cx="0" cy="0"/>
        </a:xfrm>
      </p:grpSpPr>
      <p:cxnSp>
        <p:nvCxnSpPr>
          <p:cNvPr id="29" name="Google Shape;29;p33"/>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0" name="Google Shape;30;p33"/>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1" name="Google Shape;31;p33"/>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2" name="Google Shape;32;p33"/>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3" name="Google Shape;33;p33"/>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34" name="Google Shape;34;p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cxnSp>
        <p:nvCxnSpPr>
          <p:cNvPr id="36" name="Google Shape;36;p34"/>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37" name="Google Shape;37;p34"/>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38" name="Google Shape;38;p34"/>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39" name="Google Shape;39;p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0" name="Shape 40"/>
        <p:cNvGrpSpPr/>
        <p:nvPr/>
      </p:nvGrpSpPr>
      <p:grpSpPr>
        <a:xfrm>
          <a:off x="0" y="0"/>
          <a:ext cx="0" cy="0"/>
          <a:chOff x="0" y="0"/>
          <a:chExt cx="0" cy="0"/>
        </a:xfrm>
      </p:grpSpPr>
      <p:cxnSp>
        <p:nvCxnSpPr>
          <p:cNvPr id="41" name="Google Shape;41;p3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2" name="Google Shape;42;p3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3" name="Google Shape;43;p3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4" name="Google Shape;44;p3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35"/>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6" name="Google Shape;46;p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7" name="Shape 47"/>
        <p:cNvGrpSpPr/>
        <p:nvPr/>
      </p:nvGrpSpPr>
      <p:grpSpPr>
        <a:xfrm>
          <a:off x="0" y="0"/>
          <a:ext cx="0" cy="0"/>
          <a:chOff x="0" y="0"/>
          <a:chExt cx="0" cy="0"/>
        </a:xfrm>
      </p:grpSpPr>
      <p:cxnSp>
        <p:nvCxnSpPr>
          <p:cNvPr id="48" name="Google Shape;48;p3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9" name="Google Shape;49;p3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0" name="Google Shape;50;p3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 name="Google Shape;51;p3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52" name="Google Shape;52;p36"/>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3" name="Google Shape;53;p36"/>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4" name="Google Shape;54;p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37"/>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57" name="Google Shape;57;p3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8" name="Shape 58"/>
        <p:cNvGrpSpPr/>
        <p:nvPr/>
      </p:nvGrpSpPr>
      <p:grpSpPr>
        <a:xfrm>
          <a:off x="0" y="0"/>
          <a:ext cx="0" cy="0"/>
          <a:chOff x="0" y="0"/>
          <a:chExt cx="0" cy="0"/>
        </a:xfrm>
      </p:grpSpPr>
      <p:sp>
        <p:nvSpPr>
          <p:cNvPr id="59" name="Google Shape;59;p3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0" name="Google Shape;60;p38"/>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1" name="Google Shape;61;p38"/>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62" name="Google Shape;62;p38"/>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3" name="Google Shape;63;p3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64" name="Google Shape;64;p3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65" name="Shape 65"/>
        <p:cNvGrpSpPr/>
        <p:nvPr/>
      </p:nvGrpSpPr>
      <p:grpSpPr>
        <a:xfrm>
          <a:off x="0" y="0"/>
          <a:ext cx="0" cy="0"/>
          <a:chOff x="0" y="0"/>
          <a:chExt cx="0" cy="0"/>
        </a:xfrm>
      </p:grpSpPr>
      <p:cxnSp>
        <p:nvCxnSpPr>
          <p:cNvPr id="66" name="Google Shape;66;p39"/>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7" name="Google Shape;67;p3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 name="Google Shape;68;p39"/>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69" name="Google Shape;69;p3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70" name="Shape 70"/>
        <p:cNvGrpSpPr/>
        <p:nvPr/>
      </p:nvGrpSpPr>
      <p:grpSpPr>
        <a:xfrm>
          <a:off x="0" y="0"/>
          <a:ext cx="0" cy="0"/>
          <a:chOff x="0" y="0"/>
          <a:chExt cx="0" cy="0"/>
        </a:xfrm>
      </p:grpSpPr>
      <p:cxnSp>
        <p:nvCxnSpPr>
          <p:cNvPr id="71" name="Google Shape;71;p4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40"/>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3" name="Google Shape;73;p40"/>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74" name="Google Shape;74;p40"/>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5" name="Google Shape;75;p4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76" name="Shape 76"/>
        <p:cNvGrpSpPr/>
        <p:nvPr/>
      </p:nvGrpSpPr>
      <p:grpSpPr>
        <a:xfrm>
          <a:off x="0" y="0"/>
          <a:ext cx="0" cy="0"/>
          <a:chOff x="0" y="0"/>
          <a:chExt cx="0" cy="0"/>
        </a:xfrm>
      </p:grpSpPr>
      <p:sp>
        <p:nvSpPr>
          <p:cNvPr id="77" name="Google Shape;77;g1c13dd416ef_0_79"/>
          <p:cNvSpPr/>
          <p:nvPr/>
        </p:nvSpPr>
        <p:spPr>
          <a:xfrm>
            <a:off x="0" y="1583350"/>
            <a:ext cx="7404300" cy="1739700"/>
          </a:xfrm>
          <a:prstGeom prst="rect">
            <a:avLst/>
          </a:prstGeom>
          <a:solidFill>
            <a:schemeClr val="lt1"/>
          </a:solidFill>
          <a:ln>
            <a:noFill/>
          </a:ln>
          <a:effectLst>
            <a:outerShdw blurRad="271463" rotWithShape="0" algn="bl" dist="66675">
              <a:schemeClr val="dk1">
                <a:alpha val="3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g1c13dd416ef_0_79"/>
          <p:cNvSpPr txBox="1"/>
          <p:nvPr>
            <p:ph type="ctrTitle"/>
          </p:nvPr>
        </p:nvSpPr>
        <p:spPr>
          <a:xfrm>
            <a:off x="2012775" y="2049850"/>
            <a:ext cx="5109300" cy="483000"/>
          </a:xfrm>
          <a:prstGeom prst="rect">
            <a:avLst/>
          </a:prstGeom>
        </p:spPr>
        <p:txBody>
          <a:bodyPr anchorCtr="0" anchor="b" bIns="91425" lIns="91425" spcFirstLastPara="1" rIns="91425" wrap="square" tIns="91425">
            <a:noAutofit/>
          </a:bodyPr>
          <a:lstStyle>
            <a:lvl1pPr lvl="0" rtl="0">
              <a:lnSpc>
                <a:spcPct val="80000"/>
              </a:lnSpc>
              <a:spcBef>
                <a:spcPts val="0"/>
              </a:spcBef>
              <a:spcAft>
                <a:spcPts val="0"/>
              </a:spcAft>
              <a:buSzPts val="3600"/>
              <a:buNone/>
              <a:defRPr sz="3600"/>
            </a:lvl1pPr>
            <a:lvl2pPr lvl="1" rtl="0">
              <a:lnSpc>
                <a:spcPct val="80000"/>
              </a:lnSpc>
              <a:spcBef>
                <a:spcPts val="0"/>
              </a:spcBef>
              <a:spcAft>
                <a:spcPts val="0"/>
              </a:spcAft>
              <a:buSzPts val="3600"/>
              <a:buNone/>
              <a:defRPr sz="3600"/>
            </a:lvl2pPr>
            <a:lvl3pPr lvl="2" rtl="0">
              <a:lnSpc>
                <a:spcPct val="80000"/>
              </a:lnSpc>
              <a:spcBef>
                <a:spcPts val="0"/>
              </a:spcBef>
              <a:spcAft>
                <a:spcPts val="0"/>
              </a:spcAft>
              <a:buSzPts val="3600"/>
              <a:buNone/>
              <a:defRPr sz="3600"/>
            </a:lvl3pPr>
            <a:lvl4pPr lvl="3" rtl="0">
              <a:lnSpc>
                <a:spcPct val="80000"/>
              </a:lnSpc>
              <a:spcBef>
                <a:spcPts val="0"/>
              </a:spcBef>
              <a:spcAft>
                <a:spcPts val="0"/>
              </a:spcAft>
              <a:buSzPts val="3600"/>
              <a:buNone/>
              <a:defRPr sz="3600"/>
            </a:lvl4pPr>
            <a:lvl5pPr lvl="4" rtl="0">
              <a:lnSpc>
                <a:spcPct val="80000"/>
              </a:lnSpc>
              <a:spcBef>
                <a:spcPts val="0"/>
              </a:spcBef>
              <a:spcAft>
                <a:spcPts val="0"/>
              </a:spcAft>
              <a:buSzPts val="3600"/>
              <a:buNone/>
              <a:defRPr sz="3600"/>
            </a:lvl5pPr>
            <a:lvl6pPr lvl="5" rtl="0">
              <a:lnSpc>
                <a:spcPct val="80000"/>
              </a:lnSpc>
              <a:spcBef>
                <a:spcPts val="0"/>
              </a:spcBef>
              <a:spcAft>
                <a:spcPts val="0"/>
              </a:spcAft>
              <a:buSzPts val="3600"/>
              <a:buNone/>
              <a:defRPr sz="3600"/>
            </a:lvl6pPr>
            <a:lvl7pPr lvl="6" rtl="0">
              <a:lnSpc>
                <a:spcPct val="80000"/>
              </a:lnSpc>
              <a:spcBef>
                <a:spcPts val="0"/>
              </a:spcBef>
              <a:spcAft>
                <a:spcPts val="0"/>
              </a:spcAft>
              <a:buSzPts val="3600"/>
              <a:buNone/>
              <a:defRPr sz="3600"/>
            </a:lvl7pPr>
            <a:lvl8pPr lvl="7" rtl="0">
              <a:lnSpc>
                <a:spcPct val="80000"/>
              </a:lnSpc>
              <a:spcBef>
                <a:spcPts val="0"/>
              </a:spcBef>
              <a:spcAft>
                <a:spcPts val="0"/>
              </a:spcAft>
              <a:buSzPts val="3600"/>
              <a:buNone/>
              <a:defRPr sz="3600"/>
            </a:lvl8pPr>
            <a:lvl9pPr lvl="8" rtl="0">
              <a:lnSpc>
                <a:spcPct val="80000"/>
              </a:lnSpc>
              <a:spcBef>
                <a:spcPts val="0"/>
              </a:spcBef>
              <a:spcAft>
                <a:spcPts val="0"/>
              </a:spcAft>
              <a:buSzPts val="3600"/>
              <a:buNone/>
              <a:defRPr sz="3600"/>
            </a:lvl9pPr>
          </a:lstStyle>
          <a:p/>
        </p:txBody>
      </p:sp>
      <p:sp>
        <p:nvSpPr>
          <p:cNvPr id="79" name="Google Shape;79;g1c13dd416ef_0_79"/>
          <p:cNvSpPr txBox="1"/>
          <p:nvPr>
            <p:ph idx="1" type="subTitle"/>
          </p:nvPr>
        </p:nvSpPr>
        <p:spPr>
          <a:xfrm>
            <a:off x="2012775" y="2553550"/>
            <a:ext cx="5109300" cy="303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1800"/>
              <a:buNone/>
              <a:defRPr sz="1800"/>
            </a:lvl1pPr>
            <a:lvl2pPr lvl="1" rtl="0">
              <a:spcBef>
                <a:spcPts val="1600"/>
              </a:spcBef>
              <a:spcAft>
                <a:spcPts val="0"/>
              </a:spcAft>
              <a:buClr>
                <a:schemeClr val="dk1"/>
              </a:buClr>
              <a:buSzPts val="1800"/>
              <a:buNone/>
              <a:defRPr sz="1800"/>
            </a:lvl2pPr>
            <a:lvl3pPr lvl="2" rtl="0">
              <a:spcBef>
                <a:spcPts val="1600"/>
              </a:spcBef>
              <a:spcAft>
                <a:spcPts val="0"/>
              </a:spcAft>
              <a:buClr>
                <a:schemeClr val="dk1"/>
              </a:buClr>
              <a:buSzPts val="1800"/>
              <a:buNone/>
              <a:defRPr sz="1800"/>
            </a:lvl3pPr>
            <a:lvl4pPr lvl="3" rtl="0">
              <a:spcBef>
                <a:spcPts val="1600"/>
              </a:spcBef>
              <a:spcAft>
                <a:spcPts val="0"/>
              </a:spcAft>
              <a:buClr>
                <a:schemeClr val="dk1"/>
              </a:buClr>
              <a:buSzPts val="1800"/>
              <a:buNone/>
              <a:defRPr sz="1800"/>
            </a:lvl4pPr>
            <a:lvl5pPr lvl="4" rtl="0">
              <a:spcBef>
                <a:spcPts val="1600"/>
              </a:spcBef>
              <a:spcAft>
                <a:spcPts val="0"/>
              </a:spcAft>
              <a:buClr>
                <a:schemeClr val="dk1"/>
              </a:buClr>
              <a:buSzPts val="1800"/>
              <a:buNone/>
              <a:defRPr sz="1800"/>
            </a:lvl5pPr>
            <a:lvl6pPr lvl="5" rtl="0">
              <a:spcBef>
                <a:spcPts val="1600"/>
              </a:spcBef>
              <a:spcAft>
                <a:spcPts val="0"/>
              </a:spcAft>
              <a:buClr>
                <a:schemeClr val="dk1"/>
              </a:buClr>
              <a:buSzPts val="1800"/>
              <a:buNone/>
              <a:defRPr sz="1800"/>
            </a:lvl6pPr>
            <a:lvl7pPr lvl="6" rtl="0">
              <a:spcBef>
                <a:spcPts val="1600"/>
              </a:spcBef>
              <a:spcAft>
                <a:spcPts val="0"/>
              </a:spcAft>
              <a:buClr>
                <a:schemeClr val="dk1"/>
              </a:buClr>
              <a:buSzPts val="1800"/>
              <a:buNone/>
              <a:defRPr sz="1800"/>
            </a:lvl7pPr>
            <a:lvl8pPr lvl="7" rtl="0">
              <a:spcBef>
                <a:spcPts val="1600"/>
              </a:spcBef>
              <a:spcAft>
                <a:spcPts val="0"/>
              </a:spcAft>
              <a:buClr>
                <a:schemeClr val="dk1"/>
              </a:buClr>
              <a:buSzPts val="1800"/>
              <a:buNone/>
              <a:defRPr sz="1800"/>
            </a:lvl8pPr>
            <a:lvl9pPr lvl="8" rtl="0">
              <a:spcBef>
                <a:spcPts val="1600"/>
              </a:spcBef>
              <a:spcAft>
                <a:spcPts val="1600"/>
              </a:spcAft>
              <a:buClr>
                <a:schemeClr val="dk1"/>
              </a:buClr>
              <a:buSzPts val="1800"/>
              <a:buNone/>
              <a:defRPr sz="1800"/>
            </a:lvl9pPr>
          </a:lstStyle>
          <a:p/>
        </p:txBody>
      </p:sp>
      <p:sp>
        <p:nvSpPr>
          <p:cNvPr id="80" name="Google Shape;80;g1c13dd416ef_0_79"/>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2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2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jpg"/><Relationship Id="rId4" Type="http://schemas.openxmlformats.org/officeDocument/2006/relationships/image" Target="../media/image1.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jpg"/><Relationship Id="rId4" Type="http://schemas.openxmlformats.org/officeDocument/2006/relationships/hyperlink" Target="https://www.psychologytoday.com/therapy-types/motivational-interviewing" TargetMode="External"/><Relationship Id="rId5" Type="http://schemas.openxmlformats.org/officeDocument/2006/relationships/hyperlink" Target="https://www.psychologytoday.com/therapy-types/coaching" TargetMode="External"/><Relationship Id="rId6" Type="http://schemas.openxmlformats.org/officeDocument/2006/relationships/hyperlink" Target="https://www.psychologytoday.com/basics/motivation" TargetMode="External"/><Relationship Id="rId7"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hyperlink" Target="http://www.youtube.com/watch?v=cj1BDPBE6Wk" TargetMode="External"/><Relationship Id="rId5"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hyperlink" Target="http://www.youtube.com/watch?v=bTRRNWrwRCo" TargetMode="External"/><Relationship Id="rId5"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hyperlink" Target="http://www.youtube.com/watch?v=EvLquWI8aqc" TargetMode="External"/><Relationship Id="rId5"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9.jp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4.jpg"/><Relationship Id="rId4" Type="http://schemas.openxmlformats.org/officeDocument/2006/relationships/image" Target="../media/image30.jpg"/><Relationship Id="rId5" Type="http://schemas.openxmlformats.org/officeDocument/2006/relationships/hyperlink" Target="https://www.ncbi.nlm.nih.gov/books/NBK64964/"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2.jp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2.jp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g1c13dd416ef_0_0"/>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86" name="Google Shape;86;g1c13dd416ef_0_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87" name="Google Shape;87;g1c13dd416ef_0_0"/>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88" name="Google Shape;88;g1c13dd416ef_0_0"/>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lang="en" sz="2700">
                <a:solidFill>
                  <a:schemeClr val="accent1"/>
                </a:solidFill>
                <a:latin typeface="DM Sans"/>
                <a:ea typeface="DM Sans"/>
                <a:cs typeface="DM Sans"/>
                <a:sym typeface="DM Sans"/>
              </a:rPr>
              <a:t>Transformational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dk1"/>
                </a:solidFill>
                <a:latin typeface="DM Sans"/>
                <a:ea typeface="DM Sans"/>
                <a:cs typeface="DM Sans"/>
                <a:sym typeface="DM Sans"/>
              </a:rPr>
              <a:t>Week </a:t>
            </a:r>
            <a:r>
              <a:rPr b="1" lang="en" sz="2700">
                <a:solidFill>
                  <a:schemeClr val="dk1"/>
                </a:solidFill>
                <a:latin typeface="DM Sans"/>
                <a:ea typeface="DM Sans"/>
                <a:cs typeface="DM Sans"/>
                <a:sym typeface="DM Sans"/>
              </a:rPr>
              <a:t>5</a:t>
            </a:r>
            <a:endParaRPr b="0" i="0" sz="1400" u="none" cap="none" strike="noStrike">
              <a:solidFill>
                <a:srgbClr val="000000"/>
              </a:solidFill>
              <a:latin typeface="Arial"/>
              <a:ea typeface="Arial"/>
              <a:cs typeface="Arial"/>
              <a:sym typeface="Arial"/>
            </a:endParaRPr>
          </a:p>
        </p:txBody>
      </p:sp>
      <p:pic>
        <p:nvPicPr>
          <p:cNvPr id="89" name="Google Shape;89;g1c13dd416ef_0_0"/>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sp>
        <p:nvSpPr>
          <p:cNvPr id="94" name="Google Shape;94;p2"/>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3600">
                <a:solidFill>
                  <a:srgbClr val="FFFFFF"/>
                </a:solidFill>
              </a:rPr>
              <a:t>Week 5</a:t>
            </a:r>
            <a:endParaRPr/>
          </a:p>
        </p:txBody>
      </p:sp>
      <p:sp>
        <p:nvSpPr>
          <p:cNvPr id="95" name="Google Shape;95;p2"/>
          <p:cNvSpPr txBox="1"/>
          <p:nvPr>
            <p:ph idx="4294967295" type="title"/>
          </p:nvPr>
        </p:nvSpPr>
        <p:spPr>
          <a:xfrm>
            <a:off x="535775" y="1774675"/>
            <a:ext cx="5878500" cy="35448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Clr>
                <a:srgbClr val="FFFFFF"/>
              </a:buClr>
              <a:buSzPts val="2400"/>
              <a:buFont typeface="Arial"/>
              <a:buChar char="-"/>
            </a:pPr>
            <a:r>
              <a:rPr b="0" lang="en" sz="2400">
                <a:solidFill>
                  <a:srgbClr val="FFFFFF"/>
                </a:solidFill>
                <a:latin typeface="Arial"/>
                <a:ea typeface="Arial"/>
                <a:cs typeface="Arial"/>
                <a:sym typeface="Arial"/>
              </a:rPr>
              <a:t>Motivational Interviewing (MI)</a:t>
            </a:r>
            <a:endParaRPr/>
          </a:p>
          <a:p>
            <a:pPr indent="-381000" lvl="0" marL="457200" rtl="0" algn="l">
              <a:lnSpc>
                <a:spcPct val="150000"/>
              </a:lnSpc>
              <a:spcBef>
                <a:spcPts val="0"/>
              </a:spcBef>
              <a:spcAft>
                <a:spcPts val="0"/>
              </a:spcAft>
              <a:buClr>
                <a:srgbClr val="FFFFFF"/>
              </a:buClr>
              <a:buSzPts val="2400"/>
              <a:buFont typeface="Arial"/>
              <a:buChar char="-"/>
            </a:pPr>
            <a:r>
              <a:rPr b="0" lang="en" sz="2400">
                <a:solidFill>
                  <a:srgbClr val="FFFFFF"/>
                </a:solidFill>
                <a:latin typeface="Arial"/>
                <a:ea typeface="Arial"/>
                <a:cs typeface="Arial"/>
                <a:sym typeface="Arial"/>
              </a:rPr>
              <a:t>Application</a:t>
            </a:r>
            <a:endParaRPr/>
          </a:p>
          <a:p>
            <a:pPr indent="-381000" lvl="0" marL="457200" rtl="0" algn="l">
              <a:lnSpc>
                <a:spcPct val="150000"/>
              </a:lnSpc>
              <a:spcBef>
                <a:spcPts val="0"/>
              </a:spcBef>
              <a:spcAft>
                <a:spcPts val="0"/>
              </a:spcAft>
              <a:buClr>
                <a:srgbClr val="FFFFFF"/>
              </a:buClr>
              <a:buSzPts val="2400"/>
              <a:buFont typeface="Arial"/>
              <a:buChar char="-"/>
            </a:pPr>
            <a:r>
              <a:rPr b="0" lang="en" sz="2400">
                <a:solidFill>
                  <a:srgbClr val="FFFFFF"/>
                </a:solidFill>
                <a:latin typeface="Arial"/>
                <a:ea typeface="Arial"/>
                <a:cs typeface="Arial"/>
                <a:sym typeface="Arial"/>
              </a:rPr>
              <a:t>Role Play</a:t>
            </a:r>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050">
              <a:solidFill>
                <a:srgbClr val="666666"/>
              </a:solidFill>
              <a:latin typeface="Georgia"/>
              <a:ea typeface="Georgia"/>
              <a:cs typeface="Georgia"/>
              <a:sym typeface="Georgia"/>
            </a:endParaRPr>
          </a:p>
        </p:txBody>
      </p:sp>
      <p:pic>
        <p:nvPicPr>
          <p:cNvPr id="96" name="Google Shape;96;p2"/>
          <p:cNvPicPr preferRelativeResize="0"/>
          <p:nvPr/>
        </p:nvPicPr>
        <p:blipFill rotWithShape="1">
          <a:blip r:embed="rId4">
            <a:alphaModFix/>
          </a:blip>
          <a:srcRect b="0" l="0" r="0" t="0"/>
          <a:stretch/>
        </p:blipFill>
        <p:spPr>
          <a:xfrm>
            <a:off x="7008550" y="2759550"/>
            <a:ext cx="1356700" cy="2220325"/>
          </a:xfrm>
          <a:prstGeom prst="rect">
            <a:avLst/>
          </a:prstGeom>
          <a:noFill/>
          <a:ln>
            <a:noFill/>
          </a:ln>
        </p:spPr>
      </p:pic>
      <p:pic>
        <p:nvPicPr>
          <p:cNvPr id="97" name="Google Shape;97;p2"/>
          <p:cNvPicPr preferRelativeResize="0"/>
          <p:nvPr/>
        </p:nvPicPr>
        <p:blipFill rotWithShape="1">
          <a:blip r:embed="rId5">
            <a:alphaModFix/>
          </a:blip>
          <a:srcRect b="0" l="0" r="0" t="0"/>
          <a:stretch/>
        </p:blipFill>
        <p:spPr>
          <a:xfrm>
            <a:off x="6956398" y="272498"/>
            <a:ext cx="1408850" cy="21171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sp>
        <p:nvSpPr>
          <p:cNvPr id="102" name="Google Shape;102;p3"/>
          <p:cNvSpPr txBox="1"/>
          <p:nvPr/>
        </p:nvSpPr>
        <p:spPr>
          <a:xfrm>
            <a:off x="2017350" y="557975"/>
            <a:ext cx="4778700" cy="60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Motivational Interviewing</a:t>
            </a:r>
            <a:endParaRPr/>
          </a:p>
        </p:txBody>
      </p:sp>
      <p:sp>
        <p:nvSpPr>
          <p:cNvPr id="103" name="Google Shape;103;p3"/>
          <p:cNvSpPr txBox="1"/>
          <p:nvPr/>
        </p:nvSpPr>
        <p:spPr>
          <a:xfrm>
            <a:off x="1259050" y="1466500"/>
            <a:ext cx="5186400" cy="238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1800"/>
              <a:buFont typeface="Arial"/>
              <a:buNone/>
            </a:pPr>
            <a:r>
              <a:rPr b="0" i="0" lang="en" sz="1800" u="sng" cap="none" strike="noStrike">
                <a:solidFill>
                  <a:srgbClr val="FFFFFF"/>
                </a:solidFill>
                <a:latin typeface="Arial"/>
                <a:ea typeface="Arial"/>
                <a:cs typeface="Arial"/>
                <a:sym typeface="Arial"/>
                <a:hlinkClick r:id="rId4">
                  <a:extLst>
                    <a:ext uri="{A12FA001-AC4F-418D-AE19-62706E023703}">
                      <ahyp:hlinkClr val="tx"/>
                    </a:ext>
                  </a:extLst>
                </a:hlinkClick>
              </a:rPr>
              <a:t>Motivational interviewing</a:t>
            </a:r>
            <a:r>
              <a:rPr b="0" i="0" lang="en" sz="1800" u="none" cap="none" strike="noStrike">
                <a:solidFill>
                  <a:srgbClr val="FFFFFF"/>
                </a:solidFill>
                <a:latin typeface="Arial"/>
                <a:ea typeface="Arial"/>
                <a:cs typeface="Arial"/>
                <a:sym typeface="Arial"/>
              </a:rPr>
              <a:t> is a </a:t>
            </a:r>
            <a:r>
              <a:rPr b="0" i="0" lang="en" sz="1800" u="sng" cap="none" strike="noStrike">
                <a:solidFill>
                  <a:srgbClr val="FFFFFF"/>
                </a:solidFill>
                <a:latin typeface="Arial"/>
                <a:ea typeface="Arial"/>
                <a:cs typeface="Arial"/>
                <a:sym typeface="Arial"/>
                <a:hlinkClick r:id="rId5">
                  <a:extLst>
                    <a:ext uri="{A12FA001-AC4F-418D-AE19-62706E023703}">
                      <ahyp:hlinkClr val="tx"/>
                    </a:ext>
                  </a:extLst>
                </a:hlinkClick>
              </a:rPr>
              <a:t>counseling</a:t>
            </a:r>
            <a:r>
              <a:rPr b="0" i="0" lang="en" sz="1800" u="none" cap="none" strike="noStrike">
                <a:solidFill>
                  <a:srgbClr val="FFFFFF"/>
                </a:solidFill>
                <a:latin typeface="Arial"/>
                <a:ea typeface="Arial"/>
                <a:cs typeface="Arial"/>
                <a:sym typeface="Arial"/>
              </a:rPr>
              <a:t> method that helps people resolve ambivalent feelings and insecurities to find the internal </a:t>
            </a:r>
            <a:r>
              <a:rPr b="0" i="0" lang="en" sz="1800" u="sng" cap="none" strike="noStrike">
                <a:solidFill>
                  <a:srgbClr val="FFFFFF"/>
                </a:solidFill>
                <a:latin typeface="Arial"/>
                <a:ea typeface="Arial"/>
                <a:cs typeface="Arial"/>
                <a:sym typeface="Arial"/>
                <a:hlinkClick r:id="rId6">
                  <a:extLst>
                    <a:ext uri="{A12FA001-AC4F-418D-AE19-62706E023703}">
                      <ahyp:hlinkClr val="tx"/>
                    </a:ext>
                  </a:extLst>
                </a:hlinkClick>
              </a:rPr>
              <a:t>motivation</a:t>
            </a:r>
            <a:r>
              <a:rPr b="0" i="0" lang="en" sz="1800" u="none" cap="none" strike="noStrike">
                <a:solidFill>
                  <a:srgbClr val="FFFFFF"/>
                </a:solidFill>
                <a:latin typeface="Arial"/>
                <a:ea typeface="Arial"/>
                <a:cs typeface="Arial"/>
                <a:sym typeface="Arial"/>
              </a:rPr>
              <a:t> they need to change their behavior. </a:t>
            </a: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800"/>
              <a:buFont typeface="Arial"/>
              <a:buNone/>
            </a:pPr>
            <a:r>
              <a:rPr b="0" i="0" lang="en" sz="1800" u="none" cap="none" strike="noStrike">
                <a:solidFill>
                  <a:srgbClr val="FFFFFF"/>
                </a:solidFill>
                <a:latin typeface="Arial"/>
                <a:ea typeface="Arial"/>
                <a:cs typeface="Arial"/>
                <a:sym typeface="Arial"/>
              </a:rPr>
              <a:t>It is a practical, empathetic, and short-term process that takes into consideration how difficult it is to make life changes.</a:t>
            </a:r>
            <a:endParaRPr/>
          </a:p>
        </p:txBody>
      </p:sp>
      <p:pic>
        <p:nvPicPr>
          <p:cNvPr id="104" name="Google Shape;104;p3"/>
          <p:cNvPicPr preferRelativeResize="0"/>
          <p:nvPr/>
        </p:nvPicPr>
        <p:blipFill rotWithShape="1">
          <a:blip r:embed="rId7">
            <a:alphaModFix/>
          </a:blip>
          <a:srcRect b="0" l="0" r="0" t="0"/>
          <a:stretch/>
        </p:blipFill>
        <p:spPr>
          <a:xfrm>
            <a:off x="6562100" y="1504100"/>
            <a:ext cx="2393750" cy="1770091"/>
          </a:xfrm>
          <a:prstGeom prst="rect">
            <a:avLst/>
          </a:prstGeom>
          <a:noFill/>
          <a:ln>
            <a:noFill/>
          </a:ln>
        </p:spPr>
      </p:pic>
      <p:sp>
        <p:nvSpPr>
          <p:cNvPr id="105" name="Google Shape;105;p3"/>
          <p:cNvSpPr txBox="1"/>
          <p:nvPr/>
        </p:nvSpPr>
        <p:spPr>
          <a:xfrm>
            <a:off x="6954225" y="3526775"/>
            <a:ext cx="1609500" cy="37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1400"/>
              <a:buFont typeface="Arial"/>
              <a:buNone/>
            </a:pPr>
            <a:r>
              <a:rPr b="0" i="0" lang="en" sz="1400" u="none" cap="none" strike="noStrike">
                <a:solidFill>
                  <a:srgbClr val="FFFFFF"/>
                </a:solidFill>
                <a:latin typeface="Arial"/>
                <a:ea typeface="Arial"/>
                <a:cs typeface="Arial"/>
                <a:sym typeface="Arial"/>
              </a:rPr>
              <a:t>William Miller and  Stephen  Rolnick</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09" name="Shape 109"/>
        <p:cNvGrpSpPr/>
        <p:nvPr/>
      </p:nvGrpSpPr>
      <p:grpSpPr>
        <a:xfrm>
          <a:off x="0" y="0"/>
          <a:ext cx="0" cy="0"/>
          <a:chOff x="0" y="0"/>
          <a:chExt cx="0" cy="0"/>
        </a:xfrm>
      </p:grpSpPr>
      <p:pic>
        <p:nvPicPr>
          <p:cNvPr id="110" name="Google Shape;110;p4"/>
          <p:cNvPicPr preferRelativeResize="0"/>
          <p:nvPr/>
        </p:nvPicPr>
        <p:blipFill rotWithShape="1">
          <a:blip r:embed="rId3">
            <a:alphaModFix/>
          </a:blip>
          <a:srcRect b="0" l="0" r="0" t="0"/>
          <a:stretch/>
        </p:blipFill>
        <p:spPr>
          <a:xfrm>
            <a:off x="921125" y="988450"/>
            <a:ext cx="7301751" cy="3886425"/>
          </a:xfrm>
          <a:prstGeom prst="rect">
            <a:avLst/>
          </a:prstGeom>
          <a:noFill/>
          <a:ln>
            <a:noFill/>
          </a:ln>
        </p:spPr>
      </p:pic>
      <p:sp>
        <p:nvSpPr>
          <p:cNvPr id="111" name="Google Shape;111;p4"/>
          <p:cNvSpPr txBox="1"/>
          <p:nvPr/>
        </p:nvSpPr>
        <p:spPr>
          <a:xfrm>
            <a:off x="2777825" y="200300"/>
            <a:ext cx="5043300" cy="62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Stages of Changes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5" name="Shape 115"/>
        <p:cNvGrpSpPr/>
        <p:nvPr/>
      </p:nvGrpSpPr>
      <p:grpSpPr>
        <a:xfrm>
          <a:off x="0" y="0"/>
          <a:ext cx="0" cy="0"/>
          <a:chOff x="0" y="0"/>
          <a:chExt cx="0" cy="0"/>
        </a:xfrm>
      </p:grpSpPr>
      <p:sp>
        <p:nvSpPr>
          <p:cNvPr id="116" name="Google Shape;116;p6"/>
          <p:cNvSpPr txBox="1"/>
          <p:nvPr>
            <p:ph idx="4294967295" type="title"/>
          </p:nvPr>
        </p:nvSpPr>
        <p:spPr>
          <a:xfrm>
            <a:off x="3845063" y="35884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3600">
                <a:solidFill>
                  <a:srgbClr val="000000"/>
                </a:solidFill>
              </a:rPr>
              <a:t>Miller </a:t>
            </a:r>
            <a:endParaRPr/>
          </a:p>
        </p:txBody>
      </p:sp>
      <p:sp>
        <p:nvSpPr>
          <p:cNvPr descr="MI founder William Miller talks about how Motivational Interviewing helps people resolve their ambivalence about changing addictive behaviors.  Watch the full video at: https://www.psychotherapy.net/video/miller-motivational-interviewing" id="117" name="Google Shape;117;p6" title="Motivational Interviewing (MI) with William Miller Video">
            <a:hlinkClick r:id="rId4"/>
          </p:cNvPr>
          <p:cNvSpPr/>
          <p:nvPr/>
        </p:nvSpPr>
        <p:spPr>
          <a:xfrm>
            <a:off x="2426166" y="1176846"/>
            <a:ext cx="4017497" cy="2927285"/>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21" name="Shape 121"/>
        <p:cNvGrpSpPr/>
        <p:nvPr/>
      </p:nvGrpSpPr>
      <p:grpSpPr>
        <a:xfrm>
          <a:off x="0" y="0"/>
          <a:ext cx="0" cy="0"/>
          <a:chOff x="0" y="0"/>
          <a:chExt cx="0" cy="0"/>
        </a:xfrm>
      </p:grpSpPr>
      <p:sp>
        <p:nvSpPr>
          <p:cNvPr id="122" name="Google Shape;122;p5"/>
          <p:cNvSpPr txBox="1"/>
          <p:nvPr>
            <p:ph idx="4294967295" type="title"/>
          </p:nvPr>
        </p:nvSpPr>
        <p:spPr>
          <a:xfrm>
            <a:off x="800450" y="66922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3600">
                <a:solidFill>
                  <a:srgbClr val="000000"/>
                </a:solidFill>
              </a:rPr>
              <a:t>5 Principles of MI</a:t>
            </a:r>
            <a:endParaRPr/>
          </a:p>
        </p:txBody>
      </p:sp>
      <p:sp>
        <p:nvSpPr>
          <p:cNvPr id="123" name="Google Shape;123;p5"/>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Font typeface="Arial"/>
              <a:buChar char="●"/>
            </a:pPr>
            <a:r>
              <a:rPr b="0" lang="en" sz="1800">
                <a:latin typeface="Arial"/>
                <a:ea typeface="Arial"/>
                <a:cs typeface="Arial"/>
                <a:sym typeface="Arial"/>
              </a:rPr>
              <a:t>Express empathy through reflective listening.</a:t>
            </a:r>
            <a:endParaRPr/>
          </a:p>
          <a:p>
            <a:pPr indent="-342900" lvl="0" marL="457200" rtl="0" algn="l">
              <a:lnSpc>
                <a:spcPct val="115000"/>
              </a:lnSpc>
              <a:spcBef>
                <a:spcPts val="0"/>
              </a:spcBef>
              <a:spcAft>
                <a:spcPts val="0"/>
              </a:spcAft>
              <a:buSzPts val="1800"/>
              <a:buFont typeface="Arial"/>
              <a:buChar char="●"/>
            </a:pPr>
            <a:r>
              <a:rPr b="0" lang="en" sz="1800">
                <a:latin typeface="Arial"/>
                <a:ea typeface="Arial"/>
                <a:cs typeface="Arial"/>
                <a:sym typeface="Arial"/>
              </a:rPr>
              <a:t>Develop discrepancy between clients' goals or values and their current behavior.</a:t>
            </a:r>
            <a:endParaRPr/>
          </a:p>
          <a:p>
            <a:pPr indent="-342900" lvl="0" marL="457200" rtl="0" algn="l">
              <a:lnSpc>
                <a:spcPct val="115000"/>
              </a:lnSpc>
              <a:spcBef>
                <a:spcPts val="0"/>
              </a:spcBef>
              <a:spcAft>
                <a:spcPts val="0"/>
              </a:spcAft>
              <a:buSzPts val="1800"/>
              <a:buFont typeface="Arial"/>
              <a:buChar char="●"/>
            </a:pPr>
            <a:r>
              <a:rPr b="0" lang="en" sz="1800">
                <a:latin typeface="Arial"/>
                <a:ea typeface="Arial"/>
                <a:cs typeface="Arial"/>
                <a:sym typeface="Arial"/>
              </a:rPr>
              <a:t>Avoid argument and direct confrontation.</a:t>
            </a:r>
            <a:endParaRPr/>
          </a:p>
          <a:p>
            <a:pPr indent="-342900" lvl="0" marL="457200" rtl="0" algn="l">
              <a:lnSpc>
                <a:spcPct val="115000"/>
              </a:lnSpc>
              <a:spcBef>
                <a:spcPts val="0"/>
              </a:spcBef>
              <a:spcAft>
                <a:spcPts val="0"/>
              </a:spcAft>
              <a:buSzPts val="1800"/>
              <a:buFont typeface="Arial"/>
              <a:buChar char="●"/>
            </a:pPr>
            <a:r>
              <a:rPr b="0" lang="en" sz="1800">
                <a:latin typeface="Arial"/>
                <a:ea typeface="Arial"/>
                <a:cs typeface="Arial"/>
                <a:sym typeface="Arial"/>
              </a:rPr>
              <a:t>Adjust to client resistance rather than opposing it directly.</a:t>
            </a:r>
            <a:endParaRPr/>
          </a:p>
          <a:p>
            <a:pPr indent="-342900" lvl="0" marL="457200" rtl="0" algn="l">
              <a:lnSpc>
                <a:spcPct val="115000"/>
              </a:lnSpc>
              <a:spcBef>
                <a:spcPts val="0"/>
              </a:spcBef>
              <a:spcAft>
                <a:spcPts val="0"/>
              </a:spcAft>
              <a:buSzPts val="1800"/>
              <a:buFont typeface="Arial"/>
              <a:buChar char="●"/>
            </a:pPr>
            <a:r>
              <a:rPr b="0" lang="en" sz="1800">
                <a:latin typeface="Arial"/>
                <a:ea typeface="Arial"/>
                <a:cs typeface="Arial"/>
                <a:sym typeface="Arial"/>
              </a:rPr>
              <a:t>Support self-efficacy and optimism.</a:t>
            </a:r>
            <a:endParaRPr/>
          </a:p>
          <a:p>
            <a:pPr indent="0" lvl="0" marL="0" rtl="0" algn="l">
              <a:lnSpc>
                <a:spcPct val="150000"/>
              </a:lnSpc>
              <a:spcBef>
                <a:spcPts val="800"/>
              </a:spcBef>
              <a:spcAft>
                <a:spcPts val="0"/>
              </a:spcAft>
              <a:buSzPts val="3000"/>
              <a:buNone/>
            </a:pPr>
            <a:r>
              <a:t/>
            </a:r>
            <a:endParaRPr b="0" sz="2400">
              <a:latin typeface="Arial"/>
              <a:ea typeface="Arial"/>
              <a:cs typeface="Arial"/>
              <a:sym typeface="Arial"/>
            </a:endParaRPr>
          </a:p>
          <a:p>
            <a:pPr indent="0" lvl="0" marL="0" rtl="0" algn="l">
              <a:lnSpc>
                <a:spcPct val="115000"/>
              </a:lnSpc>
              <a:spcBef>
                <a:spcPts val="500"/>
              </a:spcBef>
              <a:spcAft>
                <a:spcPts val="0"/>
              </a:spcAft>
              <a:buSzPts val="30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3000"/>
              <a:buNone/>
            </a:pPr>
            <a:r>
              <a:t/>
            </a:r>
            <a:endParaRPr b="0" sz="1050">
              <a:solidFill>
                <a:srgbClr val="666666"/>
              </a:solidFill>
              <a:latin typeface="Georgia"/>
              <a:ea typeface="Georgia"/>
              <a:cs typeface="Georgia"/>
              <a:sym typeface="Georgia"/>
            </a:endParaRPr>
          </a:p>
        </p:txBody>
      </p:sp>
      <p:pic>
        <p:nvPicPr>
          <p:cNvPr id="124" name="Google Shape;124;p5"/>
          <p:cNvPicPr preferRelativeResize="0"/>
          <p:nvPr/>
        </p:nvPicPr>
        <p:blipFill rotWithShape="1">
          <a:blip r:embed="rId3">
            <a:alphaModFix/>
          </a:blip>
          <a:srcRect b="0" l="0" r="0" t="0"/>
          <a:stretch/>
        </p:blipFill>
        <p:spPr>
          <a:xfrm>
            <a:off x="6201825" y="753300"/>
            <a:ext cx="2424925" cy="161367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26"/>
          <p:cNvPicPr preferRelativeResize="0"/>
          <p:nvPr/>
        </p:nvPicPr>
        <p:blipFill rotWithShape="1">
          <a:blip r:embed="rId3">
            <a:alphaModFix/>
          </a:blip>
          <a:srcRect b="14092" l="2132" r="6751" t="6554"/>
          <a:stretch/>
        </p:blipFill>
        <p:spPr>
          <a:xfrm>
            <a:off x="0" y="36550"/>
            <a:ext cx="9144001" cy="5143500"/>
          </a:xfrm>
          <a:prstGeom prst="rect">
            <a:avLst/>
          </a:prstGeom>
          <a:noFill/>
          <a:ln>
            <a:noFill/>
          </a:ln>
        </p:spPr>
      </p:pic>
      <p:sp>
        <p:nvSpPr>
          <p:cNvPr descr="http://learning.bmj.com  Complete this module at http://learning.bmj.com/learning/module-intro/motivational-interviewing.html?moduleId=10051582  You can sign up and try a module for free at http://learning.bmj.com, and subscribe to access our full range of content from just £32 (excluding VAT) per year.  Collect your CPD points and certificates by visiting http://learning.bmj.com." id="130" name="Google Shape;130;p26" title="Motivational interviewing in brief consultations: role-play focussing on engaging">
            <a:hlinkClick r:id="rId4"/>
          </p:cNvPr>
          <p:cNvSpPr/>
          <p:nvPr/>
        </p:nvSpPr>
        <p:spPr>
          <a:xfrm>
            <a:off x="2328825" y="1139825"/>
            <a:ext cx="4366925" cy="327520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6"/>
          <p:cNvSpPr txBox="1"/>
          <p:nvPr/>
        </p:nvSpPr>
        <p:spPr>
          <a:xfrm>
            <a:off x="3462350" y="336225"/>
            <a:ext cx="3233400" cy="50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Resistance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sp>
        <p:nvSpPr>
          <p:cNvPr id="136" name="Google Shape;136;p7"/>
          <p:cNvSpPr txBox="1"/>
          <p:nvPr/>
        </p:nvSpPr>
        <p:spPr>
          <a:xfrm>
            <a:off x="4163450" y="1251900"/>
            <a:ext cx="4614000" cy="2625300"/>
          </a:xfrm>
          <a:prstGeom prst="rect">
            <a:avLst/>
          </a:prstGeom>
          <a:noFill/>
          <a:ln>
            <a:noFill/>
          </a:ln>
        </p:spPr>
        <p:txBody>
          <a:bodyPr anchorCtr="0" anchor="t" bIns="91425" lIns="91425" spcFirstLastPara="1" rIns="91425" wrap="square" tIns="91425">
            <a:noAutofit/>
          </a:bodyPr>
          <a:lstStyle/>
          <a:p>
            <a:pPr indent="-285750" lvl="0" marL="285750" marR="0" rtl="0" algn="l">
              <a:lnSpc>
                <a:spcPct val="150000"/>
              </a:lnSpc>
              <a:spcBef>
                <a:spcPts val="0"/>
              </a:spcBef>
              <a:spcAft>
                <a:spcPts val="0"/>
              </a:spcAft>
              <a:buClr>
                <a:srgbClr val="000000"/>
              </a:buClr>
              <a:buSzPts val="1400"/>
              <a:buFont typeface="Arial"/>
              <a:buChar char="•"/>
            </a:pPr>
            <a:r>
              <a:rPr b="1" i="0" lang="en" sz="1400" u="none" cap="none" strike="noStrike">
                <a:solidFill>
                  <a:srgbClr val="000000"/>
                </a:solidFill>
                <a:latin typeface="Arial"/>
                <a:ea typeface="Arial"/>
                <a:cs typeface="Arial"/>
                <a:sym typeface="Arial"/>
              </a:rPr>
              <a:t>Brief intervention for behavior change</a:t>
            </a:r>
            <a:endParaRPr/>
          </a:p>
          <a:p>
            <a:pPr indent="-285750" lvl="0" marL="285750" marR="0" rtl="0" algn="l">
              <a:lnSpc>
                <a:spcPct val="150000"/>
              </a:lnSpc>
              <a:spcBef>
                <a:spcPts val="0"/>
              </a:spcBef>
              <a:spcAft>
                <a:spcPts val="0"/>
              </a:spcAft>
              <a:buClr>
                <a:srgbClr val="000000"/>
              </a:buClr>
              <a:buSzPts val="1400"/>
              <a:buFont typeface="Arial"/>
              <a:buChar char="•"/>
            </a:pPr>
            <a:r>
              <a:rPr b="1" i="0" lang="en" sz="1400" u="none" cap="none" strike="noStrike">
                <a:solidFill>
                  <a:srgbClr val="000000"/>
                </a:solidFill>
                <a:latin typeface="Arial"/>
                <a:ea typeface="Arial"/>
                <a:cs typeface="Arial"/>
                <a:sym typeface="Arial"/>
              </a:rPr>
              <a:t>Crisis</a:t>
            </a:r>
            <a:endParaRPr b="1"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1400"/>
              <a:buFont typeface="Arial"/>
              <a:buChar char="•"/>
            </a:pPr>
            <a:r>
              <a:rPr b="1" i="0" lang="en" sz="1400" u="none" cap="none" strike="noStrike">
                <a:solidFill>
                  <a:srgbClr val="000000"/>
                </a:solidFill>
                <a:latin typeface="Arial"/>
                <a:ea typeface="Arial"/>
                <a:cs typeface="Arial"/>
                <a:sym typeface="Arial"/>
              </a:rPr>
              <a:t>Substance dependence</a:t>
            </a:r>
            <a:endParaRPr/>
          </a:p>
          <a:p>
            <a:pPr indent="-285750" lvl="0" marL="285750" marR="0" rtl="0" algn="l">
              <a:lnSpc>
                <a:spcPct val="150000"/>
              </a:lnSpc>
              <a:spcBef>
                <a:spcPts val="0"/>
              </a:spcBef>
              <a:spcAft>
                <a:spcPts val="0"/>
              </a:spcAft>
              <a:buClr>
                <a:srgbClr val="000000"/>
              </a:buClr>
              <a:buSzPts val="1400"/>
              <a:buFont typeface="Arial"/>
              <a:buChar char="•"/>
            </a:pPr>
            <a:r>
              <a:rPr b="1" i="0" lang="en" sz="1400" u="none" cap="none" strike="noStrike">
                <a:solidFill>
                  <a:srgbClr val="000000"/>
                </a:solidFill>
                <a:latin typeface="Arial"/>
                <a:ea typeface="Arial"/>
                <a:cs typeface="Arial"/>
                <a:sym typeface="Arial"/>
              </a:rPr>
              <a:t>Health coaching</a:t>
            </a:r>
            <a:endParaRPr/>
          </a:p>
          <a:p>
            <a:pPr indent="-285750" lvl="0" marL="285750" marR="0" rtl="0" algn="l">
              <a:lnSpc>
                <a:spcPct val="150000"/>
              </a:lnSpc>
              <a:spcBef>
                <a:spcPts val="0"/>
              </a:spcBef>
              <a:spcAft>
                <a:spcPts val="0"/>
              </a:spcAft>
              <a:buClr>
                <a:srgbClr val="000000"/>
              </a:buClr>
              <a:buSzPts val="1400"/>
              <a:buFont typeface="Arial"/>
              <a:buChar char="•"/>
            </a:pPr>
            <a:r>
              <a:rPr b="1" i="0" lang="en" sz="1400" u="none" cap="none" strike="noStrike">
                <a:solidFill>
                  <a:srgbClr val="000000"/>
                </a:solidFill>
                <a:latin typeface="Arial"/>
                <a:ea typeface="Arial"/>
                <a:cs typeface="Arial"/>
                <a:sym typeface="Arial"/>
              </a:rPr>
              <a:t>Mental disorder</a:t>
            </a:r>
            <a:endParaRPr/>
          </a:p>
          <a:p>
            <a:pPr indent="-285750" lvl="0" marL="285750" marR="0" rtl="0" algn="l">
              <a:lnSpc>
                <a:spcPct val="150000"/>
              </a:lnSpc>
              <a:spcBef>
                <a:spcPts val="0"/>
              </a:spcBef>
              <a:spcAft>
                <a:spcPts val="0"/>
              </a:spcAft>
              <a:buClr>
                <a:srgbClr val="000000"/>
              </a:buClr>
              <a:buSzPts val="1400"/>
              <a:buFont typeface="Arial"/>
              <a:buChar char="•"/>
            </a:pPr>
            <a:r>
              <a:rPr b="1" i="0" lang="en" sz="1400" u="none" cap="none" strike="noStrike">
                <a:solidFill>
                  <a:srgbClr val="000000"/>
                </a:solidFill>
                <a:latin typeface="Arial"/>
                <a:ea typeface="Arial"/>
                <a:cs typeface="Arial"/>
                <a:sym typeface="Arial"/>
              </a:rPr>
              <a:t>Problem gambling</a:t>
            </a:r>
            <a:endParaRPr/>
          </a:p>
          <a:p>
            <a:pPr indent="-285750" lvl="0" marL="285750" marR="0" rtl="0" algn="l">
              <a:lnSpc>
                <a:spcPct val="150000"/>
              </a:lnSpc>
              <a:spcBef>
                <a:spcPts val="0"/>
              </a:spcBef>
              <a:spcAft>
                <a:spcPts val="0"/>
              </a:spcAft>
              <a:buClr>
                <a:srgbClr val="000000"/>
              </a:buClr>
              <a:buSzPts val="1400"/>
              <a:buFont typeface="Arial"/>
              <a:buChar char="•"/>
            </a:pPr>
            <a:r>
              <a:rPr b="1" i="0" lang="en" sz="1400" u="none" cap="none" strike="noStrike">
                <a:solidFill>
                  <a:srgbClr val="000000"/>
                </a:solidFill>
                <a:latin typeface="Arial"/>
                <a:ea typeface="Arial"/>
                <a:cs typeface="Arial"/>
                <a:sym typeface="Arial"/>
              </a:rPr>
              <a:t>Dual diagnosis</a:t>
            </a:r>
            <a:endParaRPr/>
          </a:p>
          <a:p>
            <a:pPr indent="-285750" lvl="0" marL="285750" marR="0" rtl="0" algn="l">
              <a:lnSpc>
                <a:spcPct val="150000"/>
              </a:lnSpc>
              <a:spcBef>
                <a:spcPts val="0"/>
              </a:spcBef>
              <a:spcAft>
                <a:spcPts val="0"/>
              </a:spcAft>
              <a:buClr>
                <a:srgbClr val="000000"/>
              </a:buClr>
              <a:buSzPts val="1400"/>
              <a:buFont typeface="Arial"/>
              <a:buChar char="•"/>
            </a:pPr>
            <a:r>
              <a:rPr b="1" i="0" lang="en" sz="1400" u="none" cap="none" strike="noStrike">
                <a:solidFill>
                  <a:srgbClr val="000000"/>
                </a:solidFill>
                <a:latin typeface="Arial"/>
                <a:ea typeface="Arial"/>
                <a:cs typeface="Arial"/>
                <a:sym typeface="Arial"/>
              </a:rPr>
              <a:t>Classroom management</a:t>
            </a:r>
            <a:endParaRPr/>
          </a:p>
          <a:p>
            <a:pPr indent="-285750" lvl="0" marL="285750" marR="0" rtl="0" algn="l">
              <a:lnSpc>
                <a:spcPct val="150000"/>
              </a:lnSpc>
              <a:spcBef>
                <a:spcPts val="0"/>
              </a:spcBef>
              <a:spcAft>
                <a:spcPts val="0"/>
              </a:spcAft>
              <a:buClr>
                <a:srgbClr val="000000"/>
              </a:buClr>
              <a:buSzPts val="1400"/>
              <a:buFont typeface="Arial"/>
              <a:buChar char="•"/>
            </a:pPr>
            <a:r>
              <a:rPr b="1" i="0" lang="en" sz="1400" u="none" cap="none" strike="noStrike">
                <a:solidFill>
                  <a:srgbClr val="000000"/>
                </a:solidFill>
                <a:latin typeface="Arial"/>
                <a:ea typeface="Arial"/>
                <a:cs typeface="Arial"/>
                <a:sym typeface="Arial"/>
              </a:rPr>
              <a:t>Parenting</a:t>
            </a:r>
            <a:endParaRPr/>
          </a:p>
          <a:p>
            <a:pPr indent="-285750" lvl="0" marL="285750" marR="0" rtl="0" algn="l">
              <a:lnSpc>
                <a:spcPct val="150000"/>
              </a:lnSpc>
              <a:spcBef>
                <a:spcPts val="0"/>
              </a:spcBef>
              <a:spcAft>
                <a:spcPts val="0"/>
              </a:spcAft>
              <a:buClr>
                <a:srgbClr val="000000"/>
              </a:buClr>
              <a:buSzPts val="1400"/>
              <a:buFont typeface="Arial"/>
              <a:buChar char="•"/>
            </a:pPr>
            <a:r>
              <a:rPr b="1" i="0" lang="en" sz="1400" u="none" cap="none" strike="noStrike">
                <a:solidFill>
                  <a:srgbClr val="000000"/>
                </a:solidFill>
                <a:latin typeface="Arial"/>
                <a:ea typeface="Arial"/>
                <a:cs typeface="Arial"/>
                <a:sym typeface="Arial"/>
              </a:rPr>
              <a:t>Coaching</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7"/>
          <p:cNvSpPr txBox="1"/>
          <p:nvPr/>
        </p:nvSpPr>
        <p:spPr>
          <a:xfrm>
            <a:off x="3126150" y="321925"/>
            <a:ext cx="5272200" cy="693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Uses of MI</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8"/>
          <p:cNvPicPr preferRelativeResize="0"/>
          <p:nvPr/>
        </p:nvPicPr>
        <p:blipFill rotWithShape="1">
          <a:blip r:embed="rId3">
            <a:alphaModFix/>
          </a:blip>
          <a:srcRect b="14092" l="2132" r="6751" t="6554"/>
          <a:stretch/>
        </p:blipFill>
        <p:spPr>
          <a:xfrm>
            <a:off x="-247026" y="162075"/>
            <a:ext cx="9144001" cy="5143500"/>
          </a:xfrm>
          <a:prstGeom prst="rect">
            <a:avLst/>
          </a:prstGeom>
          <a:noFill/>
          <a:ln>
            <a:noFill/>
          </a:ln>
        </p:spPr>
      </p:pic>
      <p:sp>
        <p:nvSpPr>
          <p:cNvPr id="143" name="Google Shape;143;p8"/>
          <p:cNvSpPr txBox="1"/>
          <p:nvPr/>
        </p:nvSpPr>
        <p:spPr>
          <a:xfrm>
            <a:off x="3455819" y="370500"/>
            <a:ext cx="53340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1" i="0" lang="en" sz="3000" u="none" cap="none" strike="noStrike">
                <a:solidFill>
                  <a:schemeClr val="lt1"/>
                </a:solidFill>
                <a:latin typeface="Arial"/>
                <a:ea typeface="Arial"/>
                <a:cs typeface="Arial"/>
                <a:sym typeface="Arial"/>
              </a:rPr>
              <a:t>Empathy </a:t>
            </a:r>
            <a:endParaRPr/>
          </a:p>
        </p:txBody>
      </p:sp>
      <p:sp>
        <p:nvSpPr>
          <p:cNvPr id="144" name="Google Shape;144;p8"/>
          <p:cNvSpPr txBox="1"/>
          <p:nvPr/>
        </p:nvSpPr>
        <p:spPr>
          <a:xfrm>
            <a:off x="5840675" y="4503225"/>
            <a:ext cx="4097700" cy="478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8"/>
          <p:cNvSpPr txBox="1"/>
          <p:nvPr/>
        </p:nvSpPr>
        <p:spPr>
          <a:xfrm>
            <a:off x="1325150" y="1079250"/>
            <a:ext cx="6181800" cy="277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8"/>
          <p:cNvSpPr txBox="1"/>
          <p:nvPr/>
        </p:nvSpPr>
        <p:spPr>
          <a:xfrm>
            <a:off x="1311500" y="963525"/>
            <a:ext cx="6209100" cy="2561400"/>
          </a:xfrm>
          <a:prstGeom prst="rect">
            <a:avLst/>
          </a:prstGeom>
          <a:noFill/>
          <a:ln>
            <a:noFill/>
          </a:ln>
        </p:spPr>
        <p:txBody>
          <a:bodyPr anchorCtr="0" anchor="t" bIns="91425" lIns="91425" spcFirstLastPara="1" rIns="91425" wrap="square" tIns="91425">
            <a:noAutofit/>
          </a:bodyPr>
          <a:lstStyle/>
          <a:p>
            <a:pPr indent="-336550" lvl="0" marL="457200" marR="0" rtl="0" algn="l">
              <a:lnSpc>
                <a:spcPct val="115000"/>
              </a:lnSpc>
              <a:spcBef>
                <a:spcPts val="0"/>
              </a:spcBef>
              <a:spcAft>
                <a:spcPts val="0"/>
              </a:spcAft>
              <a:buClr>
                <a:srgbClr val="F3F3F3"/>
              </a:buClr>
              <a:buSzPts val="1700"/>
              <a:buFont typeface="Arial"/>
              <a:buChar char="●"/>
            </a:pPr>
            <a:r>
              <a:rPr b="0" i="0" lang="en" sz="1700" u="none" cap="none" strike="noStrike">
                <a:solidFill>
                  <a:srgbClr val="F3F3F3"/>
                </a:solidFill>
                <a:latin typeface="Arial"/>
                <a:ea typeface="Arial"/>
                <a:cs typeface="Arial"/>
                <a:sym typeface="Arial"/>
              </a:rPr>
              <a:t>Communicates respect for and acceptance of clients and their feelings</a:t>
            </a:r>
            <a:endParaRPr sz="1600"/>
          </a:p>
          <a:p>
            <a:pPr indent="-336550" lvl="0" marL="457200" marR="0" rtl="0" algn="l">
              <a:lnSpc>
                <a:spcPct val="115000"/>
              </a:lnSpc>
              <a:spcBef>
                <a:spcPts val="1600"/>
              </a:spcBef>
              <a:spcAft>
                <a:spcPts val="0"/>
              </a:spcAft>
              <a:buClr>
                <a:srgbClr val="F3F3F3"/>
              </a:buClr>
              <a:buSzPts val="1700"/>
              <a:buFont typeface="Arial"/>
              <a:buChar char="●"/>
            </a:pPr>
            <a:r>
              <a:rPr b="0" i="0" lang="en" sz="1700" u="none" cap="none" strike="noStrike">
                <a:solidFill>
                  <a:srgbClr val="F3F3F3"/>
                </a:solidFill>
                <a:latin typeface="Arial"/>
                <a:ea typeface="Arial"/>
                <a:cs typeface="Arial"/>
                <a:sym typeface="Arial"/>
              </a:rPr>
              <a:t>Encourages a nonjudgmental, collaborative relationship</a:t>
            </a:r>
            <a:endParaRPr sz="1600"/>
          </a:p>
          <a:p>
            <a:pPr indent="-336550" lvl="0" marL="457200" marR="0" rtl="0" algn="l">
              <a:lnSpc>
                <a:spcPct val="115000"/>
              </a:lnSpc>
              <a:spcBef>
                <a:spcPts val="1600"/>
              </a:spcBef>
              <a:spcAft>
                <a:spcPts val="0"/>
              </a:spcAft>
              <a:buClr>
                <a:srgbClr val="F3F3F3"/>
              </a:buClr>
              <a:buSzPts val="1700"/>
              <a:buFont typeface="Arial"/>
              <a:buChar char="●"/>
            </a:pPr>
            <a:r>
              <a:rPr b="0" i="0" lang="en" sz="1700" u="none" cap="none" strike="noStrike">
                <a:solidFill>
                  <a:srgbClr val="F3F3F3"/>
                </a:solidFill>
                <a:latin typeface="Arial"/>
                <a:ea typeface="Arial"/>
                <a:cs typeface="Arial"/>
                <a:sym typeface="Arial"/>
              </a:rPr>
              <a:t>Allows you to be a supportive and knowledgeable consultant</a:t>
            </a:r>
            <a:endParaRPr sz="1600"/>
          </a:p>
          <a:p>
            <a:pPr indent="-336550" lvl="0" marL="457200" marR="0" rtl="0" algn="l">
              <a:lnSpc>
                <a:spcPct val="115000"/>
              </a:lnSpc>
              <a:spcBef>
                <a:spcPts val="1600"/>
              </a:spcBef>
              <a:spcAft>
                <a:spcPts val="0"/>
              </a:spcAft>
              <a:buClr>
                <a:srgbClr val="F3F3F3"/>
              </a:buClr>
              <a:buSzPts val="1700"/>
              <a:buFont typeface="Arial"/>
              <a:buChar char="●"/>
            </a:pPr>
            <a:r>
              <a:rPr b="0" i="0" lang="en" sz="1700" u="none" cap="none" strike="noStrike">
                <a:solidFill>
                  <a:srgbClr val="F3F3F3"/>
                </a:solidFill>
                <a:latin typeface="Arial"/>
                <a:ea typeface="Arial"/>
                <a:cs typeface="Arial"/>
                <a:sym typeface="Arial"/>
              </a:rPr>
              <a:t>Sincerely compliments rather than denigrates</a:t>
            </a:r>
            <a:endParaRPr sz="1600"/>
          </a:p>
          <a:p>
            <a:pPr indent="-336550" lvl="0" marL="457200" marR="0" rtl="0" algn="l">
              <a:lnSpc>
                <a:spcPct val="115000"/>
              </a:lnSpc>
              <a:spcBef>
                <a:spcPts val="1600"/>
              </a:spcBef>
              <a:spcAft>
                <a:spcPts val="0"/>
              </a:spcAft>
              <a:buClr>
                <a:srgbClr val="F3F3F3"/>
              </a:buClr>
              <a:buSzPts val="1700"/>
              <a:buFont typeface="Arial"/>
              <a:buChar char="●"/>
            </a:pPr>
            <a:r>
              <a:rPr b="0" i="0" lang="en" sz="1700" u="none" cap="none" strike="noStrike">
                <a:solidFill>
                  <a:srgbClr val="F3F3F3"/>
                </a:solidFill>
                <a:latin typeface="Arial"/>
                <a:ea typeface="Arial"/>
                <a:cs typeface="Arial"/>
                <a:sym typeface="Arial"/>
              </a:rPr>
              <a:t>Listens rather than tells</a:t>
            </a:r>
            <a:endParaRPr sz="1600"/>
          </a:p>
          <a:p>
            <a:pPr indent="-336550" lvl="0" marL="457200" marR="0" rtl="0" algn="l">
              <a:lnSpc>
                <a:spcPct val="115000"/>
              </a:lnSpc>
              <a:spcBef>
                <a:spcPts val="1600"/>
              </a:spcBef>
              <a:spcAft>
                <a:spcPts val="0"/>
              </a:spcAft>
              <a:buClr>
                <a:srgbClr val="F3F3F3"/>
              </a:buClr>
              <a:buSzPts val="1700"/>
              <a:buFont typeface="Arial"/>
              <a:buChar char="●"/>
            </a:pPr>
            <a:r>
              <a:rPr b="0" i="0" lang="en" sz="1700" u="none" cap="none" strike="noStrike">
                <a:solidFill>
                  <a:srgbClr val="F3F3F3"/>
                </a:solidFill>
                <a:latin typeface="Arial"/>
                <a:ea typeface="Arial"/>
                <a:cs typeface="Arial"/>
                <a:sym typeface="Arial"/>
              </a:rPr>
              <a:t>Gently persuades, with the understanding that the decision to change is the client's</a:t>
            </a:r>
            <a:endParaRPr sz="1600"/>
          </a:p>
          <a:p>
            <a:pPr indent="0" lvl="0" marL="0" marR="0" rtl="0" algn="l">
              <a:lnSpc>
                <a:spcPct val="150000"/>
              </a:lnSpc>
              <a:spcBef>
                <a:spcPts val="1600"/>
              </a:spcBef>
              <a:spcAft>
                <a:spcPts val="0"/>
              </a:spcAft>
              <a:buClr>
                <a:srgbClr val="000000"/>
              </a:buClr>
              <a:buSzPts val="1500"/>
              <a:buFont typeface="Arial"/>
              <a:buNone/>
            </a:pPr>
            <a:r>
              <a:t/>
            </a:r>
            <a:endParaRPr b="0" i="0" sz="1500" u="none" cap="none" strike="noStrike">
              <a:solidFill>
                <a:srgbClr val="F3F3F3"/>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F3F3F3"/>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0" name="Shape 150"/>
        <p:cNvGrpSpPr/>
        <p:nvPr/>
      </p:nvGrpSpPr>
      <p:grpSpPr>
        <a:xfrm>
          <a:off x="0" y="0"/>
          <a:ext cx="0" cy="0"/>
          <a:chOff x="0" y="0"/>
          <a:chExt cx="0" cy="0"/>
        </a:xfrm>
      </p:grpSpPr>
      <p:sp>
        <p:nvSpPr>
          <p:cNvPr id="151" name="Google Shape;151;p9"/>
          <p:cNvSpPr txBox="1"/>
          <p:nvPr/>
        </p:nvSpPr>
        <p:spPr>
          <a:xfrm>
            <a:off x="3285600" y="279050"/>
            <a:ext cx="3000000" cy="560100"/>
          </a:xfrm>
          <a:prstGeom prst="rect">
            <a:avLst/>
          </a:prstGeom>
          <a:noFill/>
          <a:ln>
            <a:noFill/>
          </a:ln>
        </p:spPr>
        <p:txBody>
          <a:bodyPr anchorCtr="0" anchor="ctr" bIns="91425" lIns="91425" spcFirstLastPara="1" rIns="91425" wrap="square" tIns="91425">
            <a:noAutofit/>
          </a:bodyPr>
          <a:lstStyle/>
          <a:p>
            <a:pPr indent="0" lvl="0" marL="0" marR="0" rtl="0" algn="l">
              <a:lnSpc>
                <a:spcPct val="125000"/>
              </a:lnSpc>
              <a:spcBef>
                <a:spcPts val="0"/>
              </a:spcBef>
              <a:spcAft>
                <a:spcPts val="0"/>
              </a:spcAft>
              <a:buClr>
                <a:srgbClr val="FFFFFF"/>
              </a:buClr>
              <a:buSzPts val="3000"/>
              <a:buFont typeface="Arial"/>
              <a:buNone/>
            </a:pPr>
            <a:r>
              <a:rPr b="1" i="0" lang="en" sz="3000" u="none" cap="none" strike="noStrike">
                <a:solidFill>
                  <a:srgbClr val="FFFFFF"/>
                </a:solidFill>
                <a:latin typeface="Arial"/>
                <a:ea typeface="Arial"/>
                <a:cs typeface="Arial"/>
                <a:sym typeface="Arial"/>
              </a:rPr>
              <a:t>Discrepancy</a:t>
            </a:r>
            <a:endParaRPr/>
          </a:p>
        </p:txBody>
      </p:sp>
      <p:sp>
        <p:nvSpPr>
          <p:cNvPr id="152" name="Google Shape;152;p9"/>
          <p:cNvSpPr txBox="1"/>
          <p:nvPr/>
        </p:nvSpPr>
        <p:spPr>
          <a:xfrm>
            <a:off x="910350" y="1463425"/>
            <a:ext cx="7323300" cy="3176400"/>
          </a:xfrm>
          <a:prstGeom prst="rect">
            <a:avLst/>
          </a:prstGeom>
          <a:noFill/>
          <a:ln>
            <a:noFill/>
          </a:ln>
        </p:spPr>
        <p:txBody>
          <a:bodyPr anchorCtr="0" anchor="t" bIns="91425" lIns="91425" spcFirstLastPara="1" rIns="91425" wrap="square" tIns="91425">
            <a:noAutofit/>
          </a:bodyPr>
          <a:lstStyle/>
          <a:p>
            <a:pPr indent="-361950" lvl="0" marL="457200" marR="0" rtl="0" algn="l">
              <a:lnSpc>
                <a:spcPct val="100000"/>
              </a:lnSpc>
              <a:spcBef>
                <a:spcPts val="0"/>
              </a:spcBef>
              <a:spcAft>
                <a:spcPts val="0"/>
              </a:spcAft>
              <a:buClr>
                <a:srgbClr val="FFFFFF"/>
              </a:buClr>
              <a:buSzPts val="2100"/>
              <a:buFont typeface="Arial"/>
              <a:buChar char="●"/>
            </a:pPr>
            <a:r>
              <a:rPr b="0" i="0" lang="en" sz="2100" u="none" cap="none" strike="noStrike">
                <a:solidFill>
                  <a:srgbClr val="FFFFFF"/>
                </a:solidFill>
                <a:latin typeface="Arial"/>
                <a:ea typeface="Arial"/>
                <a:cs typeface="Arial"/>
                <a:sym typeface="Arial"/>
              </a:rPr>
              <a:t>Motivation for change is enhanced when clients perceive </a:t>
            </a:r>
            <a:r>
              <a:rPr b="1" i="0" lang="en" sz="2100" u="none" cap="none" strike="noStrike">
                <a:solidFill>
                  <a:srgbClr val="FFFFFF"/>
                </a:solidFill>
                <a:latin typeface="Arial"/>
                <a:ea typeface="Arial"/>
                <a:cs typeface="Arial"/>
                <a:sym typeface="Arial"/>
              </a:rPr>
              <a:t>discrepancies </a:t>
            </a:r>
            <a:r>
              <a:rPr b="0" i="0" lang="en" sz="2100" u="none" cap="none" strike="noStrike">
                <a:solidFill>
                  <a:srgbClr val="FFFFFF"/>
                </a:solidFill>
                <a:latin typeface="Arial"/>
                <a:ea typeface="Arial"/>
                <a:cs typeface="Arial"/>
                <a:sym typeface="Arial"/>
              </a:rPr>
              <a:t>between their current situation and their hopes for the future. </a:t>
            </a:r>
            <a:endParaRPr sz="2100"/>
          </a:p>
          <a:p>
            <a:pPr indent="0" lvl="0" marL="0" marR="0" rtl="0" algn="l">
              <a:lnSpc>
                <a:spcPct val="100000"/>
              </a:lnSpc>
              <a:spcBef>
                <a:spcPts val="0"/>
              </a:spcBef>
              <a:spcAft>
                <a:spcPts val="0"/>
              </a:spcAft>
              <a:buClr>
                <a:srgbClr val="000000"/>
              </a:buClr>
              <a:buSzPts val="1400"/>
              <a:buFont typeface="Arial"/>
              <a:buNone/>
            </a:pPr>
            <a:r>
              <a:t/>
            </a:r>
            <a:endParaRPr b="0" i="0" sz="2100" u="none" cap="none" strike="noStrike">
              <a:solidFill>
                <a:srgbClr val="FFFFFF"/>
              </a:solidFill>
              <a:latin typeface="Arial"/>
              <a:ea typeface="Arial"/>
              <a:cs typeface="Arial"/>
              <a:sym typeface="Arial"/>
            </a:endParaRPr>
          </a:p>
          <a:p>
            <a:pPr indent="-361950" lvl="0" marL="457200" marR="0" rtl="0" algn="l">
              <a:lnSpc>
                <a:spcPct val="100000"/>
              </a:lnSpc>
              <a:spcBef>
                <a:spcPts val="0"/>
              </a:spcBef>
              <a:spcAft>
                <a:spcPts val="0"/>
              </a:spcAft>
              <a:buClr>
                <a:srgbClr val="FFFFFF"/>
              </a:buClr>
              <a:buSzPts val="2100"/>
              <a:buFont typeface="Arial"/>
              <a:buChar char="●"/>
            </a:pPr>
            <a:r>
              <a:rPr b="0" i="0" lang="en" sz="2100" u="none" cap="none" strike="noStrike">
                <a:solidFill>
                  <a:srgbClr val="FFFFFF"/>
                </a:solidFill>
                <a:latin typeface="Arial"/>
                <a:ea typeface="Arial"/>
                <a:cs typeface="Arial"/>
                <a:sym typeface="Arial"/>
              </a:rPr>
              <a:t>Your task is to help focus your client's attention on how current behavior differs </a:t>
            </a:r>
            <a:r>
              <a:rPr b="1" i="0" lang="en" sz="2100" u="none" cap="none" strike="noStrike">
                <a:solidFill>
                  <a:srgbClr val="FFFFFF"/>
                </a:solidFill>
                <a:latin typeface="Arial"/>
                <a:ea typeface="Arial"/>
                <a:cs typeface="Arial"/>
                <a:sym typeface="Arial"/>
              </a:rPr>
              <a:t>from ideal or desired behavior</a:t>
            </a:r>
            <a:r>
              <a:rPr b="0" i="0" lang="en" sz="2100" u="none" cap="none" strike="noStrike">
                <a:solidFill>
                  <a:srgbClr val="FFFFFF"/>
                </a:solidFill>
                <a:latin typeface="Arial"/>
                <a:ea typeface="Arial"/>
                <a:cs typeface="Arial"/>
                <a:sym typeface="Arial"/>
              </a:rPr>
              <a:t>. </a:t>
            </a:r>
            <a:endParaRPr sz="2100"/>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6" name="Shape 156"/>
        <p:cNvGrpSpPr/>
        <p:nvPr/>
      </p:nvGrpSpPr>
      <p:grpSpPr>
        <a:xfrm>
          <a:off x="0" y="0"/>
          <a:ext cx="0" cy="0"/>
          <a:chOff x="0" y="0"/>
          <a:chExt cx="0" cy="0"/>
        </a:xfrm>
      </p:grpSpPr>
      <p:sp>
        <p:nvSpPr>
          <p:cNvPr id="157" name="Google Shape;157;g1c13dd416ef_0_84"/>
          <p:cNvSpPr txBox="1"/>
          <p:nvPr/>
        </p:nvSpPr>
        <p:spPr>
          <a:xfrm>
            <a:off x="3285600" y="279050"/>
            <a:ext cx="3000000" cy="560100"/>
          </a:xfrm>
          <a:prstGeom prst="rect">
            <a:avLst/>
          </a:prstGeom>
          <a:noFill/>
          <a:ln>
            <a:noFill/>
          </a:ln>
        </p:spPr>
        <p:txBody>
          <a:bodyPr anchorCtr="0" anchor="ctr" bIns="91425" lIns="91425" spcFirstLastPara="1" rIns="91425" wrap="square" tIns="91425">
            <a:noAutofit/>
          </a:bodyPr>
          <a:lstStyle/>
          <a:p>
            <a:pPr indent="0" lvl="0" marL="0" marR="0" rtl="0" algn="l">
              <a:lnSpc>
                <a:spcPct val="125000"/>
              </a:lnSpc>
              <a:spcBef>
                <a:spcPts val="0"/>
              </a:spcBef>
              <a:spcAft>
                <a:spcPts val="0"/>
              </a:spcAft>
              <a:buClr>
                <a:srgbClr val="FFFFFF"/>
              </a:buClr>
              <a:buSzPts val="3000"/>
              <a:buFont typeface="Arial"/>
              <a:buNone/>
            </a:pPr>
            <a:r>
              <a:rPr b="1" i="0" lang="en" sz="3000" u="none" cap="none" strike="noStrike">
                <a:solidFill>
                  <a:srgbClr val="FFFFFF"/>
                </a:solidFill>
                <a:latin typeface="Arial"/>
                <a:ea typeface="Arial"/>
                <a:cs typeface="Arial"/>
                <a:sym typeface="Arial"/>
              </a:rPr>
              <a:t>Discrepancy</a:t>
            </a:r>
            <a:endParaRPr/>
          </a:p>
        </p:txBody>
      </p:sp>
      <p:sp>
        <p:nvSpPr>
          <p:cNvPr id="158" name="Google Shape;158;g1c13dd416ef_0_84"/>
          <p:cNvSpPr txBox="1"/>
          <p:nvPr/>
        </p:nvSpPr>
        <p:spPr>
          <a:xfrm>
            <a:off x="890550" y="1238500"/>
            <a:ext cx="7362900" cy="31764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lt1"/>
              </a:buClr>
              <a:buSzPts val="1900"/>
              <a:buChar char="●"/>
            </a:pPr>
            <a:r>
              <a:rPr lang="en" sz="1900">
                <a:solidFill>
                  <a:schemeClr val="lt1"/>
                </a:solidFill>
              </a:rPr>
              <a:t>Discrepancy is initially highlighted by raising your client’s awareness of the negative personal, familial, or community </a:t>
            </a:r>
            <a:r>
              <a:rPr b="1" lang="en" sz="1900">
                <a:solidFill>
                  <a:schemeClr val="lt1"/>
                </a:solidFill>
              </a:rPr>
              <a:t>consequences</a:t>
            </a:r>
            <a:r>
              <a:rPr lang="en" sz="1900">
                <a:solidFill>
                  <a:schemeClr val="lt1"/>
                </a:solidFill>
              </a:rPr>
              <a:t> of a problem behavior and helping them confront the substance use that contributed to the consequences.</a:t>
            </a:r>
            <a:endParaRPr sz="1900">
              <a:solidFill>
                <a:schemeClr val="dk2"/>
              </a:solidFill>
            </a:endParaRPr>
          </a:p>
          <a:p>
            <a:pPr indent="0" lvl="0" marL="0" rtl="0" algn="l">
              <a:spcBef>
                <a:spcPts val="0"/>
              </a:spcBef>
              <a:spcAft>
                <a:spcPts val="0"/>
              </a:spcAft>
              <a:buNone/>
            </a:pPr>
            <a:r>
              <a:t/>
            </a:r>
            <a:endParaRPr sz="1900">
              <a:solidFill>
                <a:schemeClr val="lt1"/>
              </a:solidFill>
            </a:endParaRPr>
          </a:p>
          <a:p>
            <a:pPr indent="-349250" lvl="0" marL="457200" rtl="0" algn="l">
              <a:spcBef>
                <a:spcPts val="0"/>
              </a:spcBef>
              <a:spcAft>
                <a:spcPts val="0"/>
              </a:spcAft>
              <a:buClr>
                <a:schemeClr val="lt1"/>
              </a:buClr>
              <a:buSzPts val="1900"/>
              <a:buChar char="●"/>
            </a:pPr>
            <a:r>
              <a:rPr lang="en" sz="1900">
                <a:solidFill>
                  <a:schemeClr val="lt1"/>
                </a:solidFill>
              </a:rPr>
              <a:t>Although helping a client perceive discrepancy can be difficult, carefully chosen and strategic reflecting can underscore incongruities.</a:t>
            </a:r>
            <a:endParaRPr sz="2300">
              <a:solidFill>
                <a:srgbClr val="FFFFFF"/>
              </a:solidFill>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10"/>
          <p:cNvSpPr txBox="1"/>
          <p:nvPr/>
        </p:nvSpPr>
        <p:spPr>
          <a:xfrm>
            <a:off x="3285600" y="189100"/>
            <a:ext cx="3000000" cy="560100"/>
          </a:xfrm>
          <a:prstGeom prst="rect">
            <a:avLst/>
          </a:prstGeom>
          <a:noFill/>
          <a:ln>
            <a:noFill/>
          </a:ln>
        </p:spPr>
        <p:txBody>
          <a:bodyPr anchorCtr="0" anchor="ctr" bIns="91425" lIns="91425" spcFirstLastPara="1" rIns="91425" wrap="square" tIns="91425">
            <a:noAutofit/>
          </a:bodyPr>
          <a:lstStyle/>
          <a:p>
            <a:pPr indent="0" lvl="0" marL="0" marR="0" rtl="0" algn="l">
              <a:lnSpc>
                <a:spcPct val="125000"/>
              </a:lnSpc>
              <a:spcBef>
                <a:spcPts val="0"/>
              </a:spcBef>
              <a:spcAft>
                <a:spcPts val="0"/>
              </a:spcAft>
              <a:buClr>
                <a:srgbClr val="000000"/>
              </a:buClr>
              <a:buSzPts val="3000"/>
              <a:buFont typeface="Arial"/>
              <a:buNone/>
            </a:pPr>
            <a:r>
              <a:rPr b="1" i="0" lang="en" sz="3000" u="none" cap="none" strike="noStrike">
                <a:solidFill>
                  <a:srgbClr val="000000"/>
                </a:solidFill>
                <a:latin typeface="Arial"/>
                <a:ea typeface="Arial"/>
                <a:cs typeface="Arial"/>
                <a:sym typeface="Arial"/>
              </a:rPr>
              <a:t>Discrepancy</a:t>
            </a:r>
            <a:endParaRPr/>
          </a:p>
        </p:txBody>
      </p:sp>
      <p:sp>
        <p:nvSpPr>
          <p:cNvPr id="164" name="Google Shape;164;p10"/>
          <p:cNvSpPr txBox="1"/>
          <p:nvPr/>
        </p:nvSpPr>
        <p:spPr>
          <a:xfrm>
            <a:off x="1247700" y="1184050"/>
            <a:ext cx="6648600" cy="3000000"/>
          </a:xfrm>
          <a:prstGeom prst="rect">
            <a:avLst/>
          </a:prstGeom>
          <a:noFill/>
          <a:ln>
            <a:noFill/>
          </a:ln>
        </p:spPr>
        <p:txBody>
          <a:bodyPr anchorCtr="0" anchor="ctr" bIns="91425" lIns="91425" spcFirstLastPara="1" rIns="91425" wrap="square" tIns="91425">
            <a:noAutofit/>
          </a:bodyPr>
          <a:lstStyle/>
          <a:p>
            <a:pPr indent="-349250" lvl="0" marL="457200" marR="0" rtl="0" algn="l">
              <a:lnSpc>
                <a:spcPct val="115000"/>
              </a:lnSpc>
              <a:spcBef>
                <a:spcPts val="0"/>
              </a:spcBef>
              <a:spcAft>
                <a:spcPts val="0"/>
              </a:spcAft>
              <a:buClr>
                <a:srgbClr val="000000"/>
              </a:buClr>
              <a:buSzPts val="1900"/>
              <a:buFont typeface="Arial"/>
              <a:buChar char="●"/>
            </a:pPr>
            <a:r>
              <a:rPr b="0" i="0" lang="en" sz="1900" u="none" cap="none" strike="noStrike">
                <a:solidFill>
                  <a:srgbClr val="000000"/>
                </a:solidFill>
                <a:latin typeface="Arial"/>
                <a:ea typeface="Arial"/>
                <a:cs typeface="Arial"/>
                <a:sym typeface="Arial"/>
              </a:rPr>
              <a:t>How does your (lack of a GED/using drugs/alcohol/peers/weight loss) fit in with your goals?</a:t>
            </a:r>
            <a:endParaRPr sz="1800"/>
          </a:p>
          <a:p>
            <a:pPr indent="-349250" lvl="0" marL="457200" marR="0" rtl="0" algn="l">
              <a:lnSpc>
                <a:spcPct val="115000"/>
              </a:lnSpc>
              <a:spcBef>
                <a:spcPts val="0"/>
              </a:spcBef>
              <a:spcAft>
                <a:spcPts val="0"/>
              </a:spcAft>
              <a:buClr>
                <a:srgbClr val="000000"/>
              </a:buClr>
              <a:buSzPts val="1900"/>
              <a:buFont typeface="Arial"/>
              <a:buChar char="●"/>
            </a:pPr>
            <a:r>
              <a:rPr b="0" i="0" lang="en" sz="1900" u="none" cap="none" strike="noStrike">
                <a:solidFill>
                  <a:srgbClr val="000000"/>
                </a:solidFill>
                <a:latin typeface="Arial"/>
                <a:ea typeface="Arial"/>
                <a:cs typeface="Arial"/>
                <a:sym typeface="Arial"/>
              </a:rPr>
              <a:t>On one hand you say your (Health/Children/Financial Security) are important to you, however, you continue to (Drink/Use Drugs/get arrested), help me to understand….</a:t>
            </a:r>
            <a:endParaRPr sz="1800"/>
          </a:p>
          <a:p>
            <a:pPr indent="-349250" lvl="0" marL="457200" marR="0" rtl="0" algn="l">
              <a:lnSpc>
                <a:spcPct val="115000"/>
              </a:lnSpc>
              <a:spcBef>
                <a:spcPts val="0"/>
              </a:spcBef>
              <a:spcAft>
                <a:spcPts val="0"/>
              </a:spcAft>
              <a:buClr>
                <a:srgbClr val="000000"/>
              </a:buClr>
              <a:buSzPts val="1900"/>
              <a:buFont typeface="Arial"/>
              <a:buChar char="●"/>
            </a:pPr>
            <a:r>
              <a:rPr b="0" i="0" lang="en" sz="1900" u="none" cap="none" strike="noStrike">
                <a:solidFill>
                  <a:srgbClr val="000000"/>
                </a:solidFill>
                <a:latin typeface="Arial"/>
                <a:ea typeface="Arial"/>
                <a:cs typeface="Arial"/>
                <a:sym typeface="Arial"/>
              </a:rPr>
              <a:t>What do you feel you need to change to obtain your goals?</a:t>
            </a:r>
            <a:endParaRPr sz="1800"/>
          </a:p>
          <a:p>
            <a:pPr indent="0" lvl="0" marL="457200" marR="0" rtl="0" algn="l">
              <a:lnSpc>
                <a:spcPct val="115000"/>
              </a:lnSpc>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id="169" name="Google Shape;169;p11"/>
          <p:cNvPicPr preferRelativeResize="0"/>
          <p:nvPr/>
        </p:nvPicPr>
        <p:blipFill rotWithShape="1">
          <a:blip r:embed="rId3">
            <a:alphaModFix/>
          </a:blip>
          <a:srcRect b="14092" l="2132" r="6751" t="6554"/>
          <a:stretch/>
        </p:blipFill>
        <p:spPr>
          <a:xfrm>
            <a:off x="0" y="36550"/>
            <a:ext cx="9144001" cy="5143500"/>
          </a:xfrm>
          <a:prstGeom prst="rect">
            <a:avLst/>
          </a:prstGeom>
          <a:noFill/>
          <a:ln>
            <a:noFill/>
          </a:ln>
        </p:spPr>
      </p:pic>
      <p:sp>
        <p:nvSpPr>
          <p:cNvPr id="170" name="Google Shape;170;p11"/>
          <p:cNvSpPr txBox="1"/>
          <p:nvPr/>
        </p:nvSpPr>
        <p:spPr>
          <a:xfrm>
            <a:off x="3462350" y="336225"/>
            <a:ext cx="3233400" cy="50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MI for Addiction</a:t>
            </a:r>
            <a:endParaRPr/>
          </a:p>
        </p:txBody>
      </p:sp>
      <p:sp>
        <p:nvSpPr>
          <p:cNvPr descr="Learn how Motivation Interviewing is applied to working with addictions in this video with Motivational Interviewing expert and trainer Cathy Cole.  Watch the full video, visit http://www.psychotherapy.net/video/motivational-interviewing" id="171" name="Google Shape;171;p11" title="Motivational Interviewing (MI) for Addictions Video">
            <a:hlinkClick r:id="rId4"/>
          </p:cNvPr>
          <p:cNvSpPr/>
          <p:nvPr/>
        </p:nvSpPr>
        <p:spPr>
          <a:xfrm>
            <a:off x="2371825" y="1129100"/>
            <a:ext cx="4572000" cy="342900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 name="Shape 175"/>
        <p:cNvGrpSpPr/>
        <p:nvPr/>
      </p:nvGrpSpPr>
      <p:grpSpPr>
        <a:xfrm>
          <a:off x="0" y="0"/>
          <a:ext cx="0" cy="0"/>
          <a:chOff x="0" y="0"/>
          <a:chExt cx="0" cy="0"/>
        </a:xfrm>
      </p:grpSpPr>
      <p:sp>
        <p:nvSpPr>
          <p:cNvPr id="176" name="Google Shape;176;p15"/>
          <p:cNvSpPr txBox="1"/>
          <p:nvPr/>
        </p:nvSpPr>
        <p:spPr>
          <a:xfrm>
            <a:off x="3848725" y="896075"/>
            <a:ext cx="4020300" cy="73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OARS </a:t>
            </a:r>
            <a:endParaRPr/>
          </a:p>
        </p:txBody>
      </p:sp>
      <p:sp>
        <p:nvSpPr>
          <p:cNvPr id="177" name="Google Shape;177;p15"/>
          <p:cNvSpPr txBox="1"/>
          <p:nvPr/>
        </p:nvSpPr>
        <p:spPr>
          <a:xfrm>
            <a:off x="364825" y="2160425"/>
            <a:ext cx="3483900" cy="2096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FFFFFF"/>
              </a:buClr>
              <a:buSzPts val="2400"/>
              <a:buFont typeface="Arial"/>
              <a:buNone/>
            </a:pPr>
            <a:r>
              <a:rPr b="0" i="0" lang="en" sz="2400" u="none" cap="none" strike="noStrike">
                <a:solidFill>
                  <a:srgbClr val="FFFFFF"/>
                </a:solidFill>
                <a:latin typeface="Arial"/>
                <a:ea typeface="Arial"/>
                <a:cs typeface="Arial"/>
                <a:sym typeface="Arial"/>
              </a:rPr>
              <a:t>O = Open Questions </a:t>
            </a:r>
            <a:endParaRPr/>
          </a:p>
          <a:p>
            <a:pPr indent="0" lvl="0" marL="0" marR="0" rtl="0" algn="l">
              <a:lnSpc>
                <a:spcPct val="115000"/>
              </a:lnSpc>
              <a:spcBef>
                <a:spcPts val="0"/>
              </a:spcBef>
              <a:spcAft>
                <a:spcPts val="0"/>
              </a:spcAft>
              <a:buClr>
                <a:srgbClr val="FFFFFF"/>
              </a:buClr>
              <a:buSzPts val="2400"/>
              <a:buFont typeface="Arial"/>
              <a:buNone/>
            </a:pPr>
            <a:r>
              <a:rPr b="0" i="0" lang="en" sz="2400" u="none" cap="none" strike="noStrike">
                <a:solidFill>
                  <a:srgbClr val="FFFFFF"/>
                </a:solidFill>
                <a:latin typeface="Arial"/>
                <a:ea typeface="Arial"/>
                <a:cs typeface="Arial"/>
                <a:sym typeface="Arial"/>
              </a:rPr>
              <a:t>A = Affirmations </a:t>
            </a:r>
            <a:endParaRPr/>
          </a:p>
          <a:p>
            <a:pPr indent="0" lvl="0" marL="0" marR="0" rtl="0" algn="l">
              <a:lnSpc>
                <a:spcPct val="115000"/>
              </a:lnSpc>
              <a:spcBef>
                <a:spcPts val="0"/>
              </a:spcBef>
              <a:spcAft>
                <a:spcPts val="0"/>
              </a:spcAft>
              <a:buClr>
                <a:srgbClr val="FFFFFF"/>
              </a:buClr>
              <a:buSzPts val="2400"/>
              <a:buFont typeface="Arial"/>
              <a:buNone/>
            </a:pPr>
            <a:r>
              <a:rPr b="0" i="0" lang="en" sz="2400" u="none" cap="none" strike="noStrike">
                <a:solidFill>
                  <a:srgbClr val="FFFFFF"/>
                </a:solidFill>
                <a:latin typeface="Arial"/>
                <a:ea typeface="Arial"/>
                <a:cs typeface="Arial"/>
                <a:sym typeface="Arial"/>
              </a:rPr>
              <a:t>R = Reflective Listening </a:t>
            </a:r>
            <a:endParaRPr/>
          </a:p>
          <a:p>
            <a:pPr indent="0" lvl="0" marL="0" marR="0" rtl="0" algn="l">
              <a:lnSpc>
                <a:spcPct val="115000"/>
              </a:lnSpc>
              <a:spcBef>
                <a:spcPts val="0"/>
              </a:spcBef>
              <a:spcAft>
                <a:spcPts val="0"/>
              </a:spcAft>
              <a:buClr>
                <a:srgbClr val="FFFFFF"/>
              </a:buClr>
              <a:buSzPts val="2400"/>
              <a:buFont typeface="Arial"/>
              <a:buNone/>
            </a:pPr>
            <a:r>
              <a:rPr b="0" i="0" lang="en" sz="2400" u="none" cap="none" strike="noStrike">
                <a:solidFill>
                  <a:srgbClr val="FFFFFF"/>
                </a:solidFill>
                <a:latin typeface="Arial"/>
                <a:ea typeface="Arial"/>
                <a:cs typeface="Arial"/>
                <a:sym typeface="Arial"/>
              </a:rPr>
              <a:t>S = Summarizing </a:t>
            </a:r>
            <a:endParaRPr/>
          </a:p>
        </p:txBody>
      </p:sp>
      <p:sp>
        <p:nvSpPr>
          <p:cNvPr id="178" name="Google Shape;178;p15"/>
          <p:cNvSpPr txBox="1"/>
          <p:nvPr/>
        </p:nvSpPr>
        <p:spPr>
          <a:xfrm>
            <a:off x="844100" y="4156325"/>
            <a:ext cx="2618400" cy="55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1800"/>
              <a:buFont typeface="Arial"/>
              <a:buNone/>
            </a:pPr>
            <a:r>
              <a:rPr b="0" i="0" lang="en" sz="1800" u="none" cap="none" strike="noStrike">
                <a:solidFill>
                  <a:srgbClr val="FFFFFF"/>
                </a:solidFill>
                <a:latin typeface="Arial"/>
                <a:ea typeface="Arial"/>
                <a:cs typeface="Arial"/>
                <a:sym typeface="Arial"/>
              </a:rPr>
              <a:t>See Handout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16"/>
          <p:cNvSpPr txBox="1"/>
          <p:nvPr/>
        </p:nvSpPr>
        <p:spPr>
          <a:xfrm>
            <a:off x="3634050" y="500700"/>
            <a:ext cx="4578300" cy="779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Calibri"/>
              <a:buNone/>
            </a:pPr>
            <a:r>
              <a:rPr b="0" i="0" lang="en" sz="1100" u="none" cap="none" strike="noStrike">
                <a:solidFill>
                  <a:schemeClr val="dk2"/>
                </a:solidFill>
                <a:latin typeface="Calibri"/>
                <a:ea typeface="Calibri"/>
                <a:cs typeface="Calibri"/>
                <a:sym typeface="Calibri"/>
              </a:rPr>
              <a:t>•</a:t>
            </a:r>
            <a:r>
              <a:rPr b="0" i="0" lang="en" sz="3000" u="none" cap="none" strike="noStrike">
                <a:solidFill>
                  <a:srgbClr val="FFFFFF"/>
                </a:solidFill>
                <a:latin typeface="Arial"/>
                <a:ea typeface="Arial"/>
                <a:cs typeface="Arial"/>
                <a:sym typeface="Arial"/>
              </a:rPr>
              <a:t>DEARS</a:t>
            </a:r>
            <a:endParaRPr/>
          </a:p>
        </p:txBody>
      </p:sp>
      <p:sp>
        <p:nvSpPr>
          <p:cNvPr id="184" name="Google Shape;184;p16"/>
          <p:cNvSpPr txBox="1"/>
          <p:nvPr/>
        </p:nvSpPr>
        <p:spPr>
          <a:xfrm>
            <a:off x="1022975" y="1230425"/>
            <a:ext cx="6917700" cy="26613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Develop Discrepancy</a:t>
            </a:r>
            <a:endParaRPr/>
          </a:p>
          <a:p>
            <a:pPr indent="-381000" lvl="0" marL="457200" marR="0" rtl="0" algn="l">
              <a:lnSpc>
                <a:spcPct val="115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Empathize</a:t>
            </a:r>
            <a:endParaRPr/>
          </a:p>
          <a:p>
            <a:pPr indent="-381000" lvl="0" marL="457200" marR="0" rtl="0" algn="l">
              <a:lnSpc>
                <a:spcPct val="115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Avoid Arguments</a:t>
            </a:r>
            <a:endParaRPr/>
          </a:p>
          <a:p>
            <a:pPr indent="-381000" lvl="0" marL="457200" marR="0" rtl="0" algn="l">
              <a:lnSpc>
                <a:spcPct val="115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Roll with Resistance</a:t>
            </a:r>
            <a:endParaRPr/>
          </a:p>
          <a:p>
            <a:pPr indent="-381000" lvl="0" marL="457200" marR="0" rtl="0" algn="l">
              <a:lnSpc>
                <a:spcPct val="115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Support Self-efficacy</a:t>
            </a:r>
            <a:endParaRPr/>
          </a:p>
          <a:p>
            <a:pPr indent="0" lvl="0" marL="0" marR="0" rtl="0" algn="l">
              <a:lnSpc>
                <a:spcPct val="115000"/>
              </a:lnSpc>
              <a:spcBef>
                <a:spcPts val="0"/>
              </a:spcBef>
              <a:spcAft>
                <a:spcPts val="0"/>
              </a:spcAft>
              <a:buClr>
                <a:srgbClr val="FFFFFF"/>
              </a:buClr>
              <a:buSzPts val="2400"/>
              <a:buFont typeface="Arial"/>
              <a:buNone/>
            </a:pPr>
            <a:br>
              <a:rPr b="0" i="0" lang="en" sz="2400" u="none" cap="none" strike="noStrike">
                <a:solidFill>
                  <a:srgbClr val="FFFFFF"/>
                </a:solidFill>
                <a:latin typeface="Arial"/>
                <a:ea typeface="Arial"/>
                <a:cs typeface="Arial"/>
                <a:sym typeface="Arial"/>
              </a:rPr>
            </a:br>
            <a:r>
              <a:rPr b="0" i="0" lang="en" sz="2400" u="none" cap="none" strike="noStrike">
                <a:solidFill>
                  <a:srgbClr val="FFFFFF"/>
                </a:solidFill>
                <a:latin typeface="Arial"/>
                <a:ea typeface="Arial"/>
                <a:cs typeface="Arial"/>
                <a:sym typeface="Arial"/>
              </a:rPr>
              <a:t>See Handout </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sp>
        <p:nvSpPr>
          <p:cNvPr id="189" name="Google Shape;189;p17"/>
          <p:cNvSpPr txBox="1"/>
          <p:nvPr/>
        </p:nvSpPr>
        <p:spPr>
          <a:xfrm>
            <a:off x="4220675" y="586600"/>
            <a:ext cx="4220700" cy="75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Advanced Techniques</a:t>
            </a:r>
            <a:endParaRPr/>
          </a:p>
        </p:txBody>
      </p:sp>
      <p:sp>
        <p:nvSpPr>
          <p:cNvPr id="190" name="Google Shape;190;p17"/>
          <p:cNvSpPr txBox="1"/>
          <p:nvPr/>
        </p:nvSpPr>
        <p:spPr>
          <a:xfrm>
            <a:off x="5257950" y="1223275"/>
            <a:ext cx="3426600" cy="24609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Simple reflection</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Amplified reflection</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Shifting focus</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Agreement with a twist</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Reframing</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Rolling With Resistance</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Siding with the negative</a:t>
            </a:r>
            <a:endParaRPr/>
          </a:p>
          <a:p>
            <a:pPr indent="0" lvl="0" marL="0" marR="0" rtl="0" algn="l">
              <a:lnSpc>
                <a:spcPct val="151363"/>
              </a:lnSpc>
              <a:spcBef>
                <a:spcPts val="2500"/>
              </a:spcBef>
              <a:spcAft>
                <a:spcPts val="0"/>
              </a:spcAft>
              <a:buClr>
                <a:srgbClr val="000000"/>
              </a:buClr>
              <a:buSzPts val="1800"/>
              <a:buFont typeface="Arial"/>
              <a:buNone/>
            </a:pPr>
            <a:r>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17"/>
          <p:cNvSpPr txBox="1"/>
          <p:nvPr/>
        </p:nvSpPr>
        <p:spPr>
          <a:xfrm>
            <a:off x="1981575" y="4134825"/>
            <a:ext cx="2353500" cy="500700"/>
          </a:xfrm>
          <a:prstGeom prst="rect">
            <a:avLst/>
          </a:prstGeom>
          <a:noFill/>
          <a:ln>
            <a:noFill/>
          </a:ln>
        </p:spPr>
        <p:txBody>
          <a:bodyPr anchorCtr="0" anchor="t" bIns="91425" lIns="91425" spcFirstLastPara="1" rIns="91425" wrap="square" tIns="91425">
            <a:noAutofit/>
          </a:bodyPr>
          <a:lstStyle/>
          <a:p>
            <a:pPr indent="0" lvl="0" marL="0" marR="0" rtl="0" algn="l">
              <a:lnSpc>
                <a:spcPct val="151363"/>
              </a:lnSpc>
              <a:spcBef>
                <a:spcPts val="0"/>
              </a:spcBef>
              <a:spcAft>
                <a:spcPts val="0"/>
              </a:spcAft>
              <a:buClr>
                <a:schemeClr val="dk2"/>
              </a:buClr>
              <a:buSzPts val="1100"/>
              <a:buFont typeface="Arial"/>
              <a:buNone/>
            </a:pPr>
            <a:r>
              <a:rPr b="1" i="0" lang="en" sz="1800" u="none" cap="none" strike="noStrike">
                <a:solidFill>
                  <a:schemeClr val="dk2"/>
                </a:solidFill>
                <a:latin typeface="Arial"/>
                <a:ea typeface="Arial"/>
                <a:cs typeface="Arial"/>
                <a:sym typeface="Arial"/>
              </a:rPr>
              <a:t>See Handout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18"/>
          <p:cNvSpPr txBox="1"/>
          <p:nvPr/>
        </p:nvSpPr>
        <p:spPr>
          <a:xfrm>
            <a:off x="1538050" y="318600"/>
            <a:ext cx="3662700" cy="854700"/>
          </a:xfrm>
          <a:prstGeom prst="rect">
            <a:avLst/>
          </a:prstGeom>
          <a:noFill/>
          <a:ln>
            <a:noFill/>
          </a:ln>
        </p:spPr>
        <p:txBody>
          <a:bodyPr anchorCtr="0" anchor="t" bIns="91425" lIns="91425" spcFirstLastPara="1" rIns="91425" wrap="square" tIns="91425">
            <a:noAutofit/>
          </a:bodyPr>
          <a:lstStyle/>
          <a:p>
            <a:pPr indent="0" lvl="0" marL="0" marR="0" rtl="0" algn="l">
              <a:lnSpc>
                <a:spcPct val="151363"/>
              </a:lnSpc>
              <a:spcBef>
                <a:spcPts val="0"/>
              </a:spcBef>
              <a:spcAft>
                <a:spcPts val="0"/>
              </a:spcAft>
              <a:buClr>
                <a:srgbClr val="000000"/>
              </a:buClr>
              <a:buSzPts val="3000"/>
              <a:buFont typeface="Arial"/>
              <a:buNone/>
            </a:pPr>
            <a:r>
              <a:rPr b="1" i="0" lang="en" sz="3000" u="none" cap="none" strike="noStrike">
                <a:solidFill>
                  <a:srgbClr val="000000"/>
                </a:solidFill>
                <a:latin typeface="Arial"/>
                <a:ea typeface="Arial"/>
                <a:cs typeface="Arial"/>
                <a:sym typeface="Arial"/>
              </a:rPr>
              <a:t>Simple Reflection</a:t>
            </a:r>
            <a:endParaRPr/>
          </a:p>
        </p:txBody>
      </p:sp>
      <p:sp>
        <p:nvSpPr>
          <p:cNvPr id="197" name="Google Shape;197;p18"/>
          <p:cNvSpPr txBox="1"/>
          <p:nvPr/>
        </p:nvSpPr>
        <p:spPr>
          <a:xfrm>
            <a:off x="752375" y="1344644"/>
            <a:ext cx="4770900" cy="1439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700"/>
              <a:buFont typeface="Arial"/>
              <a:buNone/>
            </a:pPr>
            <a:r>
              <a:rPr b="0" i="0" lang="en" sz="1700" u="none" cap="none" strike="noStrike">
                <a:solidFill>
                  <a:schemeClr val="dk2"/>
                </a:solidFill>
                <a:latin typeface="Arial"/>
                <a:ea typeface="Arial"/>
                <a:cs typeface="Arial"/>
                <a:sym typeface="Arial"/>
              </a:rPr>
              <a:t>The simplest approach to responding to resistance is with nonresistance, by repeating the client's statement in a neutral form. This acknowledges and validates what the client has said and can elicit an opposite response.</a:t>
            </a:r>
            <a:endParaRPr/>
          </a:p>
          <a:p>
            <a:pPr indent="0" lvl="0" marL="0" marR="0" rtl="0" algn="l">
              <a:lnSpc>
                <a:spcPct val="115000"/>
              </a:lnSpc>
              <a:spcBef>
                <a:spcPts val="1600"/>
              </a:spcBef>
              <a:spcAft>
                <a:spcPts val="0"/>
              </a:spcAft>
              <a:buClr>
                <a:schemeClr val="dk2"/>
              </a:buClr>
              <a:buSzPts val="1800"/>
              <a:buFont typeface="Arial"/>
              <a:buNone/>
            </a:pPr>
            <a:r>
              <a:rPr b="1" i="0" lang="en" sz="1800" u="none" cap="none" strike="noStrike">
                <a:solidFill>
                  <a:schemeClr val="dk2"/>
                </a:solidFill>
                <a:latin typeface="Arial"/>
                <a:ea typeface="Arial"/>
                <a:cs typeface="Arial"/>
                <a:sym typeface="Arial"/>
              </a:rPr>
              <a:t>Client:</a:t>
            </a:r>
            <a:r>
              <a:rPr b="0" i="0" lang="en" sz="1800" u="none" cap="none" strike="noStrike">
                <a:solidFill>
                  <a:schemeClr val="dk2"/>
                </a:solidFill>
                <a:latin typeface="Arial"/>
                <a:ea typeface="Arial"/>
                <a:cs typeface="Arial"/>
                <a:sym typeface="Arial"/>
              </a:rPr>
              <a:t> I don't plan to quit drinking anytime soon.</a:t>
            </a:r>
            <a:endParaRPr/>
          </a:p>
          <a:p>
            <a:pPr indent="0" lvl="0" marL="0" marR="0" rtl="0" algn="l">
              <a:lnSpc>
                <a:spcPct val="115000"/>
              </a:lnSpc>
              <a:spcBef>
                <a:spcPts val="1600"/>
              </a:spcBef>
              <a:spcAft>
                <a:spcPts val="0"/>
              </a:spcAft>
              <a:buClr>
                <a:schemeClr val="dk2"/>
              </a:buClr>
              <a:buSzPts val="1800"/>
              <a:buFont typeface="Arial"/>
              <a:buNone/>
            </a:pPr>
            <a:r>
              <a:rPr b="1" i="0" lang="en" sz="1800" u="none" cap="none" strike="noStrike">
                <a:solidFill>
                  <a:schemeClr val="dk2"/>
                </a:solidFill>
                <a:latin typeface="Arial"/>
                <a:ea typeface="Arial"/>
                <a:cs typeface="Arial"/>
                <a:sym typeface="Arial"/>
              </a:rPr>
              <a:t>Clinician:</a:t>
            </a:r>
            <a:r>
              <a:rPr b="0" i="0" lang="en" sz="1800" u="none" cap="none" strike="noStrike">
                <a:solidFill>
                  <a:schemeClr val="dk2"/>
                </a:solidFill>
                <a:latin typeface="Arial"/>
                <a:ea typeface="Arial"/>
                <a:cs typeface="Arial"/>
                <a:sym typeface="Arial"/>
              </a:rPr>
              <a:t> You don't think that abstinence would work for you right now.</a:t>
            </a:r>
            <a:endParaRPr/>
          </a:p>
        </p:txBody>
      </p:sp>
      <p:pic>
        <p:nvPicPr>
          <p:cNvPr id="198" name="Google Shape;198;p18"/>
          <p:cNvPicPr preferRelativeResize="0"/>
          <p:nvPr/>
        </p:nvPicPr>
        <p:blipFill rotWithShape="1">
          <a:blip r:embed="rId4">
            <a:alphaModFix/>
          </a:blip>
          <a:srcRect b="0" l="0" r="0" t="0"/>
          <a:stretch/>
        </p:blipFill>
        <p:spPr>
          <a:xfrm>
            <a:off x="6059075" y="1505250"/>
            <a:ext cx="2583046" cy="1718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9"/>
          <p:cNvSpPr txBox="1"/>
          <p:nvPr>
            <p:ph type="ctrTitle"/>
          </p:nvPr>
        </p:nvSpPr>
        <p:spPr>
          <a:xfrm>
            <a:off x="1120875" y="855850"/>
            <a:ext cx="4637700" cy="639300"/>
          </a:xfrm>
          <a:prstGeom prst="rect">
            <a:avLst/>
          </a:prstGeom>
          <a:noFill/>
          <a:ln>
            <a:noFill/>
          </a:ln>
        </p:spPr>
        <p:txBody>
          <a:bodyPr anchorCtr="0" anchor="b" bIns="91425" lIns="91425" spcFirstLastPara="1" rIns="91425" wrap="square" tIns="91425">
            <a:noAutofit/>
          </a:bodyPr>
          <a:lstStyle/>
          <a:p>
            <a:pPr indent="0" lvl="0" marL="0" rtl="0" algn="l">
              <a:lnSpc>
                <a:spcPct val="151363"/>
              </a:lnSpc>
              <a:spcBef>
                <a:spcPts val="0"/>
              </a:spcBef>
              <a:spcAft>
                <a:spcPts val="0"/>
              </a:spcAft>
              <a:buClr>
                <a:schemeClr val="dk2"/>
              </a:buClr>
              <a:buSzPts val="1100"/>
              <a:buFont typeface="Arial"/>
              <a:buNone/>
            </a:pPr>
            <a:r>
              <a:rPr lang="en" sz="3000">
                <a:solidFill>
                  <a:srgbClr val="000000"/>
                </a:solidFill>
                <a:latin typeface="Arial"/>
                <a:ea typeface="Arial"/>
                <a:cs typeface="Arial"/>
                <a:sym typeface="Arial"/>
              </a:rPr>
              <a:t>Amplified Reflection</a:t>
            </a:r>
            <a:endParaRPr/>
          </a:p>
        </p:txBody>
      </p:sp>
      <p:sp>
        <p:nvSpPr>
          <p:cNvPr id="204" name="Google Shape;204;p19"/>
          <p:cNvSpPr txBox="1"/>
          <p:nvPr>
            <p:ph idx="1" type="subTitle"/>
          </p:nvPr>
        </p:nvSpPr>
        <p:spPr>
          <a:xfrm>
            <a:off x="698750" y="855850"/>
            <a:ext cx="5682300" cy="2160600"/>
          </a:xfrm>
          <a:prstGeom prst="rect">
            <a:avLst/>
          </a:prstGeom>
          <a:noFill/>
          <a:ln>
            <a:noFill/>
          </a:ln>
        </p:spPr>
        <p:txBody>
          <a:bodyPr anchorCtr="0" anchor="t" bIns="91425" lIns="91425" spcFirstLastPara="1" rIns="91425" wrap="square" tIns="91425">
            <a:noAutofit/>
          </a:bodyPr>
          <a:lstStyle/>
          <a:p>
            <a:pPr indent="0" lvl="0" marL="0" rtl="0" algn="l">
              <a:lnSpc>
                <a:spcPct val="151363"/>
              </a:lnSpc>
              <a:spcBef>
                <a:spcPts val="0"/>
              </a:spcBef>
              <a:spcAft>
                <a:spcPts val="0"/>
              </a:spcAft>
              <a:buClr>
                <a:schemeClr val="dk2"/>
              </a:buClr>
              <a:buSzPts val="1100"/>
              <a:buFont typeface="Arial"/>
              <a:buNone/>
            </a:pPr>
            <a:r>
              <a:t/>
            </a:r>
            <a:endParaRPr b="1" sz="1800">
              <a:solidFill>
                <a:srgbClr val="59331F"/>
              </a:solidFill>
              <a:highlight>
                <a:srgbClr val="FFFFFF"/>
              </a:highlight>
              <a:latin typeface="Arial"/>
              <a:ea typeface="Arial"/>
              <a:cs typeface="Arial"/>
              <a:sym typeface="Arial"/>
            </a:endParaRPr>
          </a:p>
          <a:p>
            <a:pPr indent="0" lvl="0" marL="0" rtl="0" algn="l">
              <a:lnSpc>
                <a:spcPct val="115000"/>
              </a:lnSpc>
              <a:spcBef>
                <a:spcPts val="1600"/>
              </a:spcBef>
              <a:spcAft>
                <a:spcPts val="0"/>
              </a:spcAft>
              <a:buClr>
                <a:schemeClr val="dk2"/>
              </a:buClr>
              <a:buSzPts val="1100"/>
              <a:buFont typeface="Arial"/>
              <a:buNone/>
            </a:pPr>
            <a:r>
              <a:rPr lang="en" sz="1800">
                <a:highlight>
                  <a:srgbClr val="FFFFFF"/>
                </a:highlight>
                <a:latin typeface="Arial"/>
                <a:ea typeface="Arial"/>
                <a:cs typeface="Arial"/>
                <a:sym typeface="Arial"/>
              </a:rPr>
              <a:t>Another strategy is to reflect the client's statement in an exaggerated form--to state it in a more extreme way but without sarcasm. This can move the client toward positive change rather than resistance.</a:t>
            </a:r>
            <a:endParaRPr/>
          </a:p>
          <a:p>
            <a:pPr indent="0" lvl="0" marL="0" rtl="0" algn="l">
              <a:lnSpc>
                <a:spcPct val="115000"/>
              </a:lnSpc>
              <a:spcBef>
                <a:spcPts val="1600"/>
              </a:spcBef>
              <a:spcAft>
                <a:spcPts val="0"/>
              </a:spcAft>
              <a:buClr>
                <a:schemeClr val="dk2"/>
              </a:buClr>
              <a:buSzPts val="1100"/>
              <a:buFont typeface="Arial"/>
              <a:buNone/>
            </a:pPr>
            <a:r>
              <a:rPr b="1" lang="en" sz="1800">
                <a:highlight>
                  <a:srgbClr val="FFFFFF"/>
                </a:highlight>
                <a:latin typeface="Arial"/>
                <a:ea typeface="Arial"/>
                <a:cs typeface="Arial"/>
                <a:sym typeface="Arial"/>
              </a:rPr>
              <a:t>Client:</a:t>
            </a:r>
            <a:r>
              <a:rPr lang="en" sz="1800">
                <a:highlight>
                  <a:srgbClr val="FFFFFF"/>
                </a:highlight>
                <a:latin typeface="Arial"/>
                <a:ea typeface="Arial"/>
                <a:cs typeface="Arial"/>
                <a:sym typeface="Arial"/>
              </a:rPr>
              <a:t> I don't know why my wife is worried about this. I don't drink any more than any of my friends.</a:t>
            </a:r>
            <a:endParaRPr/>
          </a:p>
          <a:p>
            <a:pPr indent="0" lvl="0" marL="0" rtl="0" algn="l">
              <a:lnSpc>
                <a:spcPct val="115000"/>
              </a:lnSpc>
              <a:spcBef>
                <a:spcPts val="1600"/>
              </a:spcBef>
              <a:spcAft>
                <a:spcPts val="0"/>
              </a:spcAft>
              <a:buClr>
                <a:schemeClr val="dk2"/>
              </a:buClr>
              <a:buSzPts val="1100"/>
              <a:buFont typeface="Arial"/>
              <a:buNone/>
            </a:pPr>
            <a:r>
              <a:rPr b="1" lang="en" sz="1800">
                <a:highlight>
                  <a:srgbClr val="FFFFFF"/>
                </a:highlight>
                <a:latin typeface="Arial"/>
                <a:ea typeface="Arial"/>
                <a:cs typeface="Arial"/>
                <a:sym typeface="Arial"/>
              </a:rPr>
              <a:t>Clinician:</a:t>
            </a:r>
            <a:r>
              <a:rPr lang="en" sz="1800">
                <a:highlight>
                  <a:srgbClr val="FFFFFF"/>
                </a:highlight>
                <a:latin typeface="Arial"/>
                <a:ea typeface="Arial"/>
                <a:cs typeface="Arial"/>
                <a:sym typeface="Arial"/>
              </a:rPr>
              <a:t> So your wife is worrying needlessly.</a:t>
            </a:r>
            <a:endParaRPr/>
          </a:p>
          <a:p>
            <a:pPr indent="0" lvl="0" marL="0" rtl="0" algn="l">
              <a:lnSpc>
                <a:spcPct val="115000"/>
              </a:lnSpc>
              <a:spcBef>
                <a:spcPts val="800"/>
              </a:spcBef>
              <a:spcAft>
                <a:spcPts val="0"/>
              </a:spcAft>
              <a:buSzPts val="2400"/>
              <a:buNone/>
            </a:pPr>
            <a:r>
              <a:t/>
            </a:r>
            <a:endParaRPr/>
          </a:p>
        </p:txBody>
      </p:sp>
      <p:pic>
        <p:nvPicPr>
          <p:cNvPr id="205" name="Google Shape;205;p19"/>
          <p:cNvPicPr preferRelativeResize="0"/>
          <p:nvPr/>
        </p:nvPicPr>
        <p:blipFill rotWithShape="1">
          <a:blip r:embed="rId3">
            <a:alphaModFix/>
          </a:blip>
          <a:srcRect b="0" l="0" r="0" t="0"/>
          <a:stretch/>
        </p:blipFill>
        <p:spPr>
          <a:xfrm>
            <a:off x="6411875" y="1017275"/>
            <a:ext cx="2186850" cy="14552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9" name="Shape 209"/>
        <p:cNvGrpSpPr/>
        <p:nvPr/>
      </p:nvGrpSpPr>
      <p:grpSpPr>
        <a:xfrm>
          <a:off x="0" y="0"/>
          <a:ext cx="0" cy="0"/>
          <a:chOff x="0" y="0"/>
          <a:chExt cx="0" cy="0"/>
        </a:xfrm>
      </p:grpSpPr>
      <p:sp>
        <p:nvSpPr>
          <p:cNvPr id="210" name="Google Shape;210;p20"/>
          <p:cNvSpPr txBox="1"/>
          <p:nvPr/>
        </p:nvSpPr>
        <p:spPr>
          <a:xfrm>
            <a:off x="736168" y="350806"/>
            <a:ext cx="5144400" cy="359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00000"/>
                </a:solidFill>
                <a:latin typeface="Arial"/>
                <a:ea typeface="Arial"/>
                <a:cs typeface="Arial"/>
                <a:sym typeface="Arial"/>
              </a:rPr>
              <a:t>Shifting Focus</a:t>
            </a:r>
            <a:endParaRPr/>
          </a:p>
          <a:p>
            <a:pPr indent="0" lvl="0" marL="0" marR="0" rtl="0" algn="l">
              <a:lnSpc>
                <a:spcPct val="115000"/>
              </a:lnSpc>
              <a:spcBef>
                <a:spcPts val="800"/>
              </a:spcBef>
              <a:spcAft>
                <a:spcPts val="0"/>
              </a:spcAft>
              <a:buClr>
                <a:srgbClr val="59331F"/>
              </a:buClr>
              <a:buSzPts val="1200"/>
              <a:buFont typeface="Arial"/>
              <a:buNone/>
            </a:pPr>
            <a:br>
              <a:rPr b="1" i="0" lang="en" sz="1200" u="none" cap="none" strike="noStrike">
                <a:solidFill>
                  <a:srgbClr val="59331F"/>
                </a:solidFill>
                <a:highlight>
                  <a:srgbClr val="FFFFFF"/>
                </a:highlight>
                <a:latin typeface="Arial"/>
                <a:ea typeface="Arial"/>
                <a:cs typeface="Arial"/>
                <a:sym typeface="Arial"/>
              </a:rPr>
            </a:br>
            <a:r>
              <a:rPr b="0" i="0" lang="en" sz="1600" u="none" cap="none" strike="noStrike">
                <a:solidFill>
                  <a:srgbClr val="000000"/>
                </a:solidFill>
                <a:latin typeface="Arial"/>
                <a:ea typeface="Arial"/>
                <a:cs typeface="Arial"/>
                <a:sym typeface="Arial"/>
              </a:rPr>
              <a:t>You can defuse resistance by helping the client shift focus away from obstacles and barriers. This method offers an opportunity to affirm your client's personal choice regarding the conduct of his own life.</a:t>
            </a:r>
            <a:endParaRPr/>
          </a:p>
          <a:p>
            <a:pPr indent="0" lvl="0" marL="0" marR="0" rtl="0" algn="l">
              <a:lnSpc>
                <a:spcPct val="115000"/>
              </a:lnSpc>
              <a:spcBef>
                <a:spcPts val="160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Client:</a:t>
            </a:r>
            <a:r>
              <a:rPr b="0" i="0" lang="en" sz="1600" u="none" cap="none" strike="noStrike">
                <a:solidFill>
                  <a:srgbClr val="000000"/>
                </a:solidFill>
                <a:latin typeface="Arial"/>
                <a:ea typeface="Arial"/>
                <a:cs typeface="Arial"/>
                <a:sym typeface="Arial"/>
              </a:rPr>
              <a:t> I can't stop smoking reefer when all my friends are doing it.</a:t>
            </a:r>
            <a:endParaRPr/>
          </a:p>
          <a:p>
            <a:pPr indent="0" lvl="0" marL="0" marR="0" rtl="0" algn="l">
              <a:lnSpc>
                <a:spcPct val="115000"/>
              </a:lnSpc>
              <a:spcBef>
                <a:spcPts val="160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Clinician:</a:t>
            </a:r>
            <a:r>
              <a:rPr b="0" i="0" lang="en" sz="1600" u="none" cap="none" strike="noStrike">
                <a:solidFill>
                  <a:srgbClr val="000000"/>
                </a:solidFill>
                <a:latin typeface="Arial"/>
                <a:ea typeface="Arial"/>
                <a:cs typeface="Arial"/>
                <a:sym typeface="Arial"/>
              </a:rPr>
              <a:t> You're way ahead of me. We're still exploring your concerns about whether you can get into college. We're not ready yet to decide how marijuana fits into your goals.</a:t>
            </a:r>
            <a:endParaRPr/>
          </a:p>
          <a:p>
            <a:pPr indent="0" lvl="0" marL="0" marR="0" rtl="0" algn="l">
              <a:lnSpc>
                <a:spcPct val="100000"/>
              </a:lnSpc>
              <a:spcBef>
                <a:spcPts val="800"/>
              </a:spcBef>
              <a:spcAft>
                <a:spcPts val="0"/>
              </a:spcAft>
              <a:buClr>
                <a:srgbClr val="000000"/>
              </a:buClr>
              <a:buSzPts val="1600"/>
              <a:buFont typeface="Arial"/>
              <a:buNone/>
            </a:pPr>
            <a:r>
              <a:t/>
            </a:r>
            <a:endParaRPr b="0" i="0" sz="1600" u="none" cap="none" strike="noStrike">
              <a:solidFill>
                <a:srgbClr val="FF0000"/>
              </a:solidFill>
              <a:latin typeface="Arial"/>
              <a:ea typeface="Arial"/>
              <a:cs typeface="Arial"/>
              <a:sym typeface="Arial"/>
            </a:endParaRPr>
          </a:p>
        </p:txBody>
      </p:sp>
      <p:pic>
        <p:nvPicPr>
          <p:cNvPr id="211" name="Google Shape;211;p20"/>
          <p:cNvPicPr preferRelativeResize="0"/>
          <p:nvPr/>
        </p:nvPicPr>
        <p:blipFill rotWithShape="1">
          <a:blip r:embed="rId3">
            <a:alphaModFix/>
          </a:blip>
          <a:srcRect b="0" l="0" r="0" t="0"/>
          <a:stretch/>
        </p:blipFill>
        <p:spPr>
          <a:xfrm>
            <a:off x="6125725" y="760400"/>
            <a:ext cx="2619375" cy="17430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1"/>
          <p:cNvSpPr txBox="1"/>
          <p:nvPr/>
        </p:nvSpPr>
        <p:spPr>
          <a:xfrm>
            <a:off x="772600" y="1022975"/>
            <a:ext cx="5250900" cy="3011700"/>
          </a:xfrm>
          <a:prstGeom prst="rect">
            <a:avLst/>
          </a:prstGeom>
          <a:noFill/>
          <a:ln>
            <a:noFill/>
          </a:ln>
        </p:spPr>
        <p:txBody>
          <a:bodyPr anchorCtr="0" anchor="ctr" bIns="91425" lIns="91425" spcFirstLastPara="1" rIns="91425" wrap="square" tIns="91425">
            <a:noAutofit/>
          </a:bodyPr>
          <a:lstStyle/>
          <a:p>
            <a:pPr indent="0" lvl="0" marL="0" marR="0" rtl="0" algn="l">
              <a:lnSpc>
                <a:spcPct val="151363"/>
              </a:lnSpc>
              <a:spcBef>
                <a:spcPts val="0"/>
              </a:spcBef>
              <a:spcAft>
                <a:spcPts val="0"/>
              </a:spcAft>
              <a:buClr>
                <a:srgbClr val="000000"/>
              </a:buClr>
              <a:buSzPts val="1200"/>
              <a:buFont typeface="Arial"/>
              <a:buNone/>
            </a:pPr>
            <a:r>
              <a:t/>
            </a:r>
            <a:endParaRPr b="1" i="0" sz="1200" u="none" cap="none" strike="noStrike">
              <a:solidFill>
                <a:srgbClr val="59331F"/>
              </a:solidFill>
              <a:highlight>
                <a:srgbClr val="FFFFFF"/>
              </a:highlight>
              <a:latin typeface="Arial"/>
              <a:ea typeface="Arial"/>
              <a:cs typeface="Arial"/>
              <a:sym typeface="Arial"/>
            </a:endParaRPr>
          </a:p>
          <a:p>
            <a:pPr indent="0" lvl="0" marL="0" marR="0" rtl="0" algn="l">
              <a:lnSpc>
                <a:spcPct val="115000"/>
              </a:lnSpc>
              <a:spcBef>
                <a:spcPts val="1600"/>
              </a:spcBef>
              <a:spcAft>
                <a:spcPts val="0"/>
              </a:spcAft>
              <a:buClr>
                <a:schemeClr val="dk2"/>
              </a:buClr>
              <a:buSzPts val="1400"/>
              <a:buFont typeface="Arial"/>
              <a:buNone/>
            </a:pPr>
            <a:r>
              <a:rPr b="0" i="0" lang="en" sz="1400" u="none" cap="none" strike="noStrike">
                <a:solidFill>
                  <a:schemeClr val="dk2"/>
                </a:solidFill>
                <a:highlight>
                  <a:srgbClr val="FFFFFF"/>
                </a:highlight>
                <a:latin typeface="Arial"/>
                <a:ea typeface="Arial"/>
                <a:cs typeface="Arial"/>
                <a:sym typeface="Arial"/>
              </a:rPr>
              <a:t>A subtle strategy is to agree with the client, but with a slight twist or change of direction that propels the discussion forward.</a:t>
            </a:r>
            <a:endParaRPr/>
          </a:p>
          <a:p>
            <a:pPr indent="0" lvl="0" marL="0" marR="0" rtl="0" algn="l">
              <a:lnSpc>
                <a:spcPct val="115000"/>
              </a:lnSpc>
              <a:spcBef>
                <a:spcPts val="1600"/>
              </a:spcBef>
              <a:spcAft>
                <a:spcPts val="0"/>
              </a:spcAft>
              <a:buClr>
                <a:schemeClr val="dk2"/>
              </a:buClr>
              <a:buSzPts val="1400"/>
              <a:buFont typeface="Arial"/>
              <a:buNone/>
            </a:pPr>
            <a:r>
              <a:rPr b="1" i="0" lang="en" sz="1400" u="none" cap="none" strike="noStrike">
                <a:solidFill>
                  <a:schemeClr val="dk2"/>
                </a:solidFill>
                <a:highlight>
                  <a:srgbClr val="FFFFFF"/>
                </a:highlight>
                <a:latin typeface="Arial"/>
                <a:ea typeface="Arial"/>
                <a:cs typeface="Arial"/>
                <a:sym typeface="Arial"/>
              </a:rPr>
              <a:t>Client:</a:t>
            </a:r>
            <a:r>
              <a:rPr b="0" i="0" lang="en" sz="1400" u="none" cap="none" strike="noStrike">
                <a:solidFill>
                  <a:schemeClr val="dk2"/>
                </a:solidFill>
                <a:highlight>
                  <a:srgbClr val="FFFFFF"/>
                </a:highlight>
                <a:latin typeface="Arial"/>
                <a:ea typeface="Arial"/>
                <a:cs typeface="Arial"/>
                <a:sym typeface="Arial"/>
              </a:rPr>
              <a:t> Why are you and my wife so stuck on my drinking? What about all her problems? You'd drink, too, if your family were nagging you all the time.</a:t>
            </a:r>
            <a:endParaRPr/>
          </a:p>
          <a:p>
            <a:pPr indent="0" lvl="0" marL="0" marR="0" rtl="0" algn="l">
              <a:lnSpc>
                <a:spcPct val="115000"/>
              </a:lnSpc>
              <a:spcBef>
                <a:spcPts val="1600"/>
              </a:spcBef>
              <a:spcAft>
                <a:spcPts val="0"/>
              </a:spcAft>
              <a:buClr>
                <a:schemeClr val="dk2"/>
              </a:buClr>
              <a:buSzPts val="1400"/>
              <a:buFont typeface="Arial"/>
              <a:buNone/>
            </a:pPr>
            <a:r>
              <a:rPr b="1" i="0" lang="en" sz="1400" u="none" cap="none" strike="noStrike">
                <a:solidFill>
                  <a:schemeClr val="dk2"/>
                </a:solidFill>
                <a:highlight>
                  <a:srgbClr val="FFFFFF"/>
                </a:highlight>
                <a:latin typeface="Arial"/>
                <a:ea typeface="Arial"/>
                <a:cs typeface="Arial"/>
                <a:sym typeface="Arial"/>
              </a:rPr>
              <a:t>Clinician: </a:t>
            </a:r>
            <a:r>
              <a:rPr b="0" i="0" lang="en" sz="1400" u="none" cap="none" strike="noStrike">
                <a:solidFill>
                  <a:schemeClr val="dk2"/>
                </a:solidFill>
                <a:highlight>
                  <a:srgbClr val="FFFFFF"/>
                </a:highlight>
                <a:latin typeface="Arial"/>
                <a:ea typeface="Arial"/>
                <a:cs typeface="Arial"/>
                <a:sym typeface="Arial"/>
              </a:rPr>
              <a:t>You've got a good point there, and that's important. There is a bigger picture here, and maybe I haven't been paying enough attention to that. It's not as simple as one person's drinking. I agree with you that we shouldn't be trying to place blame here. Drinking problems like these do involve the whole family.</a:t>
            </a:r>
            <a:endParaRPr/>
          </a:p>
        </p:txBody>
      </p:sp>
      <p:sp>
        <p:nvSpPr>
          <p:cNvPr id="217" name="Google Shape;217;p21"/>
          <p:cNvSpPr txBox="1"/>
          <p:nvPr/>
        </p:nvSpPr>
        <p:spPr>
          <a:xfrm>
            <a:off x="865600" y="157375"/>
            <a:ext cx="5064900" cy="822600"/>
          </a:xfrm>
          <a:prstGeom prst="rect">
            <a:avLst/>
          </a:prstGeom>
          <a:noFill/>
          <a:ln>
            <a:noFill/>
          </a:ln>
        </p:spPr>
        <p:txBody>
          <a:bodyPr anchorCtr="0" anchor="t" bIns="91425" lIns="91425" spcFirstLastPara="1" rIns="91425" wrap="square" tIns="91425">
            <a:noAutofit/>
          </a:bodyPr>
          <a:lstStyle/>
          <a:p>
            <a:pPr indent="0" lvl="0" marL="0" marR="0" rtl="0" algn="l">
              <a:lnSpc>
                <a:spcPct val="151363"/>
              </a:lnSpc>
              <a:spcBef>
                <a:spcPts val="0"/>
              </a:spcBef>
              <a:spcAft>
                <a:spcPts val="0"/>
              </a:spcAft>
              <a:buClr>
                <a:schemeClr val="dk2"/>
              </a:buClr>
              <a:buSzPts val="1100"/>
              <a:buFont typeface="Arial"/>
              <a:buNone/>
            </a:pPr>
            <a:r>
              <a:rPr b="1" i="0" lang="en" sz="3000" u="none" cap="none" strike="noStrike">
                <a:solidFill>
                  <a:srgbClr val="000000"/>
                </a:solidFill>
                <a:latin typeface="Arial"/>
                <a:ea typeface="Arial"/>
                <a:cs typeface="Arial"/>
                <a:sym typeface="Arial"/>
              </a:rPr>
              <a:t>Agreement with a Twist</a:t>
            </a:r>
            <a:endParaRPr/>
          </a:p>
        </p:txBody>
      </p:sp>
      <p:pic>
        <p:nvPicPr>
          <p:cNvPr id="218" name="Google Shape;218;p21"/>
          <p:cNvPicPr preferRelativeResize="0"/>
          <p:nvPr/>
        </p:nvPicPr>
        <p:blipFill rotWithShape="1">
          <a:blip r:embed="rId3">
            <a:alphaModFix/>
          </a:blip>
          <a:srcRect b="0" l="0" r="0" t="0"/>
          <a:stretch/>
        </p:blipFill>
        <p:spPr>
          <a:xfrm>
            <a:off x="6161600" y="724675"/>
            <a:ext cx="2628900" cy="17335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 name="Shape 222"/>
        <p:cNvGrpSpPr/>
        <p:nvPr/>
      </p:nvGrpSpPr>
      <p:grpSpPr>
        <a:xfrm>
          <a:off x="0" y="0"/>
          <a:ext cx="0" cy="0"/>
          <a:chOff x="0" y="0"/>
          <a:chExt cx="0" cy="0"/>
        </a:xfrm>
      </p:grpSpPr>
      <p:pic>
        <p:nvPicPr>
          <p:cNvPr id="223" name="Google Shape;223;p22"/>
          <p:cNvPicPr preferRelativeResize="0"/>
          <p:nvPr/>
        </p:nvPicPr>
        <p:blipFill rotWithShape="1">
          <a:blip r:embed="rId4">
            <a:alphaModFix/>
          </a:blip>
          <a:srcRect b="0" l="16110" r="16110" t="0"/>
          <a:stretch/>
        </p:blipFill>
        <p:spPr>
          <a:xfrm>
            <a:off x="0" y="0"/>
            <a:ext cx="9144000" cy="5143500"/>
          </a:xfrm>
          <a:prstGeom prst="rect">
            <a:avLst/>
          </a:prstGeom>
          <a:noFill/>
          <a:ln>
            <a:noFill/>
          </a:ln>
        </p:spPr>
      </p:pic>
      <p:sp>
        <p:nvSpPr>
          <p:cNvPr id="224" name="Google Shape;224;p22"/>
          <p:cNvSpPr txBox="1"/>
          <p:nvPr>
            <p:ph type="title"/>
          </p:nvPr>
        </p:nvSpPr>
        <p:spPr>
          <a:xfrm>
            <a:off x="2866587" y="865794"/>
            <a:ext cx="5932500" cy="3600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t/>
            </a:r>
            <a:endParaRPr sz="1400">
              <a:solidFill>
                <a:srgbClr val="FFFFFF"/>
              </a:solidFill>
              <a:latin typeface="Arial"/>
              <a:ea typeface="Arial"/>
              <a:cs typeface="Arial"/>
              <a:sym typeface="Arial"/>
            </a:endParaRPr>
          </a:p>
          <a:p>
            <a:pPr indent="0" lvl="0" marL="0" rtl="0" algn="ctr">
              <a:lnSpc>
                <a:spcPct val="100000"/>
              </a:lnSpc>
              <a:spcBef>
                <a:spcPts val="0"/>
              </a:spcBef>
              <a:spcAft>
                <a:spcPts val="0"/>
              </a:spcAft>
              <a:buSzPts val="4800"/>
              <a:buNone/>
            </a:pPr>
            <a:r>
              <a:t/>
            </a:r>
            <a:endParaRPr b="0" sz="1400">
              <a:solidFill>
                <a:srgbClr val="FFFFFF"/>
              </a:solidFill>
              <a:latin typeface="Times New Roman"/>
              <a:ea typeface="Times New Roman"/>
              <a:cs typeface="Times New Roman"/>
              <a:sym typeface="Times New Roman"/>
            </a:endParaRPr>
          </a:p>
          <a:p>
            <a:pPr indent="0" lvl="0" marL="0" rtl="0" algn="l">
              <a:lnSpc>
                <a:spcPct val="100000"/>
              </a:lnSpc>
              <a:spcBef>
                <a:spcPts val="0"/>
              </a:spcBef>
              <a:spcAft>
                <a:spcPts val="0"/>
              </a:spcAft>
              <a:buSzPts val="4800"/>
              <a:buNone/>
            </a:pPr>
            <a:r>
              <a:rPr b="0" lang="en" sz="1500">
                <a:solidFill>
                  <a:srgbClr val="FFFFFF"/>
                </a:solidFill>
                <a:latin typeface="Arial"/>
                <a:ea typeface="Arial"/>
                <a:cs typeface="Arial"/>
                <a:sym typeface="Arial"/>
              </a:rPr>
              <a:t>A good strategy to use when a client denies personal problems is reframing--offering a new and positive interpretation of negative information provided by the client. Reframing "acknowledges the validity of the client's raw observations, but offers a new meaning...for them" </a:t>
            </a:r>
            <a:endParaRPr/>
          </a:p>
          <a:p>
            <a:pPr indent="0" lvl="0" marL="0" rtl="0" algn="l">
              <a:lnSpc>
                <a:spcPct val="100000"/>
              </a:lnSpc>
              <a:spcBef>
                <a:spcPts val="0"/>
              </a:spcBef>
              <a:spcAft>
                <a:spcPts val="0"/>
              </a:spcAft>
              <a:buSzPts val="4800"/>
              <a:buNone/>
            </a:pPr>
            <a:r>
              <a:t/>
            </a:r>
            <a:endParaRPr b="0" sz="1500" u="sng">
              <a:solidFill>
                <a:srgbClr val="FFFFFF"/>
              </a:solidFill>
              <a:latin typeface="Arial"/>
              <a:ea typeface="Arial"/>
              <a:cs typeface="Arial"/>
              <a:sym typeface="Arial"/>
              <a:hlinkClick r:id="rId5">
                <a:extLst>
                  <a:ext uri="{A12FA001-AC4F-418D-AE19-62706E023703}">
                    <ahyp:hlinkClr val="tx"/>
                  </a:ext>
                </a:extLst>
              </a:hlinkClick>
            </a:endParaRPr>
          </a:p>
          <a:p>
            <a:pPr indent="0" lvl="0" marL="0" rtl="0" algn="l">
              <a:lnSpc>
                <a:spcPct val="115000"/>
              </a:lnSpc>
              <a:spcBef>
                <a:spcPts val="800"/>
              </a:spcBef>
              <a:spcAft>
                <a:spcPts val="0"/>
              </a:spcAft>
              <a:buSzPts val="4800"/>
              <a:buNone/>
            </a:pPr>
            <a:r>
              <a:rPr lang="en" sz="1500">
                <a:solidFill>
                  <a:srgbClr val="FFFFFF"/>
                </a:solidFill>
                <a:latin typeface="Arial"/>
                <a:ea typeface="Arial"/>
                <a:cs typeface="Arial"/>
                <a:sym typeface="Arial"/>
              </a:rPr>
              <a:t>Client:</a:t>
            </a:r>
            <a:r>
              <a:rPr b="0" lang="en" sz="1500">
                <a:solidFill>
                  <a:srgbClr val="FFFFFF"/>
                </a:solidFill>
                <a:latin typeface="Arial"/>
                <a:ea typeface="Arial"/>
                <a:cs typeface="Arial"/>
                <a:sym typeface="Arial"/>
              </a:rPr>
              <a:t> My husband is always nagging me about my drinking--always calling me an alcoholic. It really bugs me.</a:t>
            </a:r>
            <a:endParaRPr/>
          </a:p>
          <a:p>
            <a:pPr indent="0" lvl="0" marL="0" rtl="0" algn="l">
              <a:lnSpc>
                <a:spcPct val="115000"/>
              </a:lnSpc>
              <a:spcBef>
                <a:spcPts val="1600"/>
              </a:spcBef>
              <a:spcAft>
                <a:spcPts val="0"/>
              </a:spcAft>
              <a:buSzPts val="4800"/>
              <a:buNone/>
            </a:pPr>
            <a:r>
              <a:rPr lang="en" sz="1500">
                <a:solidFill>
                  <a:srgbClr val="FFFFFF"/>
                </a:solidFill>
                <a:latin typeface="Arial"/>
                <a:ea typeface="Arial"/>
                <a:cs typeface="Arial"/>
                <a:sym typeface="Arial"/>
              </a:rPr>
              <a:t>Clinician:</a:t>
            </a:r>
            <a:r>
              <a:rPr b="0" lang="en" sz="1500">
                <a:solidFill>
                  <a:srgbClr val="FFFFFF"/>
                </a:solidFill>
                <a:latin typeface="Arial"/>
                <a:ea typeface="Arial"/>
                <a:cs typeface="Arial"/>
                <a:sym typeface="Arial"/>
              </a:rPr>
              <a:t> It sounds like he really cares about you and is concerned, although he expresses it in a way that makes you angry. Maybe we can help him learn how to tell you he loves you and is worried about you in a more positive and acceptable way.</a:t>
            </a:r>
            <a:endParaRPr/>
          </a:p>
          <a:p>
            <a:pPr indent="-228600" lvl="0" marL="457200" rtl="0" algn="ctr">
              <a:lnSpc>
                <a:spcPct val="100000"/>
              </a:lnSpc>
              <a:spcBef>
                <a:spcPts val="800"/>
              </a:spcBef>
              <a:spcAft>
                <a:spcPts val="0"/>
              </a:spcAft>
              <a:buClr>
                <a:srgbClr val="FFFFFF"/>
              </a:buClr>
              <a:buSzPts val="1800"/>
              <a:buNone/>
            </a:pPr>
            <a:r>
              <a:t/>
            </a:r>
            <a:endParaRPr sz="1800">
              <a:solidFill>
                <a:srgbClr val="FFFFFF"/>
              </a:solidFill>
            </a:endParaRPr>
          </a:p>
        </p:txBody>
      </p:sp>
      <p:sp>
        <p:nvSpPr>
          <p:cNvPr id="225" name="Google Shape;225;p22"/>
          <p:cNvSpPr txBox="1"/>
          <p:nvPr/>
        </p:nvSpPr>
        <p:spPr>
          <a:xfrm>
            <a:off x="1707000" y="400600"/>
            <a:ext cx="5730000" cy="794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100"/>
              <a:buFont typeface="Arial"/>
              <a:buNone/>
            </a:pPr>
            <a:r>
              <a:rPr b="1" i="0" lang="en" sz="3000" u="none" cap="none" strike="noStrike">
                <a:solidFill>
                  <a:srgbClr val="FFFFFF"/>
                </a:solidFill>
                <a:latin typeface="Arial"/>
                <a:ea typeface="Arial"/>
                <a:cs typeface="Arial"/>
                <a:sym typeface="Arial"/>
              </a:rPr>
              <a:t>Reframing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9" name="Shape 229"/>
        <p:cNvGrpSpPr/>
        <p:nvPr/>
      </p:nvGrpSpPr>
      <p:grpSpPr>
        <a:xfrm>
          <a:off x="0" y="0"/>
          <a:ext cx="0" cy="0"/>
          <a:chOff x="0" y="0"/>
          <a:chExt cx="0" cy="0"/>
        </a:xfrm>
      </p:grpSpPr>
      <p:cxnSp>
        <p:nvCxnSpPr>
          <p:cNvPr id="230" name="Google Shape;230;p23"/>
          <p:cNvCxnSpPr/>
          <p:nvPr/>
        </p:nvCxnSpPr>
        <p:spPr>
          <a:xfrm>
            <a:off x="3719925" y="4220675"/>
            <a:ext cx="4442400" cy="21600"/>
          </a:xfrm>
          <a:prstGeom prst="straightConnector1">
            <a:avLst/>
          </a:prstGeom>
          <a:noFill/>
          <a:ln cap="flat" cmpd="sng" w="76200">
            <a:solidFill>
              <a:schemeClr val="dk2"/>
            </a:solidFill>
            <a:prstDash val="solid"/>
            <a:round/>
            <a:headEnd len="sm" w="sm" type="none"/>
            <a:tailEnd len="sm" w="sm" type="none"/>
          </a:ln>
        </p:spPr>
      </p:cxnSp>
      <p:sp>
        <p:nvSpPr>
          <p:cNvPr id="231" name="Google Shape;231;p23"/>
          <p:cNvSpPr txBox="1"/>
          <p:nvPr/>
        </p:nvSpPr>
        <p:spPr>
          <a:xfrm>
            <a:off x="2880450" y="3758175"/>
            <a:ext cx="1302000" cy="19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Not at all</a:t>
            </a:r>
            <a:endParaRPr/>
          </a:p>
        </p:txBody>
      </p:sp>
      <p:sp>
        <p:nvSpPr>
          <p:cNvPr id="232" name="Google Shape;232;p23"/>
          <p:cNvSpPr txBox="1"/>
          <p:nvPr/>
        </p:nvSpPr>
        <p:spPr>
          <a:xfrm>
            <a:off x="7997825" y="3758175"/>
            <a:ext cx="1058700" cy="30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Very</a:t>
            </a:r>
            <a:endParaRPr/>
          </a:p>
        </p:txBody>
      </p:sp>
      <p:sp>
        <p:nvSpPr>
          <p:cNvPr id="233" name="Google Shape;233;p23"/>
          <p:cNvSpPr txBox="1"/>
          <p:nvPr/>
        </p:nvSpPr>
        <p:spPr>
          <a:xfrm>
            <a:off x="5305250" y="3758175"/>
            <a:ext cx="1302000" cy="19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Somewhat</a:t>
            </a:r>
            <a:endParaRPr/>
          </a:p>
        </p:txBody>
      </p:sp>
      <p:sp>
        <p:nvSpPr>
          <p:cNvPr id="234" name="Google Shape;234;p23"/>
          <p:cNvSpPr txBox="1"/>
          <p:nvPr/>
        </p:nvSpPr>
        <p:spPr>
          <a:xfrm>
            <a:off x="3798600" y="4354350"/>
            <a:ext cx="5759100" cy="19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1        2        3        4        5        6        7        8        9        10</a:t>
            </a:r>
            <a:r>
              <a:rPr b="0" i="0" lang="en" sz="1400" u="none" cap="none" strike="noStrike">
                <a:solidFill>
                  <a:srgbClr val="000000"/>
                </a:solidFill>
                <a:latin typeface="Arial"/>
                <a:ea typeface="Arial"/>
                <a:cs typeface="Arial"/>
                <a:sym typeface="Arial"/>
              </a:rPr>
              <a:t>        </a:t>
            </a:r>
            <a:endParaRPr/>
          </a:p>
        </p:txBody>
      </p:sp>
      <p:sp>
        <p:nvSpPr>
          <p:cNvPr id="235" name="Google Shape;235;p23"/>
          <p:cNvSpPr txBox="1"/>
          <p:nvPr/>
        </p:nvSpPr>
        <p:spPr>
          <a:xfrm>
            <a:off x="4009750" y="257550"/>
            <a:ext cx="4936200" cy="60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Scaling </a:t>
            </a:r>
            <a:endParaRPr/>
          </a:p>
        </p:txBody>
      </p:sp>
      <p:sp>
        <p:nvSpPr>
          <p:cNvPr id="236" name="Google Shape;236;p23"/>
          <p:cNvSpPr txBox="1"/>
          <p:nvPr/>
        </p:nvSpPr>
        <p:spPr>
          <a:xfrm>
            <a:off x="1065900" y="4614125"/>
            <a:ext cx="1860000" cy="33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See Handout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 name="Shape 240"/>
        <p:cNvGrpSpPr/>
        <p:nvPr/>
      </p:nvGrpSpPr>
      <p:grpSpPr>
        <a:xfrm>
          <a:off x="0" y="0"/>
          <a:ext cx="0" cy="0"/>
          <a:chOff x="0" y="0"/>
          <a:chExt cx="0" cy="0"/>
        </a:xfrm>
      </p:grpSpPr>
      <p:pic>
        <p:nvPicPr>
          <p:cNvPr id="241" name="Google Shape;241;p24"/>
          <p:cNvPicPr preferRelativeResize="0"/>
          <p:nvPr/>
        </p:nvPicPr>
        <p:blipFill rotWithShape="1">
          <a:blip r:embed="rId4">
            <a:alphaModFix/>
          </a:blip>
          <a:srcRect b="0" l="0" r="0" t="0"/>
          <a:stretch/>
        </p:blipFill>
        <p:spPr>
          <a:xfrm>
            <a:off x="700075" y="933450"/>
            <a:ext cx="7743825" cy="3276600"/>
          </a:xfrm>
          <a:prstGeom prst="rect">
            <a:avLst/>
          </a:prstGeom>
          <a:noFill/>
          <a:ln>
            <a:noFill/>
          </a:ln>
        </p:spPr>
      </p:pic>
      <p:sp>
        <p:nvSpPr>
          <p:cNvPr id="242" name="Google Shape;242;p24"/>
          <p:cNvSpPr txBox="1"/>
          <p:nvPr/>
        </p:nvSpPr>
        <p:spPr>
          <a:xfrm>
            <a:off x="2661175" y="178850"/>
            <a:ext cx="3748500" cy="71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Decisional Balance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p25"/>
          <p:cNvSpPr txBox="1"/>
          <p:nvPr/>
        </p:nvSpPr>
        <p:spPr>
          <a:xfrm>
            <a:off x="2661175" y="178850"/>
            <a:ext cx="3748500" cy="71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Decisional Balance</a:t>
            </a:r>
            <a:endParaRPr/>
          </a:p>
        </p:txBody>
      </p:sp>
      <p:pic>
        <p:nvPicPr>
          <p:cNvPr id="248" name="Google Shape;248;p25"/>
          <p:cNvPicPr preferRelativeResize="0"/>
          <p:nvPr/>
        </p:nvPicPr>
        <p:blipFill rotWithShape="1">
          <a:blip r:embed="rId4">
            <a:alphaModFix/>
          </a:blip>
          <a:srcRect b="0" l="0" r="0" t="0"/>
          <a:stretch/>
        </p:blipFill>
        <p:spPr>
          <a:xfrm>
            <a:off x="2355750" y="87875"/>
            <a:ext cx="4104024" cy="4839649"/>
          </a:xfrm>
          <a:prstGeom prst="rect">
            <a:avLst/>
          </a:prstGeom>
          <a:noFill/>
          <a:ln>
            <a:noFill/>
          </a:ln>
        </p:spPr>
      </p:pic>
      <p:sp>
        <p:nvSpPr>
          <p:cNvPr id="249" name="Google Shape;249;p25"/>
          <p:cNvSpPr txBox="1"/>
          <p:nvPr/>
        </p:nvSpPr>
        <p:spPr>
          <a:xfrm>
            <a:off x="7153675" y="4664200"/>
            <a:ext cx="1588200" cy="221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1400"/>
              <a:buFont typeface="Arial"/>
              <a:buNone/>
            </a:pPr>
            <a:r>
              <a:rPr b="0" i="0" lang="en" sz="1400" u="none" cap="none" strike="noStrike">
                <a:solidFill>
                  <a:srgbClr val="FFFFFF"/>
                </a:solidFill>
                <a:latin typeface="Arial"/>
                <a:ea typeface="Arial"/>
                <a:cs typeface="Arial"/>
                <a:sym typeface="Arial"/>
              </a:rPr>
              <a:t>See Handout</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3" name="Shape 253"/>
        <p:cNvGrpSpPr/>
        <p:nvPr/>
      </p:nvGrpSpPr>
      <p:grpSpPr>
        <a:xfrm>
          <a:off x="0" y="0"/>
          <a:ext cx="0" cy="0"/>
          <a:chOff x="0" y="0"/>
          <a:chExt cx="0" cy="0"/>
        </a:xfrm>
      </p:grpSpPr>
      <p:sp>
        <p:nvSpPr>
          <p:cNvPr id="254" name="Google Shape;254;p27"/>
          <p:cNvSpPr txBox="1"/>
          <p:nvPr/>
        </p:nvSpPr>
        <p:spPr>
          <a:xfrm>
            <a:off x="2746000" y="348600"/>
            <a:ext cx="4204500" cy="6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Practice Time </a:t>
            </a:r>
            <a:endParaRPr/>
          </a:p>
        </p:txBody>
      </p:sp>
      <p:sp>
        <p:nvSpPr>
          <p:cNvPr id="255" name="Google Shape;255;p27"/>
          <p:cNvSpPr/>
          <p:nvPr/>
        </p:nvSpPr>
        <p:spPr>
          <a:xfrm>
            <a:off x="1550850" y="4254250"/>
            <a:ext cx="5641500" cy="8892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27"/>
          <p:cNvSpPr txBox="1"/>
          <p:nvPr/>
        </p:nvSpPr>
        <p:spPr>
          <a:xfrm>
            <a:off x="2840250" y="4292725"/>
            <a:ext cx="5043900" cy="49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Arial"/>
              <a:buNone/>
            </a:pPr>
            <a:r>
              <a:rPr b="0" i="0" lang="en" sz="2400" u="none" cap="none" strike="noStrike">
                <a:solidFill>
                  <a:schemeClr val="lt1"/>
                </a:solidFill>
                <a:latin typeface="Arial"/>
                <a:ea typeface="Arial"/>
                <a:cs typeface="Arial"/>
                <a:sym typeface="Arial"/>
              </a:rPr>
              <a:t>             MI - Intake </a:t>
            </a:r>
            <a:endParaRPr/>
          </a:p>
          <a:p>
            <a:pPr indent="0" lvl="0" marL="0" marR="0" rtl="0" algn="l">
              <a:lnSpc>
                <a:spcPct val="100000"/>
              </a:lnSpc>
              <a:spcBef>
                <a:spcPts val="0"/>
              </a:spcBef>
              <a:spcAft>
                <a:spcPts val="0"/>
              </a:spcAft>
              <a:buClr>
                <a:schemeClr val="lt1"/>
              </a:buClr>
              <a:buSzPts val="2400"/>
              <a:buFont typeface="Arial"/>
              <a:buNone/>
            </a:pPr>
            <a:r>
              <a:rPr b="0" i="0" lang="en" sz="2400" u="none" cap="none" strike="noStrike">
                <a:solidFill>
                  <a:schemeClr val="lt1"/>
                </a:solidFill>
                <a:latin typeface="Arial"/>
                <a:ea typeface="Arial"/>
                <a:cs typeface="Arial"/>
                <a:sym typeface="Arial"/>
              </a:rPr>
              <a:t>10 Minutes each person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