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5143500" cx="9144000"/>
  <p:notesSz cx="6858000" cy="9144000"/>
  <p:embeddedFontLst>
    <p:embeddedFont>
      <p:font typeface="Raleway"/>
      <p:regular r:id="rId37"/>
      <p:bold r:id="rId38"/>
      <p:italic r:id="rId39"/>
      <p:boldItalic r:id="rId40"/>
    </p:embeddedFont>
    <p:embeddedFont>
      <p:font typeface="Proxima Nova"/>
      <p:regular r:id="rId41"/>
      <p:bold r:id="rId42"/>
      <p:italic r:id="rId43"/>
      <p:boldItalic r:id="rId44"/>
    </p:embeddedFont>
    <p:embeddedFont>
      <p:font typeface="DM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9" roundtripDataSignature="AMtx7mhZOgAGFMHzKSRh9Jl3T2iKfa/0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Raleway-boldItalic.fntdata"/><Relationship Id="rId42" Type="http://schemas.openxmlformats.org/officeDocument/2006/relationships/font" Target="fonts/ProximaNova-bold.fntdata"/><Relationship Id="rId41" Type="http://schemas.openxmlformats.org/officeDocument/2006/relationships/font" Target="fonts/ProximaNova-regular.fntdata"/><Relationship Id="rId44" Type="http://schemas.openxmlformats.org/officeDocument/2006/relationships/font" Target="fonts/ProximaNova-boldItalic.fntdata"/><Relationship Id="rId43" Type="http://schemas.openxmlformats.org/officeDocument/2006/relationships/font" Target="fonts/ProximaNova-italic.fntdata"/><Relationship Id="rId46" Type="http://schemas.openxmlformats.org/officeDocument/2006/relationships/font" Target="fonts/DMSans-bold.fntdata"/><Relationship Id="rId45" Type="http://schemas.openxmlformats.org/officeDocument/2006/relationships/font" Target="fonts/DM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DMSans-boldItalic.fntdata"/><Relationship Id="rId47" Type="http://schemas.openxmlformats.org/officeDocument/2006/relationships/font" Target="fonts/DMSans-italic.fntdata"/><Relationship Id="rId4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font" Target="fonts/Raleway-regular.fntdata"/><Relationship Id="rId36" Type="http://schemas.openxmlformats.org/officeDocument/2006/relationships/slide" Target="slides/slide32.xml"/><Relationship Id="rId39" Type="http://schemas.openxmlformats.org/officeDocument/2006/relationships/font" Target="fonts/Raleway-italic.fntdata"/><Relationship Id="rId38" Type="http://schemas.openxmlformats.org/officeDocument/2006/relationships/font" Target="fonts/Raleway-bold.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sR4wydiIBI&amp;t=1s"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b23c87018f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2b23c87018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b23c87018f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2b23c87018f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b23c87018f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g2b23c87018f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b23c87018f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2b23c87018f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b23c87018f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g2b23c87018f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b23c87018f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2b23c87018f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b23c87018f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2b23c87018f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b23c87018f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b23c87018f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b23c87018f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b23c87018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b23c87018f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b23c87018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b23c87018f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b23c87018f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b23c87018f_0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b23c87018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b23c87018f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b23c87018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https://www.youtube.com/watch?v=vsR4wydiIBI&amp;t=1s</a:t>
            </a:r>
            <a:r>
              <a:rPr lang="en"/>
              <a:t> play until 2 then skip till 4</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b23c87018f_0_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b23c87018f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b3ed3f6c4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2b3ed3f6c4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b23c87018f_0_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2b23c87018f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b23c87018f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g2b23c87018f_0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b23c87018f_0_1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g2b23c87018f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b23c87018f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2b23c87018f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b23c87018f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2b23c87018f_0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b23c87018f_0_1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g2b23c87018f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b23c87018f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g2b23c87018f_0_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b23c87018f_0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g2b23c87018f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b23c87018f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g2b23c87018f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b23c87018f_0_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g2b23c87018f_0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b23c87018f_0_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2b23c87018f_0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b23c87018f_0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g2b23c87018f_0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b3ed3f6c4b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2b3ed3f6c4b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b23c87018f_0_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2b23c87018f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b23c87018f_0_1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2b23c87018f_0_1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 name="Shape 24"/>
        <p:cNvGrpSpPr/>
        <p:nvPr/>
      </p:nvGrpSpPr>
      <p:grpSpPr>
        <a:xfrm>
          <a:off x="0" y="0"/>
          <a:ext cx="0" cy="0"/>
          <a:chOff x="0" y="0"/>
          <a:chExt cx="0" cy="0"/>
        </a:xfrm>
      </p:grpSpPr>
      <p:sp>
        <p:nvSpPr>
          <p:cNvPr id="25" name="Google Shape;25;p98"/>
          <p:cNvSpPr/>
          <p:nvPr/>
        </p:nvSpPr>
        <p:spPr>
          <a:xfrm>
            <a:off x="0" y="1583350"/>
            <a:ext cx="74043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7" name="Google Shape;27;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 name="Google Shape;28;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9" name="Shape 29"/>
        <p:cNvGrpSpPr/>
        <p:nvPr/>
      </p:nvGrpSpPr>
      <p:grpSpPr>
        <a:xfrm>
          <a:off x="0" y="0"/>
          <a:ext cx="0" cy="0"/>
          <a:chOff x="0" y="0"/>
          <a:chExt cx="0" cy="0"/>
        </a:xfrm>
      </p:grpSpPr>
      <p:sp>
        <p:nvSpPr>
          <p:cNvPr id="30" name="Google Shape;3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5" name="Google Shape;3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6" name="Google Shape;3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7" name="Shape 37"/>
        <p:cNvGrpSpPr/>
        <p:nvPr/>
      </p:nvGrpSpPr>
      <p:grpSpPr>
        <a:xfrm>
          <a:off x="0" y="0"/>
          <a:ext cx="0" cy="0"/>
          <a:chOff x="0" y="0"/>
          <a:chExt cx="0" cy="0"/>
        </a:xfrm>
      </p:grpSpPr>
      <p:sp>
        <p:nvSpPr>
          <p:cNvPr id="38" name="Google Shape;38;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1" name="Google Shape;41;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2" name="Google Shape;42;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6" name="Google Shape;46;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48" name="Google Shape;48;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9" name="Shape 49"/>
        <p:cNvGrpSpPr/>
        <p:nvPr/>
      </p:nvGrpSpPr>
      <p:grpSpPr>
        <a:xfrm>
          <a:off x="0" y="0"/>
          <a:ext cx="0" cy="0"/>
          <a:chOff x="0" y="0"/>
          <a:chExt cx="0" cy="0"/>
        </a:xfrm>
      </p:grpSpPr>
      <p:cxnSp>
        <p:nvCxnSpPr>
          <p:cNvPr id="50" name="Google Shape;5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52" name="Google Shape;5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eb.archive.org/web/20161210155501/http://www.healingbackpain.com/" TargetMode="External"/><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7qwFjKYlbf4" TargetMode="Externa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Healing the Inner Child/IFS</a:t>
            </a:r>
            <a:endParaRPr sz="2700"/>
          </a:p>
          <a:p>
            <a:pPr indent="0" lvl="0" marL="0" rtl="0" algn="l">
              <a:lnSpc>
                <a:spcPct val="80000"/>
              </a:lnSpc>
              <a:spcBef>
                <a:spcPts val="0"/>
              </a:spcBef>
              <a:spcAft>
                <a:spcPts val="0"/>
              </a:spcAft>
              <a:buSzPts val="4800"/>
              <a:buNone/>
            </a:pPr>
            <a:r>
              <a:rPr lang="en" sz="2700"/>
              <a:t>Life Coaching Program</a:t>
            </a:r>
            <a:br>
              <a:rPr lang="en" sz="2700"/>
            </a:br>
            <a:r>
              <a:rPr lang="en" sz="2700">
                <a:solidFill>
                  <a:schemeClr val="dk1"/>
                </a:solidFill>
              </a:rPr>
              <a:t>Week 4</a:t>
            </a:r>
            <a:endParaRPr sz="2700">
              <a:solidFill>
                <a:schemeClr val="dk1"/>
              </a:solidFill>
            </a:endParaRPr>
          </a:p>
        </p:txBody>
      </p:sp>
      <p:pic>
        <p:nvPicPr>
          <p:cNvPr id="102" name="Google Shape;102;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Inner Child </a:t>
            </a:r>
            <a:endParaRPr/>
          </a:p>
        </p:txBody>
      </p:sp>
      <p:sp>
        <p:nvSpPr>
          <p:cNvPr id="108" name="Google Shape;108;p8"/>
          <p:cNvSpPr txBox="1"/>
          <p:nvPr>
            <p:ph idx="1" type="body"/>
          </p:nvPr>
        </p:nvSpPr>
        <p:spPr>
          <a:xfrm>
            <a:off x="431450" y="1233300"/>
            <a:ext cx="47859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chemeClr val="dk1"/>
              </a:buClr>
              <a:buSzPts val="2200"/>
              <a:buChar char="●"/>
            </a:pPr>
            <a:r>
              <a:rPr lang="en" sz="2200">
                <a:latin typeface="Arial"/>
                <a:ea typeface="Arial"/>
                <a:cs typeface="Arial"/>
                <a:sym typeface="Arial"/>
              </a:rPr>
              <a:t>Illness and the Inner Child</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Louise Hay</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Sarno Method</a:t>
            </a:r>
            <a:endParaRPr sz="2200">
              <a:latin typeface="Arial"/>
              <a:ea typeface="Arial"/>
              <a:cs typeface="Arial"/>
              <a:sym typeface="Arial"/>
            </a:endParaRPr>
          </a:p>
          <a:p>
            <a:pPr indent="-368300" lvl="0" marL="457200" rtl="0" algn="l">
              <a:lnSpc>
                <a:spcPct val="150000"/>
              </a:lnSpc>
              <a:spcBef>
                <a:spcPts val="0"/>
              </a:spcBef>
              <a:spcAft>
                <a:spcPts val="0"/>
              </a:spcAft>
              <a:buSzPts val="2200"/>
              <a:buFont typeface="Arial"/>
              <a:buChar char="●"/>
            </a:pPr>
            <a:r>
              <a:rPr lang="en" sz="2200">
                <a:latin typeface="Arial"/>
                <a:ea typeface="Arial"/>
                <a:cs typeface="Arial"/>
                <a:sym typeface="Arial"/>
              </a:rPr>
              <a:t>Angry Child </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Practice </a:t>
            </a:r>
            <a:endParaRPr sz="2200">
              <a:latin typeface="Arial"/>
              <a:ea typeface="Arial"/>
              <a:cs typeface="Arial"/>
              <a:sym typeface="Arial"/>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109" name="Google Shape;109;p8"/>
          <p:cNvPicPr preferRelativeResize="0"/>
          <p:nvPr/>
        </p:nvPicPr>
        <p:blipFill rotWithShape="1">
          <a:blip r:embed="rId3">
            <a:alphaModFix/>
          </a:blip>
          <a:srcRect b="0" l="33311" r="0" t="0"/>
          <a:stretch/>
        </p:blipFill>
        <p:spPr>
          <a:xfrm>
            <a:off x="5392925" y="571975"/>
            <a:ext cx="3282850" cy="1640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13" name="Shape 113"/>
        <p:cNvGrpSpPr/>
        <p:nvPr/>
      </p:nvGrpSpPr>
      <p:grpSpPr>
        <a:xfrm>
          <a:off x="0" y="0"/>
          <a:ext cx="0" cy="0"/>
          <a:chOff x="0" y="0"/>
          <a:chExt cx="0" cy="0"/>
        </a:xfrm>
      </p:grpSpPr>
      <p:sp>
        <p:nvSpPr>
          <p:cNvPr id="114" name="Google Shape;114;g2b23c87018f_0_0"/>
          <p:cNvSpPr txBox="1"/>
          <p:nvPr>
            <p:ph type="ctrTitle"/>
          </p:nvPr>
        </p:nvSpPr>
        <p:spPr>
          <a:xfrm>
            <a:off x="1760100" y="2284750"/>
            <a:ext cx="56238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Illness and the Inner Child</a:t>
            </a:r>
            <a:endParaRPr sz="3000">
              <a:solidFill>
                <a:srgbClr val="20124D"/>
              </a:solidFill>
            </a:endParaRPr>
          </a:p>
        </p:txBody>
      </p:sp>
      <p:sp>
        <p:nvSpPr>
          <p:cNvPr id="115" name="Google Shape;115;g2b23c87018f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rgbClr val="0000FF"/>
                </a:solidFill>
                <a:latin typeface="DM Sans"/>
                <a:ea typeface="DM Sans"/>
                <a:cs typeface="DM Sans"/>
                <a:sym typeface="DM Sans"/>
              </a:rPr>
              <a:t>6</a:t>
            </a:r>
            <a:endParaRPr b="1" i="0" sz="9600" u="none" cap="none" strike="noStrike">
              <a:solidFill>
                <a:srgbClr val="0000FF"/>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19" name="Shape 119"/>
        <p:cNvGrpSpPr/>
        <p:nvPr/>
      </p:nvGrpSpPr>
      <p:grpSpPr>
        <a:xfrm>
          <a:off x="0" y="0"/>
          <a:ext cx="0" cy="0"/>
          <a:chOff x="0" y="0"/>
          <a:chExt cx="0" cy="0"/>
        </a:xfrm>
      </p:grpSpPr>
      <p:sp>
        <p:nvSpPr>
          <p:cNvPr id="120" name="Google Shape;120;g2b23c87018f_0_5"/>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2600"/>
              </a:spcAft>
              <a:buClr>
                <a:srgbClr val="000000"/>
              </a:buClr>
              <a:buSzPts val="2500"/>
              <a:buFont typeface="Arial"/>
              <a:buNone/>
            </a:pPr>
            <a:r>
              <a:rPr b="0" i="0" lang="en" sz="2500" u="none" cap="none" strike="noStrike">
                <a:solidFill>
                  <a:schemeClr val="lt1"/>
                </a:solidFill>
                <a:latin typeface="Arial"/>
                <a:ea typeface="Arial"/>
                <a:cs typeface="Arial"/>
                <a:sym typeface="Arial"/>
              </a:rPr>
              <a:t>When the Vulnerable child is unheard it talks through the body</a:t>
            </a:r>
            <a:endParaRPr b="0" i="0" sz="2500" u="none" cap="none" strike="noStrike">
              <a:solidFill>
                <a:schemeClr val="lt1"/>
              </a:solidFill>
              <a:latin typeface="Arial"/>
              <a:ea typeface="Arial"/>
              <a:cs typeface="Arial"/>
              <a:sym typeface="Arial"/>
            </a:endParaRPr>
          </a:p>
        </p:txBody>
      </p:sp>
      <p:pic>
        <p:nvPicPr>
          <p:cNvPr id="121" name="Google Shape;121;g2b23c87018f_0_5"/>
          <p:cNvPicPr preferRelativeResize="0"/>
          <p:nvPr/>
        </p:nvPicPr>
        <p:blipFill rotWithShape="1">
          <a:blip r:embed="rId3">
            <a:alphaModFix/>
          </a:blip>
          <a:srcRect b="0" l="0" r="0" t="0"/>
          <a:stretch/>
        </p:blipFill>
        <p:spPr>
          <a:xfrm>
            <a:off x="2399975" y="1660925"/>
            <a:ext cx="4537350" cy="2712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125" name="Shape 125"/>
        <p:cNvGrpSpPr/>
        <p:nvPr/>
      </p:nvGrpSpPr>
      <p:grpSpPr>
        <a:xfrm>
          <a:off x="0" y="0"/>
          <a:ext cx="0" cy="0"/>
          <a:chOff x="0" y="0"/>
          <a:chExt cx="0" cy="0"/>
        </a:xfrm>
      </p:grpSpPr>
      <p:pic>
        <p:nvPicPr>
          <p:cNvPr id="126" name="Google Shape;126;g2b23c87018f_0_10"/>
          <p:cNvPicPr preferRelativeResize="0"/>
          <p:nvPr/>
        </p:nvPicPr>
        <p:blipFill rotWithShape="1">
          <a:blip r:embed="rId3">
            <a:alphaModFix/>
          </a:blip>
          <a:srcRect b="0" l="0" r="0" t="0"/>
          <a:stretch/>
        </p:blipFill>
        <p:spPr>
          <a:xfrm>
            <a:off x="2954425" y="152400"/>
            <a:ext cx="2830050" cy="48387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30" name="Shape 130"/>
        <p:cNvGrpSpPr/>
        <p:nvPr/>
      </p:nvGrpSpPr>
      <p:grpSpPr>
        <a:xfrm>
          <a:off x="0" y="0"/>
          <a:ext cx="0" cy="0"/>
          <a:chOff x="0" y="0"/>
          <a:chExt cx="0" cy="0"/>
        </a:xfrm>
      </p:grpSpPr>
      <p:pic>
        <p:nvPicPr>
          <p:cNvPr id="131" name="Google Shape;131;g2b23c87018f_0_14"/>
          <p:cNvPicPr preferRelativeResize="0"/>
          <p:nvPr/>
        </p:nvPicPr>
        <p:blipFill rotWithShape="1">
          <a:blip r:embed="rId3">
            <a:alphaModFix/>
          </a:blip>
          <a:srcRect b="23659" l="14457" r="34886" t="19712"/>
          <a:stretch/>
        </p:blipFill>
        <p:spPr>
          <a:xfrm>
            <a:off x="1566350" y="282075"/>
            <a:ext cx="6656676" cy="41857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135" name="Shape 135"/>
        <p:cNvGrpSpPr/>
        <p:nvPr/>
      </p:nvGrpSpPr>
      <p:grpSpPr>
        <a:xfrm>
          <a:off x="0" y="0"/>
          <a:ext cx="0" cy="0"/>
          <a:chOff x="0" y="0"/>
          <a:chExt cx="0" cy="0"/>
        </a:xfrm>
      </p:grpSpPr>
      <p:sp>
        <p:nvSpPr>
          <p:cNvPr id="136" name="Google Shape;136;g2b23c87018f_0_23"/>
          <p:cNvSpPr txBox="1"/>
          <p:nvPr/>
        </p:nvSpPr>
        <p:spPr>
          <a:xfrm>
            <a:off x="754650" y="725100"/>
            <a:ext cx="7634700" cy="369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4444"/>
              </a:solidFill>
              <a:highlight>
                <a:srgbClr val="F7F6F7"/>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4444"/>
              </a:solidFill>
              <a:highlight>
                <a:srgbClr val="F7F6F7"/>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100"/>
              <a:buFont typeface="Arial"/>
              <a:buNone/>
            </a:pPr>
            <a:r>
              <a:rPr b="1" i="0" lang="en" sz="2100" u="none" cap="none" strike="noStrike">
                <a:solidFill>
                  <a:schemeClr val="lt1"/>
                </a:solidFill>
                <a:latin typeface="DM Sans"/>
                <a:ea typeface="DM Sans"/>
                <a:cs typeface="DM Sans"/>
                <a:sym typeface="DM Sans"/>
              </a:rPr>
              <a:t>Back Issues: Represents the support of life. Back Problems: </a:t>
            </a:r>
            <a:endParaRPr b="1" i="0" sz="2100" u="none" cap="none" strike="noStrike">
              <a:solidFill>
                <a:schemeClr val="lt1"/>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100"/>
              <a:buFont typeface="Arial"/>
              <a:buNone/>
            </a:pPr>
            <a:r>
              <a:t/>
            </a:r>
            <a:endParaRPr b="1" i="0" sz="2100" u="none" cap="none" strike="noStrike">
              <a:solidFill>
                <a:schemeClr val="lt1"/>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100"/>
              <a:buFont typeface="Arial"/>
              <a:buNone/>
            </a:pPr>
            <a:r>
              <a:rPr b="1" i="0" lang="en" sz="2100" u="none" cap="none" strike="noStrike">
                <a:solidFill>
                  <a:schemeClr val="lt1"/>
                </a:solidFill>
                <a:latin typeface="DM Sans"/>
                <a:ea typeface="DM Sans"/>
                <a:cs typeface="DM Sans"/>
                <a:sym typeface="DM Sans"/>
              </a:rPr>
              <a:t>– Rounded shoulders: Carrying the burdens of life. Helpless and hopeless. </a:t>
            </a:r>
            <a:endParaRPr b="1" i="0" sz="2100" u="none" cap="none" strike="noStrike">
              <a:solidFill>
                <a:schemeClr val="lt1"/>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100"/>
              <a:buFont typeface="Arial"/>
              <a:buNone/>
            </a:pPr>
            <a:r>
              <a:rPr b="1" i="0" lang="en" sz="2100" u="none" cap="none" strike="noStrike">
                <a:solidFill>
                  <a:schemeClr val="lt1"/>
                </a:solidFill>
                <a:latin typeface="DM Sans"/>
                <a:ea typeface="DM Sans"/>
                <a:cs typeface="DM Sans"/>
                <a:sym typeface="DM Sans"/>
              </a:rPr>
              <a:t>– Lower Back Pain: Fear of money or lack of financial support.</a:t>
            </a:r>
            <a:endParaRPr b="1" i="0" sz="2100" u="none" cap="none" strike="noStrike">
              <a:solidFill>
                <a:schemeClr val="lt1"/>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100"/>
              <a:buFont typeface="Arial"/>
              <a:buNone/>
            </a:pPr>
            <a:r>
              <a:rPr b="1" i="0" lang="en" sz="2100" u="none" cap="none" strike="noStrike">
                <a:solidFill>
                  <a:schemeClr val="lt1"/>
                </a:solidFill>
                <a:latin typeface="DM Sans"/>
                <a:ea typeface="DM Sans"/>
                <a:cs typeface="DM Sans"/>
                <a:sym typeface="DM Sans"/>
              </a:rPr>
              <a:t> – Mid-Back Pain: Guilt. Stuck in all that stuff back there. “Get off my back!” </a:t>
            </a:r>
            <a:endParaRPr b="1" i="0" sz="21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highlight>
                <a:srgbClr val="F7F6F7"/>
              </a:highlight>
              <a:latin typeface="Arial"/>
              <a:ea typeface="Arial"/>
              <a:cs typeface="Arial"/>
              <a:sym typeface="Arial"/>
            </a:endParaRPr>
          </a:p>
        </p:txBody>
      </p:sp>
      <p:sp>
        <p:nvSpPr>
          <p:cNvPr id="137" name="Google Shape;137;g2b23c87018f_0_23"/>
          <p:cNvSpPr txBox="1"/>
          <p:nvPr/>
        </p:nvSpPr>
        <p:spPr>
          <a:xfrm>
            <a:off x="2412325" y="322100"/>
            <a:ext cx="4809000" cy="49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DM Sans"/>
                <a:ea typeface="DM Sans"/>
                <a:cs typeface="DM Sans"/>
                <a:sym typeface="DM Sans"/>
              </a:rPr>
              <a:t>Symptoms List by Louise Hay </a:t>
            </a:r>
            <a:endParaRPr b="1" i="0" sz="2000" u="none" cap="none" strike="noStrike">
              <a:solidFill>
                <a:schemeClr val="l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41" name="Shape 141"/>
        <p:cNvGrpSpPr/>
        <p:nvPr/>
      </p:nvGrpSpPr>
      <p:grpSpPr>
        <a:xfrm>
          <a:off x="0" y="0"/>
          <a:ext cx="0" cy="0"/>
          <a:chOff x="0" y="0"/>
          <a:chExt cx="0" cy="0"/>
        </a:xfrm>
      </p:grpSpPr>
      <p:sp>
        <p:nvSpPr>
          <p:cNvPr id="142" name="Google Shape;142;g2b23c87018f_0_28"/>
          <p:cNvSpPr txBox="1"/>
          <p:nvPr/>
        </p:nvSpPr>
        <p:spPr>
          <a:xfrm>
            <a:off x="754650" y="849550"/>
            <a:ext cx="7634700" cy="369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4444"/>
              </a:solidFill>
              <a:highlight>
                <a:srgbClr val="F7F6F7"/>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4444"/>
              </a:solidFill>
              <a:highlight>
                <a:srgbClr val="F7F6F7"/>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1" i="0" lang="en" sz="2200" u="none" cap="none" strike="noStrike">
                <a:solidFill>
                  <a:srgbClr val="444444"/>
                </a:solidFill>
                <a:latin typeface="DM Sans"/>
                <a:ea typeface="DM Sans"/>
                <a:cs typeface="DM Sans"/>
                <a:sym typeface="DM Sans"/>
              </a:rPr>
              <a:t>– Upper Back Pain: Lack of emotional support. Feeling unloved. Holding back love.</a:t>
            </a:r>
            <a:endParaRPr b="1" i="0" sz="2200" u="none" cap="none" strike="noStrike">
              <a:solidFill>
                <a:srgbClr val="444444"/>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200"/>
              <a:buFont typeface="Arial"/>
              <a:buNone/>
            </a:pPr>
            <a:r>
              <a:rPr b="1" i="0" lang="en" sz="2200" u="none" cap="none" strike="noStrike">
                <a:solidFill>
                  <a:srgbClr val="444444"/>
                </a:solidFill>
                <a:latin typeface="DM Sans"/>
                <a:ea typeface="DM Sans"/>
                <a:cs typeface="DM Sans"/>
                <a:sym typeface="DM Sans"/>
              </a:rPr>
              <a:t> </a:t>
            </a:r>
            <a:endParaRPr b="1" i="0" sz="2200" u="none" cap="none" strike="noStrike">
              <a:solidFill>
                <a:srgbClr val="444444"/>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200"/>
              <a:buFont typeface="Arial"/>
              <a:buNone/>
            </a:pPr>
            <a:r>
              <a:rPr b="1" i="0" lang="en" sz="2200" u="none" cap="none" strike="noStrike">
                <a:solidFill>
                  <a:srgbClr val="444444"/>
                </a:solidFill>
                <a:latin typeface="DM Sans"/>
                <a:ea typeface="DM Sans"/>
                <a:cs typeface="DM Sans"/>
                <a:sym typeface="DM Sans"/>
              </a:rPr>
              <a:t>– Back Curvature: The inability to flow with the support of life. Fear and trying to hold on to old ideas. Not trusting life. Lack of integrity. No courage of convictions.</a:t>
            </a:r>
            <a:endParaRPr b="1" i="0" sz="2200" u="none" cap="none" strike="noStrike">
              <a:solidFill>
                <a:srgbClr val="444444"/>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1800"/>
              <a:buFont typeface="Arial"/>
              <a:buNone/>
            </a:pPr>
            <a:r>
              <a:t/>
            </a:r>
            <a:endParaRPr b="1"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highlight>
                <a:srgbClr val="F7F6F7"/>
              </a:highlight>
              <a:latin typeface="Arial"/>
              <a:ea typeface="Arial"/>
              <a:cs typeface="Arial"/>
              <a:sym typeface="Arial"/>
            </a:endParaRPr>
          </a:p>
        </p:txBody>
      </p:sp>
      <p:sp>
        <p:nvSpPr>
          <p:cNvPr id="143" name="Google Shape;143;g2b23c87018f_0_28"/>
          <p:cNvSpPr txBox="1"/>
          <p:nvPr/>
        </p:nvSpPr>
        <p:spPr>
          <a:xfrm>
            <a:off x="2412325" y="467275"/>
            <a:ext cx="4809000" cy="49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DM Sans"/>
                <a:ea typeface="DM Sans"/>
                <a:cs typeface="DM Sans"/>
                <a:sym typeface="DM Sans"/>
              </a:rPr>
              <a:t>Symptoms List by Louise Hay </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lin ang="5400012" scaled="0"/>
        </a:gradFill>
      </p:bgPr>
    </p:bg>
    <p:spTree>
      <p:nvGrpSpPr>
        <p:cNvPr id="147" name="Shape 147"/>
        <p:cNvGrpSpPr/>
        <p:nvPr/>
      </p:nvGrpSpPr>
      <p:grpSpPr>
        <a:xfrm>
          <a:off x="0" y="0"/>
          <a:ext cx="0" cy="0"/>
          <a:chOff x="0" y="0"/>
          <a:chExt cx="0" cy="0"/>
        </a:xfrm>
      </p:grpSpPr>
      <p:sp>
        <p:nvSpPr>
          <p:cNvPr id="148" name="Google Shape;148;g2b23c87018f_0_33"/>
          <p:cNvSpPr txBox="1"/>
          <p:nvPr/>
        </p:nvSpPr>
        <p:spPr>
          <a:xfrm>
            <a:off x="825350" y="725100"/>
            <a:ext cx="7634700" cy="369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DM Sans"/>
              <a:ea typeface="DM Sans"/>
              <a:cs typeface="DM Sans"/>
              <a:sym typeface="DM Sans"/>
            </a:endParaRPr>
          </a:p>
          <a:p>
            <a:pPr indent="-361950" lvl="0" marL="457200" marR="0" rtl="0" algn="l">
              <a:lnSpc>
                <a:spcPct val="100000"/>
              </a:lnSpc>
              <a:spcBef>
                <a:spcPts val="0"/>
              </a:spcBef>
              <a:spcAft>
                <a:spcPts val="0"/>
              </a:spcAft>
              <a:buClr>
                <a:schemeClr val="lt1"/>
              </a:buClr>
              <a:buSzPts val="2100"/>
              <a:buFont typeface="DM Sans"/>
              <a:buChar char="●"/>
            </a:pPr>
            <a:r>
              <a:rPr b="1" i="0" lang="en" sz="2100" u="none" cap="none" strike="noStrike">
                <a:solidFill>
                  <a:schemeClr val="lt1"/>
                </a:solidFill>
                <a:latin typeface="DM Sans"/>
                <a:ea typeface="DM Sans"/>
                <a:cs typeface="DM Sans"/>
                <a:sym typeface="DM Sans"/>
              </a:rPr>
              <a:t>Blood Pressure: – High: Longstanding emotional problem not solved. – Low: Lack of love as a child. </a:t>
            </a:r>
            <a:endParaRPr b="1" i="0" sz="2100" u="none" cap="none" strike="noStrike">
              <a:solidFill>
                <a:schemeClr val="lt1"/>
              </a:solidFill>
              <a:latin typeface="DM Sans"/>
              <a:ea typeface="DM Sans"/>
              <a:cs typeface="DM Sans"/>
              <a:sym typeface="DM Sans"/>
            </a:endParaRPr>
          </a:p>
          <a:p>
            <a:pPr indent="0" lvl="0" marL="457200" marR="0" rtl="0" algn="l">
              <a:lnSpc>
                <a:spcPct val="100000"/>
              </a:lnSpc>
              <a:spcBef>
                <a:spcPts val="0"/>
              </a:spcBef>
              <a:spcAft>
                <a:spcPts val="0"/>
              </a:spcAft>
              <a:buClr>
                <a:srgbClr val="000000"/>
              </a:buClr>
              <a:buSzPts val="2100"/>
              <a:buFont typeface="Arial"/>
              <a:buNone/>
            </a:pPr>
            <a:r>
              <a:t/>
            </a:r>
            <a:endParaRPr b="1" i="0" sz="2100" u="none" cap="none" strike="noStrike">
              <a:solidFill>
                <a:schemeClr val="lt1"/>
              </a:solidFill>
              <a:latin typeface="DM Sans"/>
              <a:ea typeface="DM Sans"/>
              <a:cs typeface="DM Sans"/>
              <a:sym typeface="DM Sans"/>
            </a:endParaRPr>
          </a:p>
          <a:p>
            <a:pPr indent="-361950" lvl="0" marL="457200" marR="0" rtl="0" algn="l">
              <a:lnSpc>
                <a:spcPct val="100000"/>
              </a:lnSpc>
              <a:spcBef>
                <a:spcPts val="0"/>
              </a:spcBef>
              <a:spcAft>
                <a:spcPts val="0"/>
              </a:spcAft>
              <a:buClr>
                <a:schemeClr val="lt1"/>
              </a:buClr>
              <a:buSzPts val="2100"/>
              <a:buFont typeface="DM Sans"/>
              <a:buChar char="●"/>
            </a:pPr>
            <a:r>
              <a:rPr b="1" i="0" lang="en" sz="2100" u="none" cap="none" strike="noStrike">
                <a:solidFill>
                  <a:schemeClr val="lt1"/>
                </a:solidFill>
                <a:latin typeface="DM Sans"/>
                <a:ea typeface="DM Sans"/>
                <a:cs typeface="DM Sans"/>
                <a:sym typeface="DM Sans"/>
              </a:rPr>
              <a:t>Circulation: Represents the ability to feel and express the emotions in positive ways.</a:t>
            </a:r>
            <a:endParaRPr b="1" i="0" sz="2100" u="none" cap="none" strike="noStrike">
              <a:solidFill>
                <a:schemeClr val="lt1"/>
              </a:solidFill>
              <a:latin typeface="DM Sans"/>
              <a:ea typeface="DM Sans"/>
              <a:cs typeface="DM Sans"/>
              <a:sym typeface="DM Sans"/>
            </a:endParaRPr>
          </a:p>
          <a:p>
            <a:pPr indent="0" lvl="0" marL="457200" marR="0" rtl="0" algn="l">
              <a:lnSpc>
                <a:spcPct val="100000"/>
              </a:lnSpc>
              <a:spcBef>
                <a:spcPts val="0"/>
              </a:spcBef>
              <a:spcAft>
                <a:spcPts val="0"/>
              </a:spcAft>
              <a:buClr>
                <a:srgbClr val="000000"/>
              </a:buClr>
              <a:buSzPts val="2100"/>
              <a:buFont typeface="Arial"/>
              <a:buNone/>
            </a:pPr>
            <a:r>
              <a:t/>
            </a:r>
            <a:endParaRPr b="1" i="0" sz="2100" u="none" cap="none" strike="noStrike">
              <a:solidFill>
                <a:schemeClr val="lt1"/>
              </a:solidFill>
              <a:latin typeface="DM Sans"/>
              <a:ea typeface="DM Sans"/>
              <a:cs typeface="DM Sans"/>
              <a:sym typeface="DM Sans"/>
            </a:endParaRPr>
          </a:p>
          <a:p>
            <a:pPr indent="-361950" lvl="0" marL="457200" marR="0" rtl="0" algn="l">
              <a:lnSpc>
                <a:spcPct val="100000"/>
              </a:lnSpc>
              <a:spcBef>
                <a:spcPts val="0"/>
              </a:spcBef>
              <a:spcAft>
                <a:spcPts val="0"/>
              </a:spcAft>
              <a:buClr>
                <a:schemeClr val="lt1"/>
              </a:buClr>
              <a:buSzPts val="2100"/>
              <a:buFont typeface="DM Sans"/>
              <a:buChar char="●"/>
            </a:pPr>
            <a:r>
              <a:rPr b="1" i="0" lang="en" sz="2100" u="none" cap="none" strike="noStrike">
                <a:solidFill>
                  <a:schemeClr val="lt1"/>
                </a:solidFill>
                <a:latin typeface="DM Sans"/>
                <a:ea typeface="DM Sans"/>
                <a:cs typeface="DM Sans"/>
                <a:sym typeface="DM Sans"/>
              </a:rPr>
              <a:t>Depression: Anger you feel you do not have a right to have. Hopelessness.</a:t>
            </a:r>
            <a:endParaRPr b="1" i="0" sz="21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444444"/>
                </a:solidFill>
                <a:latin typeface="DM Sans"/>
                <a:ea typeface="DM Sans"/>
                <a:cs typeface="DM Sans"/>
                <a:sym typeface="DM Sans"/>
              </a:rPr>
              <a:t> </a:t>
            </a:r>
            <a:endParaRPr b="0"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4444"/>
              </a:solidFill>
              <a:latin typeface="DM Sans"/>
              <a:ea typeface="DM Sans"/>
              <a:cs typeface="DM Sans"/>
              <a:sym typeface="DM Sans"/>
            </a:endParaRPr>
          </a:p>
        </p:txBody>
      </p:sp>
      <p:sp>
        <p:nvSpPr>
          <p:cNvPr id="149" name="Google Shape;149;g2b23c87018f_0_33"/>
          <p:cNvSpPr txBox="1"/>
          <p:nvPr/>
        </p:nvSpPr>
        <p:spPr>
          <a:xfrm>
            <a:off x="2375925" y="405125"/>
            <a:ext cx="4809000" cy="49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DM Sans"/>
                <a:ea typeface="DM Sans"/>
                <a:cs typeface="DM Sans"/>
                <a:sym typeface="DM Sans"/>
              </a:rPr>
              <a:t>Symptoms List by Louise Hay </a:t>
            </a:r>
            <a:endParaRPr b="1" i="0" sz="2000" u="none" cap="none" strike="noStrike">
              <a:solidFill>
                <a:schemeClr val="lt1"/>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2b23c87018f_0_38"/>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55" name="Google Shape;155;g2b23c87018f_0_38"/>
          <p:cNvSpPr txBox="1"/>
          <p:nvPr/>
        </p:nvSpPr>
        <p:spPr>
          <a:xfrm>
            <a:off x="265450" y="456650"/>
            <a:ext cx="6871800" cy="21936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2350">
                <a:solidFill>
                  <a:srgbClr val="0071CF"/>
                </a:solidFill>
                <a:highlight>
                  <a:schemeClr val="lt1"/>
                </a:highlight>
                <a:latin typeface="Raleway"/>
                <a:ea typeface="Raleway"/>
                <a:cs typeface="Raleway"/>
                <a:sym typeface="Raleway"/>
              </a:rPr>
              <a:t>TMS-</a:t>
            </a:r>
            <a:r>
              <a:rPr b="1" lang="en" sz="2350">
                <a:solidFill>
                  <a:srgbClr val="0071CF"/>
                </a:solidFill>
                <a:highlight>
                  <a:srgbClr val="FFFFFF"/>
                </a:highlight>
                <a:latin typeface="Raleway"/>
                <a:ea typeface="Raleway"/>
                <a:cs typeface="Raleway"/>
                <a:sym typeface="Raleway"/>
              </a:rPr>
              <a:t>Tension Myositis (Myoneural) Syndrome</a:t>
            </a:r>
            <a:br>
              <a:rPr b="1" lang="en" sz="2350">
                <a:solidFill>
                  <a:srgbClr val="0071CF"/>
                </a:solidFill>
                <a:highlight>
                  <a:srgbClr val="FFFFFF"/>
                </a:highlight>
                <a:latin typeface="Raleway"/>
                <a:ea typeface="Raleway"/>
                <a:cs typeface="Raleway"/>
                <a:sym typeface="Raleway"/>
              </a:rPr>
            </a:br>
            <a:r>
              <a:rPr b="1" lang="en" sz="2350">
                <a:solidFill>
                  <a:srgbClr val="0071CF"/>
                </a:solidFill>
                <a:highlight>
                  <a:srgbClr val="FFFFFF"/>
                </a:highlight>
                <a:latin typeface="Raleway"/>
                <a:ea typeface="Raleway"/>
                <a:cs typeface="Raleway"/>
                <a:sym typeface="Raleway"/>
              </a:rPr>
              <a:t>Mind Body Syndrome (MBS)</a:t>
            </a:r>
            <a:endParaRPr b="1" sz="2350">
              <a:solidFill>
                <a:srgbClr val="0071CF"/>
              </a:solidFill>
              <a:highlight>
                <a:srgbClr val="FFFFFF"/>
              </a:highlight>
              <a:latin typeface="Raleway"/>
              <a:ea typeface="Raleway"/>
              <a:cs typeface="Raleway"/>
              <a:sym typeface="Raleway"/>
            </a:endParaRPr>
          </a:p>
          <a:p>
            <a:pPr indent="0" lvl="0" marL="0" rtl="0" algn="l">
              <a:lnSpc>
                <a:spcPct val="115000"/>
              </a:lnSpc>
              <a:spcBef>
                <a:spcPts val="1400"/>
              </a:spcBef>
              <a:spcAft>
                <a:spcPts val="0"/>
              </a:spcAft>
              <a:buNone/>
            </a:pPr>
            <a:r>
              <a:t/>
            </a:r>
            <a:endParaRPr b="1" sz="1900">
              <a:solidFill>
                <a:srgbClr val="262626"/>
              </a:solidFill>
              <a:highlight>
                <a:srgbClr val="FFFFFF"/>
              </a:highlight>
              <a:latin typeface="Raleway"/>
              <a:ea typeface="Raleway"/>
              <a:cs typeface="Raleway"/>
              <a:sym typeface="Raleway"/>
            </a:endParaRPr>
          </a:p>
          <a:p>
            <a:pPr indent="0" lvl="0" marL="0" rtl="0" algn="l">
              <a:spcBef>
                <a:spcPts val="1500"/>
              </a:spcBef>
              <a:spcAft>
                <a:spcPts val="0"/>
              </a:spcAft>
              <a:buNone/>
            </a:pPr>
            <a:r>
              <a:t/>
            </a:r>
            <a:endParaRPr b="1">
              <a:latin typeface="DM Sans"/>
              <a:ea typeface="DM Sans"/>
              <a:cs typeface="DM Sans"/>
              <a:sym typeface="DM Sans"/>
            </a:endParaRPr>
          </a:p>
        </p:txBody>
      </p:sp>
      <p:pic>
        <p:nvPicPr>
          <p:cNvPr id="156" name="Google Shape;156;g2b23c87018f_0_38"/>
          <p:cNvPicPr preferRelativeResize="0"/>
          <p:nvPr/>
        </p:nvPicPr>
        <p:blipFill>
          <a:blip r:embed="rId3">
            <a:alphaModFix/>
          </a:blip>
          <a:stretch>
            <a:fillRect/>
          </a:stretch>
        </p:blipFill>
        <p:spPr>
          <a:xfrm>
            <a:off x="7048000" y="746575"/>
            <a:ext cx="1781875" cy="1974284"/>
          </a:xfrm>
          <a:prstGeom prst="rect">
            <a:avLst/>
          </a:prstGeom>
          <a:noFill/>
          <a:ln>
            <a:noFill/>
          </a:ln>
        </p:spPr>
      </p:pic>
      <p:sp>
        <p:nvSpPr>
          <p:cNvPr id="157" name="Google Shape;157;g2b23c87018f_0_38"/>
          <p:cNvSpPr txBox="1"/>
          <p:nvPr/>
        </p:nvSpPr>
        <p:spPr>
          <a:xfrm>
            <a:off x="504875" y="1810375"/>
            <a:ext cx="6006300" cy="29598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0"/>
              </a:spcBef>
              <a:spcAft>
                <a:spcPts val="0"/>
              </a:spcAft>
              <a:buClr>
                <a:srgbClr val="262626"/>
              </a:buClr>
              <a:buSzPts val="1900"/>
              <a:buFont typeface="Raleway"/>
              <a:buChar char="●"/>
            </a:pPr>
            <a:r>
              <a:rPr lang="en" sz="1900">
                <a:solidFill>
                  <a:srgbClr val="262626"/>
                </a:solidFill>
                <a:highlight>
                  <a:schemeClr val="lt1"/>
                </a:highlight>
                <a:latin typeface="Raleway"/>
                <a:ea typeface="Raleway"/>
                <a:cs typeface="Raleway"/>
                <a:sym typeface="Raleway"/>
              </a:rPr>
              <a:t>At Rusk Institute of Rehabilitation Medicine in New York, Dr Sarno saw many cases where his patients didn’t respond as he expected to the </a:t>
            </a:r>
            <a:r>
              <a:rPr b="1" lang="en" sz="1900">
                <a:solidFill>
                  <a:srgbClr val="262626"/>
                </a:solidFill>
                <a:highlight>
                  <a:schemeClr val="lt1"/>
                </a:highlight>
                <a:latin typeface="Raleway"/>
                <a:ea typeface="Raleway"/>
                <a:cs typeface="Raleway"/>
                <a:sym typeface="Raleway"/>
              </a:rPr>
              <a:t>conventional treatments.</a:t>
            </a:r>
            <a:br>
              <a:rPr b="1" lang="en" sz="500">
                <a:solidFill>
                  <a:srgbClr val="262626"/>
                </a:solidFill>
                <a:highlight>
                  <a:schemeClr val="lt1"/>
                </a:highlight>
                <a:latin typeface="Raleway"/>
                <a:ea typeface="Raleway"/>
                <a:cs typeface="Raleway"/>
                <a:sym typeface="Raleway"/>
              </a:rPr>
            </a:br>
            <a:r>
              <a:rPr lang="en" sz="500">
                <a:solidFill>
                  <a:srgbClr val="262626"/>
                </a:solidFill>
                <a:highlight>
                  <a:schemeClr val="lt1"/>
                </a:highlight>
                <a:latin typeface="Raleway"/>
                <a:ea typeface="Raleway"/>
                <a:cs typeface="Raleway"/>
                <a:sym typeface="Raleway"/>
              </a:rPr>
              <a:t> </a:t>
            </a:r>
            <a:endParaRPr sz="100">
              <a:solidFill>
                <a:srgbClr val="262626"/>
              </a:solidFill>
              <a:highlight>
                <a:schemeClr val="lt1"/>
              </a:highlight>
              <a:latin typeface="Raleway"/>
              <a:ea typeface="Raleway"/>
              <a:cs typeface="Raleway"/>
              <a:sym typeface="Raleway"/>
            </a:endParaRPr>
          </a:p>
          <a:p>
            <a:pPr indent="-234950" lvl="0" marL="457200" rtl="0" algn="l">
              <a:lnSpc>
                <a:spcPct val="115000"/>
              </a:lnSpc>
              <a:spcBef>
                <a:spcPts val="0"/>
              </a:spcBef>
              <a:spcAft>
                <a:spcPts val="0"/>
              </a:spcAft>
              <a:buClr>
                <a:srgbClr val="262626"/>
              </a:buClr>
              <a:buSzPts val="100"/>
              <a:buFont typeface="Raleway"/>
              <a:buChar char="●"/>
            </a:pPr>
            <a:r>
              <a:t/>
            </a:r>
            <a:endParaRPr sz="100">
              <a:solidFill>
                <a:srgbClr val="262626"/>
              </a:solidFill>
              <a:highlight>
                <a:schemeClr val="lt1"/>
              </a:highlight>
              <a:latin typeface="Raleway"/>
              <a:ea typeface="Raleway"/>
              <a:cs typeface="Raleway"/>
              <a:sym typeface="Raleway"/>
            </a:endParaRPr>
          </a:p>
          <a:p>
            <a:pPr indent="-349250" lvl="0" marL="457200" rtl="0" algn="l">
              <a:lnSpc>
                <a:spcPct val="115000"/>
              </a:lnSpc>
              <a:spcBef>
                <a:spcPts val="0"/>
              </a:spcBef>
              <a:spcAft>
                <a:spcPts val="0"/>
              </a:spcAft>
              <a:buClr>
                <a:srgbClr val="262626"/>
              </a:buClr>
              <a:buSzPts val="1900"/>
              <a:buFont typeface="Raleway"/>
              <a:buChar char="●"/>
            </a:pPr>
            <a:r>
              <a:rPr lang="en" sz="1900">
                <a:solidFill>
                  <a:srgbClr val="262626"/>
                </a:solidFill>
                <a:highlight>
                  <a:schemeClr val="lt1"/>
                </a:highlight>
                <a:latin typeface="Raleway"/>
                <a:ea typeface="Raleway"/>
                <a:cs typeface="Raleway"/>
                <a:sym typeface="Raleway"/>
              </a:rPr>
              <a:t>He noticed that in addition to their complaints (mainly back, neck and shoulder issues), his patients often shared a common pattern of </a:t>
            </a:r>
            <a:r>
              <a:rPr b="1" lang="en" sz="1900">
                <a:solidFill>
                  <a:srgbClr val="262626"/>
                </a:solidFill>
                <a:highlight>
                  <a:schemeClr val="lt1"/>
                </a:highlight>
                <a:latin typeface="Raleway"/>
                <a:ea typeface="Raleway"/>
                <a:cs typeface="Raleway"/>
                <a:sym typeface="Raleway"/>
              </a:rPr>
              <a:t>underlying tension.</a:t>
            </a:r>
            <a:endParaRPr>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52DC"/>
            </a:gs>
            <a:gs pos="100000">
              <a:srgbClr val="182A6D"/>
            </a:gs>
          </a:gsLst>
          <a:path path="circle">
            <a:fillToRect b="50%" l="50%" r="50%" t="50%"/>
          </a:path>
          <a:tileRect/>
        </a:gradFill>
      </p:bgPr>
    </p:bg>
    <p:spTree>
      <p:nvGrpSpPr>
        <p:cNvPr id="161" name="Shape 161"/>
        <p:cNvGrpSpPr/>
        <p:nvPr/>
      </p:nvGrpSpPr>
      <p:grpSpPr>
        <a:xfrm>
          <a:off x="0" y="0"/>
          <a:ext cx="0" cy="0"/>
          <a:chOff x="0" y="0"/>
          <a:chExt cx="0" cy="0"/>
        </a:xfrm>
      </p:grpSpPr>
      <p:sp>
        <p:nvSpPr>
          <p:cNvPr id="162" name="Google Shape;162;g2b23c87018f_0_45"/>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63" name="Google Shape;163;g2b23c87018f_0_45"/>
          <p:cNvSpPr txBox="1"/>
          <p:nvPr/>
        </p:nvSpPr>
        <p:spPr>
          <a:xfrm>
            <a:off x="212175" y="709150"/>
            <a:ext cx="6123600" cy="4075200"/>
          </a:xfrm>
          <a:prstGeom prst="rect">
            <a:avLst/>
          </a:prstGeom>
          <a:noFill/>
          <a:ln>
            <a:noFill/>
          </a:ln>
        </p:spPr>
        <p:txBody>
          <a:bodyPr anchorCtr="0" anchor="t" bIns="91425" lIns="91425" spcFirstLastPara="1" rIns="91425" wrap="square" tIns="91425">
            <a:spAutoFit/>
          </a:bodyPr>
          <a:lstStyle/>
          <a:p>
            <a:pPr indent="-374650" lvl="0" marL="457200" rtl="0" algn="l">
              <a:lnSpc>
                <a:spcPct val="115000"/>
              </a:lnSpc>
              <a:spcBef>
                <a:spcPts val="0"/>
              </a:spcBef>
              <a:spcAft>
                <a:spcPts val="0"/>
              </a:spcAft>
              <a:buClr>
                <a:srgbClr val="FFFFFF"/>
              </a:buClr>
              <a:buSzPts val="2300"/>
              <a:buFont typeface="Raleway"/>
              <a:buChar char="●"/>
            </a:pPr>
            <a:r>
              <a:rPr b="1" lang="en" sz="2300">
                <a:solidFill>
                  <a:srgbClr val="FFFFFF"/>
                </a:solidFill>
                <a:latin typeface="Raleway"/>
                <a:ea typeface="Raleway"/>
                <a:cs typeface="Raleway"/>
                <a:sym typeface="Raleway"/>
              </a:rPr>
              <a:t>In </a:t>
            </a:r>
            <a:r>
              <a:rPr b="1" i="1" lang="en" sz="2300">
                <a:solidFill>
                  <a:srgbClr val="FFFFFF"/>
                </a:solidFill>
                <a:latin typeface="Raleway"/>
                <a:ea typeface="Raleway"/>
                <a:cs typeface="Raleway"/>
                <a:sym typeface="Raleway"/>
              </a:rPr>
              <a:t>Healing Back Pain</a:t>
            </a:r>
            <a:r>
              <a:rPr b="1" lang="en" sz="2300">
                <a:solidFill>
                  <a:srgbClr val="FFFFFF"/>
                </a:solidFill>
                <a:latin typeface="Raleway"/>
                <a:ea typeface="Raleway"/>
                <a:cs typeface="Raleway"/>
                <a:sym typeface="Raleway"/>
              </a:rPr>
              <a:t> </a:t>
            </a:r>
            <a:r>
              <a:rPr b="1" lang="en" sz="2300">
                <a:solidFill>
                  <a:srgbClr val="FFFFFF"/>
                </a:solidFill>
                <a:uFill>
                  <a:noFill/>
                </a:uFill>
                <a:latin typeface="Raleway"/>
                <a:ea typeface="Raleway"/>
                <a:cs typeface="Raleway"/>
                <a:sym typeface="Raleway"/>
                <a:hlinkClick r:id="rId3">
                  <a:extLst>
                    <a:ext uri="{A12FA001-AC4F-418D-AE19-62706E023703}">
                      <ahyp:hlinkClr val="tx"/>
                    </a:ext>
                  </a:extLst>
                </a:hlinkClick>
              </a:rPr>
              <a:t>Dr Sarno</a:t>
            </a:r>
            <a:r>
              <a:rPr b="1" lang="en" sz="2300">
                <a:solidFill>
                  <a:srgbClr val="FFFFFF"/>
                </a:solidFill>
                <a:latin typeface="Raleway"/>
                <a:ea typeface="Raleway"/>
                <a:cs typeface="Raleway"/>
                <a:sym typeface="Raleway"/>
              </a:rPr>
              <a:t> introduces the concept of Tension Myositis Syndrome (TMS).</a:t>
            </a:r>
            <a:br>
              <a:rPr b="1" lang="en" sz="2200">
                <a:solidFill>
                  <a:srgbClr val="FFFFFF"/>
                </a:solidFill>
                <a:latin typeface="Raleway"/>
                <a:ea typeface="Raleway"/>
                <a:cs typeface="Raleway"/>
                <a:sym typeface="Raleway"/>
              </a:rPr>
            </a:br>
            <a:r>
              <a:rPr b="1" lang="en" sz="2200">
                <a:solidFill>
                  <a:srgbClr val="FFFFFF"/>
                </a:solidFill>
                <a:latin typeface="Raleway"/>
                <a:ea typeface="Raleway"/>
                <a:cs typeface="Raleway"/>
                <a:sym typeface="Raleway"/>
              </a:rPr>
              <a:t> </a:t>
            </a:r>
            <a:endParaRPr b="1" sz="2200">
              <a:solidFill>
                <a:srgbClr val="FFFFFF"/>
              </a:solidFill>
              <a:latin typeface="Raleway"/>
              <a:ea typeface="Raleway"/>
              <a:cs typeface="Raleway"/>
              <a:sym typeface="Raleway"/>
            </a:endParaRPr>
          </a:p>
          <a:p>
            <a:pPr indent="-374650" lvl="0" marL="457200" rtl="0" algn="l">
              <a:lnSpc>
                <a:spcPct val="115000"/>
              </a:lnSpc>
              <a:spcBef>
                <a:spcPts val="0"/>
              </a:spcBef>
              <a:spcAft>
                <a:spcPts val="0"/>
              </a:spcAft>
              <a:buClr>
                <a:srgbClr val="FFFFFF"/>
              </a:buClr>
              <a:buSzPts val="2300"/>
              <a:buFont typeface="Raleway"/>
              <a:buChar char="●"/>
            </a:pPr>
            <a:r>
              <a:rPr b="1" lang="en" sz="2300">
                <a:solidFill>
                  <a:srgbClr val="FFFFFF"/>
                </a:solidFill>
                <a:latin typeface="Raleway"/>
                <a:ea typeface="Raleway"/>
                <a:cs typeface="Raleway"/>
                <a:sym typeface="Raleway"/>
              </a:rPr>
              <a:t>Mind Body Syndrome</a:t>
            </a:r>
            <a:endParaRPr b="1" sz="1500">
              <a:solidFill>
                <a:srgbClr val="FFFFFF"/>
              </a:solidFill>
              <a:latin typeface="Raleway"/>
              <a:ea typeface="Raleway"/>
              <a:cs typeface="Raleway"/>
              <a:sym typeface="Raleway"/>
            </a:endParaRPr>
          </a:p>
          <a:p>
            <a:pPr indent="0" lvl="0" marL="457200" rtl="0" algn="l">
              <a:lnSpc>
                <a:spcPct val="115000"/>
              </a:lnSpc>
              <a:spcBef>
                <a:spcPts val="1500"/>
              </a:spcBef>
              <a:spcAft>
                <a:spcPts val="0"/>
              </a:spcAft>
              <a:buNone/>
            </a:pPr>
            <a:r>
              <a:t/>
            </a:r>
            <a:endParaRPr b="1" sz="1500">
              <a:solidFill>
                <a:srgbClr val="FFFFFF"/>
              </a:solidFill>
              <a:latin typeface="Raleway"/>
              <a:ea typeface="Raleway"/>
              <a:cs typeface="Raleway"/>
              <a:sym typeface="Raleway"/>
            </a:endParaRPr>
          </a:p>
          <a:p>
            <a:pPr indent="-374650" lvl="0" marL="457200" rtl="0" algn="l">
              <a:lnSpc>
                <a:spcPct val="115000"/>
              </a:lnSpc>
              <a:spcBef>
                <a:spcPts val="1500"/>
              </a:spcBef>
              <a:spcAft>
                <a:spcPts val="0"/>
              </a:spcAft>
              <a:buClr>
                <a:srgbClr val="FFFFFF"/>
              </a:buClr>
              <a:buSzPts val="2300"/>
              <a:buFont typeface="Raleway"/>
              <a:buChar char="●"/>
            </a:pPr>
            <a:r>
              <a:rPr b="1" lang="en" sz="2300">
                <a:solidFill>
                  <a:srgbClr val="FFFFFF"/>
                </a:solidFill>
                <a:latin typeface="Raleway"/>
                <a:ea typeface="Raleway"/>
                <a:cs typeface="Raleway"/>
                <a:sym typeface="Raleway"/>
              </a:rPr>
              <a:t>Sarno defined TMS as “</a:t>
            </a:r>
            <a:r>
              <a:rPr b="1" i="1" lang="en" sz="2300">
                <a:solidFill>
                  <a:srgbClr val="FFFFFF"/>
                </a:solidFill>
                <a:latin typeface="Raleway"/>
                <a:ea typeface="Raleway"/>
                <a:cs typeface="Raleway"/>
                <a:sym typeface="Raleway"/>
              </a:rPr>
              <a:t>a change of state in the muscle that is painful</a:t>
            </a:r>
            <a:r>
              <a:rPr b="1" lang="en" sz="2300">
                <a:solidFill>
                  <a:srgbClr val="FFFFFF"/>
                </a:solidFill>
                <a:latin typeface="Raleway"/>
                <a:ea typeface="Raleway"/>
                <a:cs typeface="Raleway"/>
                <a:sym typeface="Raleway"/>
              </a:rPr>
              <a:t>”</a:t>
            </a:r>
            <a:endParaRPr b="1" sz="2300">
              <a:solidFill>
                <a:srgbClr val="FFFFFF"/>
              </a:solidFill>
              <a:latin typeface="Raleway"/>
              <a:ea typeface="Raleway"/>
              <a:cs typeface="Raleway"/>
              <a:sym typeface="Raleway"/>
            </a:endParaRPr>
          </a:p>
          <a:p>
            <a:pPr indent="0" lvl="0" marL="0" rtl="0" algn="l">
              <a:spcBef>
                <a:spcPts val="1500"/>
              </a:spcBef>
              <a:spcAft>
                <a:spcPts val="0"/>
              </a:spcAft>
              <a:buNone/>
            </a:pPr>
            <a:r>
              <a:t/>
            </a:r>
            <a:endParaRPr>
              <a:latin typeface="DM Sans"/>
              <a:ea typeface="DM Sans"/>
              <a:cs typeface="DM Sans"/>
              <a:sym typeface="DM Sans"/>
            </a:endParaRPr>
          </a:p>
        </p:txBody>
      </p:sp>
      <p:pic>
        <p:nvPicPr>
          <p:cNvPr id="164" name="Google Shape;164;g2b23c87018f_0_45"/>
          <p:cNvPicPr preferRelativeResize="0"/>
          <p:nvPr/>
        </p:nvPicPr>
        <p:blipFill>
          <a:blip r:embed="rId4">
            <a:alphaModFix/>
          </a:blip>
          <a:stretch>
            <a:fillRect/>
          </a:stretch>
        </p:blipFill>
        <p:spPr>
          <a:xfrm>
            <a:off x="6318650" y="528200"/>
            <a:ext cx="1184800" cy="1819745"/>
          </a:xfrm>
          <a:prstGeom prst="rect">
            <a:avLst/>
          </a:prstGeom>
          <a:noFill/>
          <a:ln>
            <a:noFill/>
          </a:ln>
        </p:spPr>
      </p:pic>
      <p:pic>
        <p:nvPicPr>
          <p:cNvPr id="165" name="Google Shape;165;g2b23c87018f_0_45"/>
          <p:cNvPicPr preferRelativeResize="0"/>
          <p:nvPr/>
        </p:nvPicPr>
        <p:blipFill>
          <a:blip r:embed="rId5">
            <a:alphaModFix/>
          </a:blip>
          <a:stretch>
            <a:fillRect/>
          </a:stretch>
        </p:blipFill>
        <p:spPr>
          <a:xfrm>
            <a:off x="7723924" y="1681875"/>
            <a:ext cx="1184800" cy="1779761"/>
          </a:xfrm>
          <a:prstGeom prst="rect">
            <a:avLst/>
          </a:prstGeom>
          <a:noFill/>
          <a:ln>
            <a:noFill/>
          </a:ln>
        </p:spPr>
      </p:pic>
      <p:pic>
        <p:nvPicPr>
          <p:cNvPr id="166" name="Google Shape;166;g2b23c87018f_0_45"/>
          <p:cNvPicPr preferRelativeResize="0"/>
          <p:nvPr/>
        </p:nvPicPr>
        <p:blipFill>
          <a:blip r:embed="rId6">
            <a:alphaModFix/>
          </a:blip>
          <a:stretch>
            <a:fillRect/>
          </a:stretch>
        </p:blipFill>
        <p:spPr>
          <a:xfrm>
            <a:off x="6318648" y="2515775"/>
            <a:ext cx="1184810" cy="1857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70" name="Shape 170"/>
        <p:cNvGrpSpPr/>
        <p:nvPr/>
      </p:nvGrpSpPr>
      <p:grpSpPr>
        <a:xfrm>
          <a:off x="0" y="0"/>
          <a:ext cx="0" cy="0"/>
          <a:chOff x="0" y="0"/>
          <a:chExt cx="0" cy="0"/>
        </a:xfrm>
      </p:grpSpPr>
      <p:sp>
        <p:nvSpPr>
          <p:cNvPr id="171" name="Google Shape;171;g2b23c87018f_0_53"/>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72" name="Google Shape;172;g2b23c87018f_0_53"/>
          <p:cNvSpPr txBox="1"/>
          <p:nvPr/>
        </p:nvSpPr>
        <p:spPr>
          <a:xfrm>
            <a:off x="438350" y="639300"/>
            <a:ext cx="5511000" cy="4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600">
                <a:solidFill>
                  <a:srgbClr val="FFFFFF"/>
                </a:solidFill>
                <a:latin typeface="Raleway"/>
                <a:ea typeface="Raleway"/>
                <a:cs typeface="Raleway"/>
                <a:sym typeface="Raleway"/>
              </a:rPr>
              <a:t>TMS can manifest in so many </a:t>
            </a:r>
            <a:br>
              <a:rPr b="1" lang="en" sz="2600">
                <a:solidFill>
                  <a:srgbClr val="FFFFFF"/>
                </a:solidFill>
                <a:latin typeface="Raleway"/>
                <a:ea typeface="Raleway"/>
                <a:cs typeface="Raleway"/>
                <a:sym typeface="Raleway"/>
              </a:rPr>
            </a:br>
            <a:r>
              <a:rPr b="1" lang="en" sz="2600">
                <a:solidFill>
                  <a:srgbClr val="FFFFFF"/>
                </a:solidFill>
                <a:latin typeface="Raleway"/>
                <a:ea typeface="Raleway"/>
                <a:cs typeface="Raleway"/>
                <a:sym typeface="Raleway"/>
              </a:rPr>
              <a:t>different ways:</a:t>
            </a:r>
            <a:endParaRPr b="1" sz="2600">
              <a:solidFill>
                <a:srgbClr val="FFFFFF"/>
              </a:solidFill>
              <a:latin typeface="Raleway"/>
              <a:ea typeface="Raleway"/>
              <a:cs typeface="Raleway"/>
              <a:sym typeface="Raleway"/>
            </a:endParaRPr>
          </a:p>
          <a:p>
            <a:pPr indent="-368300" lvl="0" marL="457200" rtl="0" algn="l">
              <a:lnSpc>
                <a:spcPct val="100000"/>
              </a:lnSpc>
              <a:spcBef>
                <a:spcPts val="1500"/>
              </a:spcBef>
              <a:spcAft>
                <a:spcPts val="0"/>
              </a:spcAft>
              <a:buClr>
                <a:srgbClr val="FFFFFF"/>
              </a:buClr>
              <a:buSzPts val="2200"/>
              <a:buFont typeface="Raleway"/>
              <a:buChar char="●"/>
            </a:pPr>
            <a:r>
              <a:rPr b="1" lang="en" sz="2200">
                <a:solidFill>
                  <a:srgbClr val="FFFFFF"/>
                </a:solidFill>
                <a:latin typeface="Raleway"/>
                <a:ea typeface="Raleway"/>
                <a:cs typeface="Raleway"/>
                <a:sym typeface="Raleway"/>
              </a:rPr>
              <a:t>Headaches</a:t>
            </a:r>
            <a:endParaRPr b="1" sz="2200">
              <a:solidFill>
                <a:srgbClr val="FFFFFF"/>
              </a:solidFill>
              <a:latin typeface="Raleway"/>
              <a:ea typeface="Raleway"/>
              <a:cs typeface="Raleway"/>
              <a:sym typeface="Raleway"/>
            </a:endParaRPr>
          </a:p>
          <a:p>
            <a:pPr indent="-368300" lvl="0" marL="457200" rtl="0" algn="l">
              <a:lnSpc>
                <a:spcPct val="100000"/>
              </a:lnSpc>
              <a:spcBef>
                <a:spcPts val="0"/>
              </a:spcBef>
              <a:spcAft>
                <a:spcPts val="0"/>
              </a:spcAft>
              <a:buClr>
                <a:srgbClr val="FFFFFF"/>
              </a:buClr>
              <a:buSzPts val="2200"/>
              <a:buFont typeface="Raleway"/>
              <a:buChar char="●"/>
            </a:pPr>
            <a:r>
              <a:rPr b="1" lang="en" sz="2200">
                <a:solidFill>
                  <a:srgbClr val="FFFFFF"/>
                </a:solidFill>
                <a:latin typeface="Raleway"/>
                <a:ea typeface="Raleway"/>
                <a:cs typeface="Raleway"/>
                <a:sym typeface="Raleway"/>
              </a:rPr>
              <a:t>Migraines</a:t>
            </a:r>
            <a:endParaRPr b="1" sz="2200">
              <a:solidFill>
                <a:srgbClr val="FFFFFF"/>
              </a:solidFill>
              <a:latin typeface="Raleway"/>
              <a:ea typeface="Raleway"/>
              <a:cs typeface="Raleway"/>
              <a:sym typeface="Raleway"/>
            </a:endParaRPr>
          </a:p>
          <a:p>
            <a:pPr indent="-368300" lvl="0" marL="457200" rtl="0" algn="l">
              <a:lnSpc>
                <a:spcPct val="100000"/>
              </a:lnSpc>
              <a:spcBef>
                <a:spcPts val="0"/>
              </a:spcBef>
              <a:spcAft>
                <a:spcPts val="0"/>
              </a:spcAft>
              <a:buClr>
                <a:srgbClr val="FFFFFF"/>
              </a:buClr>
              <a:buSzPts val="2200"/>
              <a:buFont typeface="Raleway"/>
              <a:buChar char="●"/>
            </a:pPr>
            <a:r>
              <a:rPr b="1" lang="en" sz="2200">
                <a:solidFill>
                  <a:srgbClr val="FFFFFF"/>
                </a:solidFill>
                <a:latin typeface="Raleway"/>
                <a:ea typeface="Raleway"/>
                <a:cs typeface="Raleway"/>
                <a:sym typeface="Raleway"/>
              </a:rPr>
              <a:t>Pelvic pain</a:t>
            </a:r>
            <a:endParaRPr b="1" sz="2200">
              <a:solidFill>
                <a:srgbClr val="FFFFFF"/>
              </a:solidFill>
              <a:latin typeface="Raleway"/>
              <a:ea typeface="Raleway"/>
              <a:cs typeface="Raleway"/>
              <a:sym typeface="Raleway"/>
            </a:endParaRPr>
          </a:p>
          <a:p>
            <a:pPr indent="-368300" lvl="0" marL="457200" rtl="0" algn="l">
              <a:lnSpc>
                <a:spcPct val="100000"/>
              </a:lnSpc>
              <a:spcBef>
                <a:spcPts val="0"/>
              </a:spcBef>
              <a:spcAft>
                <a:spcPts val="0"/>
              </a:spcAft>
              <a:buClr>
                <a:srgbClr val="FFFFFF"/>
              </a:buClr>
              <a:buSzPts val="2200"/>
              <a:buFont typeface="Raleway"/>
              <a:buChar char="●"/>
            </a:pPr>
            <a:r>
              <a:rPr b="1" lang="en" sz="2200">
                <a:solidFill>
                  <a:srgbClr val="FFFFFF"/>
                </a:solidFill>
                <a:latin typeface="Raleway"/>
                <a:ea typeface="Raleway"/>
                <a:cs typeface="Raleway"/>
                <a:sym typeface="Raleway"/>
              </a:rPr>
              <a:t>IBS</a:t>
            </a:r>
            <a:endParaRPr b="1" sz="2200">
              <a:solidFill>
                <a:srgbClr val="FFFFFF"/>
              </a:solidFill>
              <a:latin typeface="Raleway"/>
              <a:ea typeface="Raleway"/>
              <a:cs typeface="Raleway"/>
              <a:sym typeface="Raleway"/>
            </a:endParaRPr>
          </a:p>
          <a:p>
            <a:pPr indent="-368300" lvl="0" marL="457200" rtl="0" algn="l">
              <a:lnSpc>
                <a:spcPct val="100000"/>
              </a:lnSpc>
              <a:spcBef>
                <a:spcPts val="0"/>
              </a:spcBef>
              <a:spcAft>
                <a:spcPts val="0"/>
              </a:spcAft>
              <a:buClr>
                <a:srgbClr val="FFFFFF"/>
              </a:buClr>
              <a:buSzPts val="2200"/>
              <a:buFont typeface="Raleway"/>
              <a:buChar char="●"/>
            </a:pPr>
            <a:r>
              <a:rPr b="1" lang="en" sz="2200">
                <a:solidFill>
                  <a:srgbClr val="FFFFFF"/>
                </a:solidFill>
                <a:latin typeface="Raleway"/>
                <a:ea typeface="Raleway"/>
                <a:cs typeface="Raleway"/>
                <a:sym typeface="Raleway"/>
              </a:rPr>
              <a:t>Chronic fatigue</a:t>
            </a:r>
            <a:endParaRPr b="1" sz="2200">
              <a:solidFill>
                <a:srgbClr val="FFFFFF"/>
              </a:solidFill>
              <a:latin typeface="Raleway"/>
              <a:ea typeface="Raleway"/>
              <a:cs typeface="Raleway"/>
              <a:sym typeface="Raleway"/>
            </a:endParaRPr>
          </a:p>
          <a:p>
            <a:pPr indent="-368300" lvl="0" marL="457200" rtl="0" algn="l">
              <a:lnSpc>
                <a:spcPct val="100000"/>
              </a:lnSpc>
              <a:spcBef>
                <a:spcPts val="0"/>
              </a:spcBef>
              <a:spcAft>
                <a:spcPts val="0"/>
              </a:spcAft>
              <a:buClr>
                <a:srgbClr val="FFFFFF"/>
              </a:buClr>
              <a:buSzPts val="2200"/>
              <a:buFont typeface="Raleway"/>
              <a:buChar char="●"/>
            </a:pPr>
            <a:r>
              <a:rPr b="1" lang="en" sz="2200">
                <a:solidFill>
                  <a:srgbClr val="FFFFFF"/>
                </a:solidFill>
                <a:latin typeface="Raleway"/>
                <a:ea typeface="Raleway"/>
                <a:cs typeface="Raleway"/>
                <a:sym typeface="Raleway"/>
              </a:rPr>
              <a:t>Fibromyalgia </a:t>
            </a:r>
            <a:endParaRPr b="1" sz="2200">
              <a:solidFill>
                <a:srgbClr val="FFFFFF"/>
              </a:solidFill>
              <a:latin typeface="Raleway"/>
              <a:ea typeface="Raleway"/>
              <a:cs typeface="Raleway"/>
              <a:sym typeface="Raleway"/>
            </a:endParaRPr>
          </a:p>
          <a:p>
            <a:pPr indent="-368300" lvl="0" marL="457200" rtl="0" algn="l">
              <a:lnSpc>
                <a:spcPct val="100000"/>
              </a:lnSpc>
              <a:spcBef>
                <a:spcPts val="0"/>
              </a:spcBef>
              <a:spcAft>
                <a:spcPts val="0"/>
              </a:spcAft>
              <a:buClr>
                <a:srgbClr val="FFFFFF"/>
              </a:buClr>
              <a:buSzPts val="2200"/>
              <a:buFont typeface="Raleway"/>
              <a:buChar char="●"/>
            </a:pPr>
            <a:r>
              <a:rPr b="1" lang="en" sz="2200">
                <a:solidFill>
                  <a:srgbClr val="FFFFFF"/>
                </a:solidFill>
                <a:latin typeface="Raleway"/>
                <a:ea typeface="Raleway"/>
                <a:cs typeface="Raleway"/>
                <a:sym typeface="Raleway"/>
              </a:rPr>
              <a:t>Carpal tunnel syndrome and repetitive strain syndromes (RSI)</a:t>
            </a:r>
            <a:endParaRPr b="1" sz="1700">
              <a:solidFill>
                <a:srgbClr val="FFFFFF"/>
              </a:solidFill>
              <a:latin typeface="DM Sans"/>
              <a:ea typeface="DM Sans"/>
              <a:cs typeface="DM Sans"/>
              <a:sym typeface="DM Sans"/>
            </a:endParaRPr>
          </a:p>
        </p:txBody>
      </p:sp>
      <p:pic>
        <p:nvPicPr>
          <p:cNvPr id="173" name="Google Shape;173;g2b23c87018f_0_53"/>
          <p:cNvPicPr preferRelativeResize="0"/>
          <p:nvPr/>
        </p:nvPicPr>
        <p:blipFill>
          <a:blip r:embed="rId3">
            <a:alphaModFix/>
          </a:blip>
          <a:stretch>
            <a:fillRect/>
          </a:stretch>
        </p:blipFill>
        <p:spPr>
          <a:xfrm>
            <a:off x="5741053" y="823553"/>
            <a:ext cx="3148000" cy="2094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2b23c87018f_0_59"/>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79" name="Google Shape;179;g2b23c87018f_0_59"/>
          <p:cNvSpPr txBox="1"/>
          <p:nvPr/>
        </p:nvSpPr>
        <p:spPr>
          <a:xfrm>
            <a:off x="312475" y="565750"/>
            <a:ext cx="4975500" cy="2770500"/>
          </a:xfrm>
          <a:prstGeom prst="rect">
            <a:avLst/>
          </a:prstGeom>
          <a:noFill/>
          <a:ln>
            <a:noFill/>
          </a:ln>
        </p:spPr>
        <p:txBody>
          <a:bodyPr anchorCtr="0" anchor="t" bIns="91425" lIns="91425" spcFirstLastPara="1" rIns="91425" wrap="square" tIns="91425">
            <a:spAutoFit/>
          </a:bodyPr>
          <a:lstStyle/>
          <a:p>
            <a:pPr indent="-381000" lvl="0" marL="457200" rtl="0" algn="l">
              <a:lnSpc>
                <a:spcPct val="150000"/>
              </a:lnSpc>
              <a:spcBef>
                <a:spcPts val="0"/>
              </a:spcBef>
              <a:spcAft>
                <a:spcPts val="0"/>
              </a:spcAft>
              <a:buClr>
                <a:srgbClr val="262626"/>
              </a:buClr>
              <a:buSzPts val="2400"/>
              <a:buFont typeface="Raleway"/>
              <a:buChar char="●"/>
            </a:pPr>
            <a:r>
              <a:rPr lang="en" sz="2400">
                <a:solidFill>
                  <a:srgbClr val="262626"/>
                </a:solidFill>
                <a:highlight>
                  <a:schemeClr val="lt1"/>
                </a:highlight>
                <a:latin typeface="Raleway"/>
                <a:ea typeface="Raleway"/>
                <a:cs typeface="Raleway"/>
                <a:sym typeface="Raleway"/>
              </a:rPr>
              <a:t>TMJ</a:t>
            </a:r>
            <a:endParaRPr sz="2400">
              <a:solidFill>
                <a:srgbClr val="262626"/>
              </a:solidFill>
              <a:highlight>
                <a:schemeClr val="lt1"/>
              </a:highlight>
              <a:latin typeface="Raleway"/>
              <a:ea typeface="Raleway"/>
              <a:cs typeface="Raleway"/>
              <a:sym typeface="Raleway"/>
            </a:endParaRPr>
          </a:p>
          <a:p>
            <a:pPr indent="-381000" lvl="0" marL="457200" rtl="0" algn="l">
              <a:lnSpc>
                <a:spcPct val="150000"/>
              </a:lnSpc>
              <a:spcBef>
                <a:spcPts val="0"/>
              </a:spcBef>
              <a:spcAft>
                <a:spcPts val="0"/>
              </a:spcAft>
              <a:buClr>
                <a:srgbClr val="262626"/>
              </a:buClr>
              <a:buSzPts val="2400"/>
              <a:buFont typeface="Raleway"/>
              <a:buChar char="●"/>
            </a:pPr>
            <a:r>
              <a:rPr lang="en" sz="2400">
                <a:solidFill>
                  <a:srgbClr val="262626"/>
                </a:solidFill>
                <a:highlight>
                  <a:schemeClr val="lt1"/>
                </a:highlight>
                <a:latin typeface="Raleway"/>
                <a:ea typeface="Raleway"/>
                <a:cs typeface="Raleway"/>
                <a:sym typeface="Raleway"/>
              </a:rPr>
              <a:t>Vertigo</a:t>
            </a:r>
            <a:endParaRPr sz="2400">
              <a:solidFill>
                <a:srgbClr val="262626"/>
              </a:solidFill>
              <a:highlight>
                <a:schemeClr val="lt1"/>
              </a:highlight>
              <a:latin typeface="Raleway"/>
              <a:ea typeface="Raleway"/>
              <a:cs typeface="Raleway"/>
              <a:sym typeface="Raleway"/>
            </a:endParaRPr>
          </a:p>
          <a:p>
            <a:pPr indent="-381000" lvl="0" marL="457200" rtl="0" algn="l">
              <a:lnSpc>
                <a:spcPct val="150000"/>
              </a:lnSpc>
              <a:spcBef>
                <a:spcPts val="0"/>
              </a:spcBef>
              <a:spcAft>
                <a:spcPts val="0"/>
              </a:spcAft>
              <a:buClr>
                <a:srgbClr val="262626"/>
              </a:buClr>
              <a:buSzPts val="2400"/>
              <a:buFont typeface="Raleway"/>
              <a:buChar char="●"/>
            </a:pPr>
            <a:r>
              <a:rPr lang="en" sz="2400">
                <a:solidFill>
                  <a:srgbClr val="262626"/>
                </a:solidFill>
                <a:highlight>
                  <a:schemeClr val="lt1"/>
                </a:highlight>
                <a:latin typeface="Raleway"/>
                <a:ea typeface="Raleway"/>
                <a:cs typeface="Raleway"/>
                <a:sym typeface="Raleway"/>
              </a:rPr>
              <a:t>Dizziness</a:t>
            </a:r>
            <a:endParaRPr sz="2400">
              <a:solidFill>
                <a:srgbClr val="262626"/>
              </a:solidFill>
              <a:highlight>
                <a:schemeClr val="lt1"/>
              </a:highlight>
              <a:latin typeface="Raleway"/>
              <a:ea typeface="Raleway"/>
              <a:cs typeface="Raleway"/>
              <a:sym typeface="Raleway"/>
            </a:endParaRPr>
          </a:p>
          <a:p>
            <a:pPr indent="-381000" lvl="0" marL="457200" rtl="0" algn="l">
              <a:lnSpc>
                <a:spcPct val="150000"/>
              </a:lnSpc>
              <a:spcBef>
                <a:spcPts val="0"/>
              </a:spcBef>
              <a:spcAft>
                <a:spcPts val="0"/>
              </a:spcAft>
              <a:buClr>
                <a:srgbClr val="262626"/>
              </a:buClr>
              <a:buSzPts val="2400"/>
              <a:buFont typeface="Raleway"/>
              <a:buChar char="●"/>
            </a:pPr>
            <a:r>
              <a:rPr lang="en" sz="2400">
                <a:solidFill>
                  <a:srgbClr val="262626"/>
                </a:solidFill>
                <a:highlight>
                  <a:schemeClr val="lt1"/>
                </a:highlight>
                <a:latin typeface="Raleway"/>
                <a:ea typeface="Raleway"/>
                <a:cs typeface="Raleway"/>
                <a:sym typeface="Raleway"/>
              </a:rPr>
              <a:t>Insomnia, anxiety, depression, phobias and disorders</a:t>
            </a:r>
            <a:endParaRPr>
              <a:latin typeface="DM Sans"/>
              <a:ea typeface="DM Sans"/>
              <a:cs typeface="DM Sans"/>
              <a:sym typeface="DM Sans"/>
            </a:endParaRPr>
          </a:p>
        </p:txBody>
      </p:sp>
      <p:pic>
        <p:nvPicPr>
          <p:cNvPr id="180" name="Google Shape;180;g2b23c87018f_0_59"/>
          <p:cNvPicPr preferRelativeResize="0"/>
          <p:nvPr/>
        </p:nvPicPr>
        <p:blipFill>
          <a:blip r:embed="rId3">
            <a:alphaModFix/>
          </a:blip>
          <a:stretch>
            <a:fillRect/>
          </a:stretch>
        </p:blipFill>
        <p:spPr>
          <a:xfrm>
            <a:off x="5734225" y="708975"/>
            <a:ext cx="2640278" cy="1645525"/>
          </a:xfrm>
          <a:prstGeom prst="rect">
            <a:avLst/>
          </a:prstGeom>
          <a:noFill/>
          <a:ln>
            <a:noFill/>
          </a:ln>
        </p:spPr>
      </p:pic>
      <p:pic>
        <p:nvPicPr>
          <p:cNvPr id="181" name="Google Shape;181;g2b23c87018f_0_59"/>
          <p:cNvPicPr preferRelativeResize="0"/>
          <p:nvPr/>
        </p:nvPicPr>
        <p:blipFill>
          <a:blip r:embed="rId4">
            <a:alphaModFix/>
          </a:blip>
          <a:stretch>
            <a:fillRect/>
          </a:stretch>
        </p:blipFill>
        <p:spPr>
          <a:xfrm>
            <a:off x="5936100" y="2844850"/>
            <a:ext cx="2438400" cy="1828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B3B3B3"/>
            </a:gs>
          </a:gsLst>
          <a:lin ang="5400012" scaled="0"/>
        </a:gradFill>
      </p:bgPr>
    </p:bg>
    <p:spTree>
      <p:nvGrpSpPr>
        <p:cNvPr id="185" name="Shape 185"/>
        <p:cNvGrpSpPr/>
        <p:nvPr/>
      </p:nvGrpSpPr>
      <p:grpSpPr>
        <a:xfrm>
          <a:off x="0" y="0"/>
          <a:ext cx="0" cy="0"/>
          <a:chOff x="0" y="0"/>
          <a:chExt cx="0" cy="0"/>
        </a:xfrm>
      </p:grpSpPr>
      <p:sp>
        <p:nvSpPr>
          <p:cNvPr id="186" name="Google Shape;186;g2b23c87018f_0_66"/>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87" name="Google Shape;187;g2b23c87018f_0_66"/>
          <p:cNvSpPr txBox="1"/>
          <p:nvPr/>
        </p:nvSpPr>
        <p:spPr>
          <a:xfrm>
            <a:off x="341850" y="1535675"/>
            <a:ext cx="4975500" cy="1108200"/>
          </a:xfrm>
          <a:prstGeom prst="rect">
            <a:avLst/>
          </a:prstGeom>
          <a:noFill/>
          <a:ln>
            <a:noFill/>
          </a:ln>
        </p:spPr>
        <p:txBody>
          <a:bodyPr anchorCtr="0" anchor="t" bIns="91425" lIns="91425" spcFirstLastPara="1" rIns="91425" wrap="square" tIns="91425">
            <a:spAutoFit/>
          </a:bodyPr>
          <a:lstStyle/>
          <a:p>
            <a:pPr indent="-381000" lvl="0" marL="457200" rtl="0" algn="l">
              <a:lnSpc>
                <a:spcPct val="150000"/>
              </a:lnSpc>
              <a:spcBef>
                <a:spcPts val="0"/>
              </a:spcBef>
              <a:spcAft>
                <a:spcPts val="0"/>
              </a:spcAft>
              <a:buClr>
                <a:srgbClr val="262626"/>
              </a:buClr>
              <a:buSzPts val="2400"/>
              <a:buFont typeface="Raleway"/>
              <a:buChar char="●"/>
            </a:pPr>
            <a:r>
              <a:rPr lang="en" sz="2400">
                <a:solidFill>
                  <a:srgbClr val="262626"/>
                </a:solidFill>
                <a:highlight>
                  <a:schemeClr val="lt1"/>
                </a:highlight>
                <a:latin typeface="Raleway"/>
                <a:ea typeface="Raleway"/>
                <a:cs typeface="Raleway"/>
                <a:sym typeface="Raleway"/>
              </a:rPr>
              <a:t>First rule out with a physician</a:t>
            </a:r>
            <a:endParaRPr sz="2400">
              <a:solidFill>
                <a:srgbClr val="262626"/>
              </a:solidFill>
              <a:highlight>
                <a:schemeClr val="lt1"/>
              </a:highlight>
              <a:latin typeface="Raleway"/>
              <a:ea typeface="Raleway"/>
              <a:cs typeface="Raleway"/>
              <a:sym typeface="Raleway"/>
            </a:endParaRPr>
          </a:p>
          <a:p>
            <a:pPr indent="-381000" lvl="0" marL="457200" rtl="0" algn="l">
              <a:lnSpc>
                <a:spcPct val="150000"/>
              </a:lnSpc>
              <a:spcBef>
                <a:spcPts val="0"/>
              </a:spcBef>
              <a:spcAft>
                <a:spcPts val="0"/>
              </a:spcAft>
              <a:buClr>
                <a:srgbClr val="262626"/>
              </a:buClr>
              <a:buSzPts val="2400"/>
              <a:buFont typeface="Raleway"/>
              <a:buChar char="●"/>
            </a:pPr>
            <a:r>
              <a:rPr lang="en" sz="2400">
                <a:solidFill>
                  <a:srgbClr val="262626"/>
                </a:solidFill>
                <a:highlight>
                  <a:schemeClr val="lt1"/>
                </a:highlight>
                <a:latin typeface="Raleway"/>
                <a:ea typeface="Raleway"/>
                <a:cs typeface="Raleway"/>
                <a:sym typeface="Raleway"/>
              </a:rPr>
              <a:t>Do not treat this alone</a:t>
            </a:r>
            <a:endParaRPr sz="2400">
              <a:solidFill>
                <a:srgbClr val="262626"/>
              </a:solidFill>
              <a:highlight>
                <a:schemeClr val="lt1"/>
              </a:highlight>
              <a:latin typeface="Raleway"/>
              <a:ea typeface="Raleway"/>
              <a:cs typeface="Raleway"/>
              <a:sym typeface="Raleway"/>
            </a:endParaRPr>
          </a:p>
        </p:txBody>
      </p:sp>
      <p:pic>
        <p:nvPicPr>
          <p:cNvPr id="188" name="Google Shape;188;g2b23c87018f_0_66"/>
          <p:cNvPicPr preferRelativeResize="0"/>
          <p:nvPr/>
        </p:nvPicPr>
        <p:blipFill>
          <a:blip r:embed="rId3">
            <a:alphaModFix/>
          </a:blip>
          <a:stretch>
            <a:fillRect/>
          </a:stretch>
        </p:blipFill>
        <p:spPr>
          <a:xfrm>
            <a:off x="5217800" y="1916475"/>
            <a:ext cx="2990150" cy="3140350"/>
          </a:xfrm>
          <a:prstGeom prst="rect">
            <a:avLst/>
          </a:prstGeom>
          <a:noFill/>
          <a:ln>
            <a:noFill/>
          </a:ln>
        </p:spPr>
      </p:pic>
      <p:sp>
        <p:nvSpPr>
          <p:cNvPr id="189" name="Google Shape;189;g2b23c87018f_0_66"/>
          <p:cNvSpPr txBox="1"/>
          <p:nvPr/>
        </p:nvSpPr>
        <p:spPr>
          <a:xfrm>
            <a:off x="365050" y="352700"/>
            <a:ext cx="4673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000">
                <a:latin typeface="DM Sans"/>
                <a:ea typeface="DM Sans"/>
                <a:cs typeface="DM Sans"/>
                <a:sym typeface="DM Sans"/>
              </a:rPr>
              <a:t>Rule it Out</a:t>
            </a:r>
            <a:endParaRPr b="1" sz="3000">
              <a:latin typeface="DM Sans"/>
              <a:ea typeface="DM Sans"/>
              <a:cs typeface="DM Sans"/>
              <a:sym typeface="DM Sans"/>
            </a:endParaRPr>
          </a:p>
        </p:txBody>
      </p:sp>
      <p:pic>
        <p:nvPicPr>
          <p:cNvPr id="190" name="Google Shape;190;g2b23c87018f_0_66"/>
          <p:cNvPicPr preferRelativeResize="0"/>
          <p:nvPr/>
        </p:nvPicPr>
        <p:blipFill>
          <a:blip r:embed="rId4">
            <a:alphaModFix/>
          </a:blip>
          <a:stretch>
            <a:fillRect/>
          </a:stretch>
        </p:blipFill>
        <p:spPr>
          <a:xfrm>
            <a:off x="5588575" y="665400"/>
            <a:ext cx="2619375" cy="1743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94" name="Shape 194"/>
        <p:cNvGrpSpPr/>
        <p:nvPr/>
      </p:nvGrpSpPr>
      <p:grpSpPr>
        <a:xfrm>
          <a:off x="0" y="0"/>
          <a:ext cx="0" cy="0"/>
          <a:chOff x="0" y="0"/>
          <a:chExt cx="0" cy="0"/>
        </a:xfrm>
      </p:grpSpPr>
      <p:sp>
        <p:nvSpPr>
          <p:cNvPr id="195" name="Google Shape;195;g2b23c87018f_0_74"/>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96" name="Google Shape;196;g2b23c87018f_0_74"/>
          <p:cNvSpPr txBox="1"/>
          <p:nvPr/>
        </p:nvSpPr>
        <p:spPr>
          <a:xfrm>
            <a:off x="1905100" y="281050"/>
            <a:ext cx="58371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lt1"/>
                </a:solidFill>
                <a:latin typeface="DM Sans"/>
                <a:ea typeface="DM Sans"/>
                <a:cs typeface="DM Sans"/>
                <a:sym typeface="DM Sans"/>
              </a:rPr>
              <a:t>Is Back Pain a Mental Problem?</a:t>
            </a:r>
            <a:endParaRPr b="1" sz="2700">
              <a:solidFill>
                <a:schemeClr val="lt1"/>
              </a:solidFill>
              <a:latin typeface="DM Sans"/>
              <a:ea typeface="DM Sans"/>
              <a:cs typeface="DM Sans"/>
              <a:sym typeface="DM Sans"/>
            </a:endParaRPr>
          </a:p>
        </p:txBody>
      </p:sp>
      <p:pic>
        <p:nvPicPr>
          <p:cNvPr descr="Dr. John E Sarno 20/20 Segment 1999&#10;&#10;Dr. Sarno's most notable (and controversial) achievement is the development, diagnosis and treatment of TMS, which is not accepted by mainstream medicine. According to Sarno, TMS is a psychosomatic illness causing chronic back, neck, and limb pain which is not relieved by standard medical treatments. He includes other ailments, such as gastrointestinal problems, dermatological disorders and repetitive-strain injuries as TMS related. Sarno states that he has successfully treated over ten thousand patients at the Rusk Institute by educating them on his beliefs of a psychological and emotional basis to their pain and symptoms. Sarno's theory is, in part, that the pain or GI symptoms are an unconscious &quot;distraction&quot; to aid in the repression of deep unconscious emotional issues. Sarno believes that when patients think about what may be upsetting them in their unconscious they can defeat their minds strategy to repress these powerful emotions in this manner, the symptoms are seen for what they are and the symptoms then serve no purpose, and they go away.&#10;&#10;***LINKS***&#10;&#10;&#10;Dr. Sarnos Website-&#10;http://www.med.nyu.edu/biosketch/sarn...​&#10;&#10;***BOOKS***&#10;&#10;Healing Back Pain (1991)-&#10;http://www.amazon.com/Healing-Back-Pa...​...&#10;&#10;The Mindbody Prescription (1998)-&#10;http://www.amazon.com/Mindbody-Prescr...​...&#10;&#10;The Divided Mind (2006)-&#10;http://www.amazon.com/Divided-Mind-Ep...​...&#10;&#10;&#10;&#10;Other Authors On TMS - &#10;&#10;The Great Pain Deception - by Steven Ray Ozanich - &#10;&#10;http://www.amazon.com/Great-Pain-Dece...​" id="197" name="Google Shape;197;g2b23c87018f_0_74" title="Dr. John E Sarno - 20/20 Segment">
            <a:hlinkClick r:id="rId3"/>
          </p:cNvPr>
          <p:cNvPicPr preferRelativeResize="0"/>
          <p:nvPr/>
        </p:nvPicPr>
        <p:blipFill>
          <a:blip r:embed="rId4">
            <a:alphaModFix/>
          </a:blip>
          <a:stretch>
            <a:fillRect/>
          </a:stretch>
        </p:blipFill>
        <p:spPr>
          <a:xfrm>
            <a:off x="2059850" y="1364413"/>
            <a:ext cx="5024300" cy="2826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201" name="Shape 201"/>
        <p:cNvGrpSpPr/>
        <p:nvPr/>
      </p:nvGrpSpPr>
      <p:grpSpPr>
        <a:xfrm>
          <a:off x="0" y="0"/>
          <a:ext cx="0" cy="0"/>
          <a:chOff x="0" y="0"/>
          <a:chExt cx="0" cy="0"/>
        </a:xfrm>
      </p:grpSpPr>
      <p:sp>
        <p:nvSpPr>
          <p:cNvPr id="202" name="Google Shape;202;g2b23c87018f_0_80"/>
          <p:cNvSpPr txBox="1"/>
          <p:nvPr>
            <p:ph idx="12" type="sldNum"/>
          </p:nvPr>
        </p:nvSpPr>
        <p:spPr>
          <a:xfrm>
            <a:off x="4276288" y="4714150"/>
            <a:ext cx="469800" cy="4698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b="0" lang="en" sz="1000">
                <a:solidFill>
                  <a:schemeClr val="dk2"/>
                </a:solidFill>
                <a:latin typeface="Proxima Nova"/>
                <a:ea typeface="Proxima Nova"/>
                <a:cs typeface="Proxima Nova"/>
                <a:sym typeface="Proxima Nova"/>
              </a:rPr>
              <a:t>‹#›</a:t>
            </a:fld>
            <a:endParaRPr b="0" sz="1000">
              <a:solidFill>
                <a:schemeClr val="dk2"/>
              </a:solidFill>
              <a:latin typeface="Proxima Nova"/>
              <a:ea typeface="Proxima Nova"/>
              <a:cs typeface="Proxima Nova"/>
              <a:sym typeface="Proxima Nova"/>
            </a:endParaRPr>
          </a:p>
        </p:txBody>
      </p:sp>
      <p:sp>
        <p:nvSpPr>
          <p:cNvPr id="203" name="Google Shape;203;g2b23c87018f_0_80"/>
          <p:cNvSpPr txBox="1"/>
          <p:nvPr/>
        </p:nvSpPr>
        <p:spPr>
          <a:xfrm>
            <a:off x="-342475" y="958875"/>
            <a:ext cx="5754300" cy="30093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en" sz="2700">
                <a:highlight>
                  <a:schemeClr val="lt1"/>
                </a:highlight>
                <a:latin typeface="Raleway"/>
                <a:ea typeface="Raleway"/>
                <a:cs typeface="Raleway"/>
                <a:sym typeface="Raleway"/>
              </a:rPr>
              <a:t>Conscious (“Don’t feel rage”)</a:t>
            </a:r>
            <a:endParaRPr b="1" sz="2700">
              <a:highlight>
                <a:schemeClr val="lt1"/>
              </a:highlight>
              <a:latin typeface="Raleway"/>
              <a:ea typeface="Raleway"/>
              <a:cs typeface="Raleway"/>
              <a:sym typeface="Raleway"/>
            </a:endParaRPr>
          </a:p>
          <a:p>
            <a:pPr indent="0" lvl="0" marL="0" rtl="0" algn="ctr">
              <a:lnSpc>
                <a:spcPct val="150000"/>
              </a:lnSpc>
              <a:spcBef>
                <a:spcPts val="1400"/>
              </a:spcBef>
              <a:spcAft>
                <a:spcPts val="0"/>
              </a:spcAft>
              <a:buNone/>
            </a:pPr>
            <a:r>
              <a:t/>
            </a:r>
            <a:endParaRPr b="1" sz="2700">
              <a:highlight>
                <a:schemeClr val="lt1"/>
              </a:highlight>
              <a:latin typeface="Raleway"/>
              <a:ea typeface="Raleway"/>
              <a:cs typeface="Raleway"/>
              <a:sym typeface="Raleway"/>
            </a:endParaRPr>
          </a:p>
          <a:p>
            <a:pPr indent="0" lvl="0" marL="0" rtl="0" algn="ctr">
              <a:lnSpc>
                <a:spcPct val="150000"/>
              </a:lnSpc>
              <a:spcBef>
                <a:spcPts val="1400"/>
              </a:spcBef>
              <a:spcAft>
                <a:spcPts val="0"/>
              </a:spcAft>
              <a:buNone/>
            </a:pPr>
            <a:r>
              <a:t/>
            </a:r>
            <a:endParaRPr b="1" sz="2700">
              <a:highlight>
                <a:schemeClr val="lt1"/>
              </a:highlight>
              <a:latin typeface="Raleway"/>
              <a:ea typeface="Raleway"/>
              <a:cs typeface="Raleway"/>
              <a:sym typeface="Raleway"/>
            </a:endParaRPr>
          </a:p>
          <a:p>
            <a:pPr indent="0" lvl="0" marL="0" rtl="0" algn="ctr">
              <a:lnSpc>
                <a:spcPct val="150000"/>
              </a:lnSpc>
              <a:spcBef>
                <a:spcPts val="1400"/>
              </a:spcBef>
              <a:spcAft>
                <a:spcPts val="1400"/>
              </a:spcAft>
              <a:buNone/>
            </a:pPr>
            <a:r>
              <a:rPr b="1" lang="en" sz="2700">
                <a:highlight>
                  <a:schemeClr val="lt1"/>
                </a:highlight>
                <a:latin typeface="Raleway"/>
                <a:ea typeface="Raleway"/>
                <a:cs typeface="Raleway"/>
                <a:sym typeface="Raleway"/>
              </a:rPr>
              <a:t>Unconscious (“Feel rage”)</a:t>
            </a:r>
            <a:endParaRPr b="1" sz="2350">
              <a:highlight>
                <a:schemeClr val="lt1"/>
              </a:highlight>
              <a:latin typeface="Raleway"/>
              <a:ea typeface="Raleway"/>
              <a:cs typeface="Raleway"/>
              <a:sym typeface="Raleway"/>
            </a:endParaRPr>
          </a:p>
        </p:txBody>
      </p:sp>
      <p:sp>
        <p:nvSpPr>
          <p:cNvPr id="204" name="Google Shape;204;g2b23c87018f_0_80"/>
          <p:cNvSpPr txBox="1"/>
          <p:nvPr/>
        </p:nvSpPr>
        <p:spPr>
          <a:xfrm>
            <a:off x="5332200" y="1822275"/>
            <a:ext cx="277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roxima Nova"/>
              <a:ea typeface="Proxima Nova"/>
              <a:cs typeface="Proxima Nova"/>
              <a:sym typeface="Proxima Nova"/>
            </a:endParaRPr>
          </a:p>
        </p:txBody>
      </p:sp>
      <p:sp>
        <p:nvSpPr>
          <p:cNvPr id="205" name="Google Shape;205;g2b23c87018f_0_80"/>
          <p:cNvSpPr txBox="1"/>
          <p:nvPr/>
        </p:nvSpPr>
        <p:spPr>
          <a:xfrm>
            <a:off x="6514075" y="3524825"/>
            <a:ext cx="3673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solidFill>
                  <a:schemeClr val="lt1"/>
                </a:solidFill>
                <a:latin typeface="Raleway"/>
                <a:ea typeface="Raleway"/>
                <a:cs typeface="Raleway"/>
                <a:sym typeface="Raleway"/>
              </a:rPr>
              <a:t>PAIN</a:t>
            </a:r>
            <a:r>
              <a:rPr b="1" lang="en" sz="3600">
                <a:solidFill>
                  <a:srgbClr val="FF0000"/>
                </a:solidFill>
                <a:latin typeface="Raleway"/>
                <a:ea typeface="Raleway"/>
                <a:cs typeface="Raleway"/>
                <a:sym typeface="Raleway"/>
              </a:rPr>
              <a:t> </a:t>
            </a:r>
            <a:endParaRPr b="1" sz="3600">
              <a:solidFill>
                <a:srgbClr val="FF0000"/>
              </a:solidFill>
              <a:latin typeface="Raleway"/>
              <a:ea typeface="Raleway"/>
              <a:cs typeface="Raleway"/>
              <a:sym typeface="Raleway"/>
            </a:endParaRPr>
          </a:p>
        </p:txBody>
      </p:sp>
      <p:sp>
        <p:nvSpPr>
          <p:cNvPr id="206" name="Google Shape;206;g2b23c87018f_0_80"/>
          <p:cNvSpPr/>
          <p:nvPr/>
        </p:nvSpPr>
        <p:spPr>
          <a:xfrm>
            <a:off x="3798550" y="2263425"/>
            <a:ext cx="1425300" cy="400200"/>
          </a:xfrm>
          <a:prstGeom prst="notchedRightArrow">
            <a:avLst>
              <a:gd fmla="val 50000" name="adj1"/>
              <a:gd fmla="val 50000" name="adj2"/>
            </a:avLst>
          </a:prstGeom>
          <a:solidFill>
            <a:srgbClr val="9900FF"/>
          </a:solidFill>
          <a:ln cap="flat" cmpd="sng" w="952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pic>
        <p:nvPicPr>
          <p:cNvPr id="207" name="Google Shape;207;g2b23c87018f_0_80"/>
          <p:cNvPicPr preferRelativeResize="0"/>
          <p:nvPr/>
        </p:nvPicPr>
        <p:blipFill>
          <a:blip r:embed="rId3">
            <a:alphaModFix/>
          </a:blip>
          <a:stretch>
            <a:fillRect/>
          </a:stretch>
        </p:blipFill>
        <p:spPr>
          <a:xfrm>
            <a:off x="5411825" y="1819175"/>
            <a:ext cx="3359300" cy="1289897"/>
          </a:xfrm>
          <a:prstGeom prst="rect">
            <a:avLst/>
          </a:prstGeom>
          <a:noFill/>
          <a:ln>
            <a:noFill/>
          </a:ln>
        </p:spPr>
      </p:pic>
      <p:sp>
        <p:nvSpPr>
          <p:cNvPr id="208" name="Google Shape;208;g2b23c87018f_0_80"/>
          <p:cNvSpPr/>
          <p:nvPr/>
        </p:nvSpPr>
        <p:spPr>
          <a:xfrm>
            <a:off x="2025550" y="1652925"/>
            <a:ext cx="338100" cy="738900"/>
          </a:xfrm>
          <a:prstGeom prst="downArrow">
            <a:avLst>
              <a:gd fmla="val 50000" name="adj1"/>
              <a:gd fmla="val 50000" name="adj2"/>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2b23c87018f_0_80"/>
          <p:cNvSpPr/>
          <p:nvPr/>
        </p:nvSpPr>
        <p:spPr>
          <a:xfrm>
            <a:off x="2025550" y="2601100"/>
            <a:ext cx="338100" cy="738900"/>
          </a:xfrm>
          <a:prstGeom prst="up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13" name="Shape 213"/>
        <p:cNvGrpSpPr/>
        <p:nvPr/>
      </p:nvGrpSpPr>
      <p:grpSpPr>
        <a:xfrm>
          <a:off x="0" y="0"/>
          <a:ext cx="0" cy="0"/>
          <a:chOff x="0" y="0"/>
          <a:chExt cx="0" cy="0"/>
        </a:xfrm>
      </p:grpSpPr>
      <p:sp>
        <p:nvSpPr>
          <p:cNvPr id="214" name="Google Shape;214;g2b3ed3f6c4b_0_0"/>
          <p:cNvSpPr txBox="1"/>
          <p:nvPr/>
        </p:nvSpPr>
        <p:spPr>
          <a:xfrm>
            <a:off x="714200" y="824300"/>
            <a:ext cx="3792600" cy="105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700" u="none" cap="none" strike="noStrike">
                <a:solidFill>
                  <a:schemeClr val="lt1"/>
                </a:solidFill>
                <a:latin typeface="DM Sans"/>
                <a:ea typeface="DM Sans"/>
                <a:cs typeface="DM Sans"/>
                <a:sym typeface="DM Sans"/>
              </a:rPr>
              <a:t>When the voice i</a:t>
            </a:r>
            <a:r>
              <a:rPr lang="en" sz="2700">
                <a:solidFill>
                  <a:schemeClr val="lt1"/>
                </a:solidFill>
                <a:latin typeface="DM Sans"/>
                <a:ea typeface="DM Sans"/>
                <a:cs typeface="DM Sans"/>
                <a:sym typeface="DM Sans"/>
              </a:rPr>
              <a:t>s</a:t>
            </a:r>
            <a:r>
              <a:rPr b="0" i="0" lang="en" sz="2700" u="none" cap="none" strike="noStrike">
                <a:solidFill>
                  <a:schemeClr val="lt1"/>
                </a:solidFill>
                <a:latin typeface="DM Sans"/>
                <a:ea typeface="DM Sans"/>
                <a:cs typeface="DM Sans"/>
                <a:sym typeface="DM Sans"/>
              </a:rPr>
              <a:t> heard it stops talking through the body </a:t>
            </a:r>
            <a:endParaRPr b="0" i="0" sz="27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400"/>
              <a:buFont typeface="Arial"/>
              <a:buNone/>
            </a:pPr>
            <a:r>
              <a:t/>
            </a:r>
            <a:endParaRPr b="0" i="0" sz="27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400"/>
              <a:buFont typeface="Arial"/>
              <a:buNone/>
            </a:pPr>
            <a:r>
              <a:rPr b="0" i="0" lang="en" sz="2700" u="none" cap="none" strike="noStrike">
                <a:solidFill>
                  <a:schemeClr val="lt1"/>
                </a:solidFill>
                <a:latin typeface="DM Sans"/>
                <a:ea typeface="DM Sans"/>
                <a:cs typeface="DM Sans"/>
                <a:sym typeface="DM Sans"/>
              </a:rPr>
              <a:t>…and people feel</a:t>
            </a:r>
            <a:endParaRPr b="0" i="0" sz="27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400"/>
              <a:buFont typeface="Arial"/>
              <a:buNone/>
            </a:pPr>
            <a:r>
              <a:rPr b="0" i="0" lang="en" sz="2700" u="none" cap="none" strike="noStrike">
                <a:solidFill>
                  <a:schemeClr val="lt1"/>
                </a:solidFill>
                <a:latin typeface="DM Sans"/>
                <a:ea typeface="DM Sans"/>
                <a:cs typeface="DM Sans"/>
                <a:sym typeface="DM Sans"/>
              </a:rPr>
              <a:t>better</a:t>
            </a:r>
            <a:endParaRPr b="0" i="0" sz="2700" u="none" cap="none" strike="noStrike">
              <a:solidFill>
                <a:schemeClr val="lt1"/>
              </a:solidFill>
              <a:latin typeface="DM Sans"/>
              <a:ea typeface="DM Sans"/>
              <a:cs typeface="DM Sans"/>
              <a:sym typeface="DM Sans"/>
            </a:endParaRPr>
          </a:p>
        </p:txBody>
      </p:sp>
      <p:pic>
        <p:nvPicPr>
          <p:cNvPr id="215" name="Google Shape;215;g2b3ed3f6c4b_0_0"/>
          <p:cNvPicPr preferRelativeResize="0"/>
          <p:nvPr/>
        </p:nvPicPr>
        <p:blipFill rotWithShape="1">
          <a:blip r:embed="rId3">
            <a:alphaModFix/>
          </a:blip>
          <a:srcRect b="0" l="0" r="0" t="0"/>
          <a:stretch/>
        </p:blipFill>
        <p:spPr>
          <a:xfrm>
            <a:off x="4924075" y="1877900"/>
            <a:ext cx="3219450" cy="2228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g2b23c87018f_0_91"/>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a:t>
            </a:r>
            <a:endParaRPr b="0" i="0" sz="3400" u="none" cap="none" strike="noStrike">
              <a:solidFill>
                <a:schemeClr val="dk1"/>
              </a:solidFill>
              <a:latin typeface="DM Sans"/>
              <a:ea typeface="DM Sans"/>
              <a:cs typeface="DM Sans"/>
              <a:sym typeface="DM Sans"/>
            </a:endParaRPr>
          </a:p>
        </p:txBody>
      </p:sp>
      <p:sp>
        <p:nvSpPr>
          <p:cNvPr id="221" name="Google Shape;221;g2b23c87018f_0_91"/>
          <p:cNvSpPr txBox="1"/>
          <p:nvPr/>
        </p:nvSpPr>
        <p:spPr>
          <a:xfrm>
            <a:off x="1148100" y="13400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2600"/>
              </a:spcAft>
              <a:buClr>
                <a:srgbClr val="000000"/>
              </a:buClr>
              <a:buSzPts val="2600"/>
              <a:buFont typeface="Arial"/>
              <a:buNone/>
            </a:pPr>
            <a:r>
              <a:rPr b="0" i="0" lang="en" sz="2600" u="none" cap="none" strike="noStrike">
                <a:solidFill>
                  <a:srgbClr val="000000"/>
                </a:solidFill>
                <a:latin typeface="Arial"/>
                <a:ea typeface="Arial"/>
                <a:cs typeface="Arial"/>
                <a:sym typeface="Arial"/>
              </a:rPr>
              <a:t>1. Sit quietly and tune in to your body. Check to see if there are any areas that are tense, sore, or painful. If there are more than one, just make a mental note of it. Now select one body part and really feel the sensations there.</a:t>
            </a:r>
            <a:endParaRPr b="0" i="0" sz="26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g2b23c87018f_0_96"/>
          <p:cNvSpPr txBox="1"/>
          <p:nvPr/>
        </p:nvSpPr>
        <p:spPr>
          <a:xfrm>
            <a:off x="4589400" y="426000"/>
            <a:ext cx="43377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600"/>
              <a:buFont typeface="Arial"/>
              <a:buNone/>
            </a:pPr>
            <a:r>
              <a:rPr b="0" i="0" lang="en" sz="2600" u="none" cap="none" strike="noStrike">
                <a:solidFill>
                  <a:srgbClr val="000000"/>
                </a:solidFill>
                <a:latin typeface="Arial"/>
                <a:ea typeface="Arial"/>
                <a:cs typeface="Arial"/>
                <a:sym typeface="Arial"/>
              </a:rPr>
              <a:t>2. With your non-dominant hand draw a picture of this body part, using colors that express the sensations there.</a:t>
            </a:r>
            <a:endParaRPr b="0" i="0" sz="26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Google Shape;231;g2b23c87018f_0_100"/>
          <p:cNvSpPr txBox="1"/>
          <p:nvPr/>
        </p:nvSpPr>
        <p:spPr>
          <a:xfrm>
            <a:off x="1148100" y="79780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3. Now do a dialogue in which you interview the body part.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Write the questions with your dominant hand. Let your body part answer with your non-dominant hand.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Use two different colored pens. Let the body part speak with one of the colors in your drawing. </a:t>
            </a:r>
            <a:r>
              <a:rPr b="0" i="0" lang="en" sz="2100" u="none" cap="none" strike="noStrike">
                <a:solidFill>
                  <a:srgbClr val="000000"/>
                </a:solidFill>
                <a:latin typeface="Arial"/>
                <a:ea typeface="Arial"/>
                <a:cs typeface="Arial"/>
                <a:sym typeface="Arial"/>
              </a:rPr>
              <a:t>In your interview ask the body part to tell you its name, i.e., lungs, left leg, etc. </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g2b23c87018f_0_104"/>
          <p:cNvSpPr txBox="1"/>
          <p:nvPr/>
        </p:nvSpPr>
        <p:spPr>
          <a:xfrm>
            <a:off x="1148100" y="1061175"/>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en" sz="2300" u="none" cap="none" strike="noStrike">
                <a:solidFill>
                  <a:srgbClr val="000000"/>
                </a:solidFill>
                <a:latin typeface="Arial"/>
                <a:ea typeface="Arial"/>
                <a:cs typeface="Arial"/>
                <a:sym typeface="Arial"/>
              </a:rPr>
              <a:t>4. Then ask it how it feels and why it feels that way.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100"/>
              <a:buFont typeface="Arial"/>
              <a:buNone/>
            </a:pPr>
            <a:r>
              <a:rPr b="0" i="0" lang="en" sz="2300" u="none" cap="none" strike="noStrike">
                <a:solidFill>
                  <a:srgbClr val="000000"/>
                </a:solidFill>
                <a:latin typeface="Arial"/>
                <a:ea typeface="Arial"/>
                <a:cs typeface="Arial"/>
                <a:sym typeface="Arial"/>
              </a:rPr>
              <a:t>5.</a:t>
            </a:r>
            <a:r>
              <a:rPr lang="en" sz="1200"/>
              <a:t> </a:t>
            </a:r>
            <a:r>
              <a:rPr lang="en" sz="2300"/>
              <a:t>Finally, ask the body part what it did for itself today? If nothing, then ask what it can do to make it feel better.</a:t>
            </a:r>
            <a:endParaRPr sz="2300"/>
          </a:p>
          <a:p>
            <a:pPr indent="0" lvl="0" marL="0" rtl="0" algn="l">
              <a:spcBef>
                <a:spcPts val="2600"/>
              </a:spcBef>
              <a:spcAft>
                <a:spcPts val="0"/>
              </a:spcAft>
              <a:buNone/>
            </a:pPr>
            <a:r>
              <a:rPr lang="en" sz="2300"/>
              <a:t>6. Draw a picture of it doing something fun. </a:t>
            </a:r>
            <a:endParaRPr sz="2300"/>
          </a:p>
          <a:p>
            <a:pPr indent="0" lvl="0" marL="0" marR="0" rtl="0" algn="l">
              <a:lnSpc>
                <a:spcPct val="100000"/>
              </a:lnSpc>
              <a:spcBef>
                <a:spcPts val="260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40" name="Shape 240"/>
        <p:cNvGrpSpPr/>
        <p:nvPr/>
      </p:nvGrpSpPr>
      <p:grpSpPr>
        <a:xfrm>
          <a:off x="0" y="0"/>
          <a:ext cx="0" cy="0"/>
          <a:chOff x="0" y="0"/>
          <a:chExt cx="0" cy="0"/>
        </a:xfrm>
      </p:grpSpPr>
      <p:pic>
        <p:nvPicPr>
          <p:cNvPr id="241" name="Google Shape;241;g2b23c87018f_0_108"/>
          <p:cNvPicPr preferRelativeResize="0"/>
          <p:nvPr/>
        </p:nvPicPr>
        <p:blipFill rotWithShape="1">
          <a:blip r:embed="rId3">
            <a:alphaModFix/>
          </a:blip>
          <a:srcRect b="0" l="0" r="0" t="0"/>
          <a:stretch/>
        </p:blipFill>
        <p:spPr>
          <a:xfrm>
            <a:off x="4073500" y="1004475"/>
            <a:ext cx="1419225" cy="2228850"/>
          </a:xfrm>
          <a:prstGeom prst="rect">
            <a:avLst/>
          </a:prstGeom>
          <a:noFill/>
          <a:ln>
            <a:noFill/>
          </a:ln>
        </p:spPr>
      </p:pic>
      <p:pic>
        <p:nvPicPr>
          <p:cNvPr id="242" name="Google Shape;242;g2b23c87018f_0_108"/>
          <p:cNvPicPr preferRelativeResize="0"/>
          <p:nvPr/>
        </p:nvPicPr>
        <p:blipFill rotWithShape="1">
          <a:blip r:embed="rId4">
            <a:alphaModFix/>
          </a:blip>
          <a:srcRect b="0" l="0" r="0" t="0"/>
          <a:stretch/>
        </p:blipFill>
        <p:spPr>
          <a:xfrm>
            <a:off x="811475" y="1546225"/>
            <a:ext cx="2587324" cy="1749084"/>
          </a:xfrm>
          <a:prstGeom prst="rect">
            <a:avLst/>
          </a:prstGeom>
          <a:noFill/>
          <a:ln>
            <a:noFill/>
          </a:ln>
        </p:spPr>
      </p:pic>
      <p:pic>
        <p:nvPicPr>
          <p:cNvPr id="243" name="Google Shape;243;g2b23c87018f_0_108"/>
          <p:cNvPicPr preferRelativeResize="0"/>
          <p:nvPr/>
        </p:nvPicPr>
        <p:blipFill rotWithShape="1">
          <a:blip r:embed="rId5">
            <a:alphaModFix/>
          </a:blip>
          <a:srcRect b="0" l="0" r="54508" t="0"/>
          <a:stretch/>
        </p:blipFill>
        <p:spPr>
          <a:xfrm>
            <a:off x="5893000" y="1236875"/>
            <a:ext cx="2232375" cy="24535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47" name="Shape 247"/>
        <p:cNvGrpSpPr/>
        <p:nvPr/>
      </p:nvGrpSpPr>
      <p:grpSpPr>
        <a:xfrm>
          <a:off x="0" y="0"/>
          <a:ext cx="0" cy="0"/>
          <a:chOff x="0" y="0"/>
          <a:chExt cx="0" cy="0"/>
        </a:xfrm>
      </p:grpSpPr>
      <p:sp>
        <p:nvSpPr>
          <p:cNvPr id="248" name="Google Shape;248;g2b23c87018f_0_114"/>
          <p:cNvSpPr txBox="1"/>
          <p:nvPr/>
        </p:nvSpPr>
        <p:spPr>
          <a:xfrm>
            <a:off x="884625" y="750625"/>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Me: Who or what are you?</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Body: I ur kid nee beans &amp; low back &amp; I sore.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Me: How do you feel?</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Body: Tight &amp; mad—no I good n mad. I keep it all here in a tight ball—haf to put it somewhur—so I put it all here.</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52" name="Shape 252"/>
        <p:cNvGrpSpPr/>
        <p:nvPr/>
      </p:nvGrpSpPr>
      <p:grpSpPr>
        <a:xfrm>
          <a:off x="0" y="0"/>
          <a:ext cx="0" cy="0"/>
          <a:chOff x="0" y="0"/>
          <a:chExt cx="0" cy="0"/>
        </a:xfrm>
      </p:grpSpPr>
      <p:sp>
        <p:nvSpPr>
          <p:cNvPr id="253" name="Google Shape;253;g2b23c87018f_0_118"/>
          <p:cNvSpPr txBox="1"/>
          <p:nvPr/>
        </p:nvSpPr>
        <p:spPr>
          <a:xfrm>
            <a:off x="571050" y="378825"/>
            <a:ext cx="8001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100"/>
              <a:buFont typeface="Arial"/>
              <a:buNone/>
            </a:pPr>
            <a:r>
              <a:rPr b="0" i="0" lang="en" sz="2100" u="none" cap="none" strike="noStrike">
                <a:solidFill>
                  <a:schemeClr val="lt1"/>
                </a:solidFill>
                <a:latin typeface="Arial"/>
                <a:ea typeface="Arial"/>
                <a:cs typeface="Arial"/>
                <a:sym typeface="Arial"/>
              </a:rPr>
              <a:t>Me: Why do you feel that way?</a:t>
            </a:r>
            <a:endParaRPr b="0" i="0" sz="21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100"/>
              <a:buFont typeface="Arial"/>
              <a:buNone/>
            </a:pPr>
            <a:r>
              <a:rPr b="0" i="0" lang="en" sz="2100" u="none" cap="none" strike="noStrike">
                <a:solidFill>
                  <a:schemeClr val="lt1"/>
                </a:solidFill>
                <a:latin typeface="Arial"/>
                <a:ea typeface="Arial"/>
                <a:cs typeface="Arial"/>
                <a:sym typeface="Arial"/>
              </a:rPr>
              <a:t>Body: U hold in n hold back u hold in yur back-think people don't see don't kno—u keep a good front-but tie up ur back-carry everything der. it 2 much 4 me—don't want NO MORE! ENUFF!</a:t>
            </a:r>
            <a:endParaRPr b="0" i="0" sz="21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100"/>
              <a:buFont typeface="Arial"/>
              <a:buNone/>
            </a:pPr>
            <a:r>
              <a:rPr b="0" i="0" lang="en" sz="2100" u="none" cap="none" strike="noStrike">
                <a:solidFill>
                  <a:schemeClr val="lt1"/>
                </a:solidFill>
                <a:latin typeface="Arial"/>
                <a:ea typeface="Arial"/>
                <a:cs typeface="Arial"/>
                <a:sym typeface="Arial"/>
              </a:rPr>
              <a:t>Me: What can I do to help you?</a:t>
            </a:r>
            <a:endParaRPr b="0" i="0" sz="21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100"/>
              <a:buFont typeface="Arial"/>
              <a:buNone/>
            </a:pPr>
            <a:r>
              <a:rPr b="0" i="0" lang="en" sz="2100" u="none" cap="none" strike="noStrike">
                <a:solidFill>
                  <a:schemeClr val="lt1"/>
                </a:solidFill>
                <a:latin typeface="Arial"/>
                <a:ea typeface="Arial"/>
                <a:cs typeface="Arial"/>
                <a:sym typeface="Arial"/>
              </a:rPr>
              <a:t>Body: Feel things in right places-let dem do some of de wurk—let yur other parts help to. Use all of yurself. Then I won't get so tired.</a:t>
            </a:r>
            <a:endParaRPr b="0" i="0" sz="21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2b23c87018f_0_122"/>
          <p:cNvSpPr txBox="1"/>
          <p:nvPr>
            <p:ph type="title"/>
          </p:nvPr>
        </p:nvSpPr>
        <p:spPr>
          <a:xfrm>
            <a:off x="0" y="326600"/>
            <a:ext cx="6242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What clients experience</a:t>
            </a:r>
            <a:endParaRPr/>
          </a:p>
        </p:txBody>
      </p:sp>
      <p:sp>
        <p:nvSpPr>
          <p:cNvPr id="259" name="Google Shape;259;g2b23c87018f_0_122"/>
          <p:cNvSpPr txBox="1"/>
          <p:nvPr>
            <p:ph idx="1" type="body"/>
          </p:nvPr>
        </p:nvSpPr>
        <p:spPr>
          <a:xfrm>
            <a:off x="314275" y="885050"/>
            <a:ext cx="4614000" cy="3221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600"/>
              </a:spcBef>
              <a:spcAft>
                <a:spcPts val="0"/>
              </a:spcAft>
              <a:buClr>
                <a:srgbClr val="0A0A0A"/>
              </a:buClr>
              <a:buSzPts val="2200"/>
              <a:buFont typeface="Arial"/>
              <a:buChar char="●"/>
            </a:pPr>
            <a:r>
              <a:rPr lang="en" sz="2200">
                <a:solidFill>
                  <a:srgbClr val="0A0A0A"/>
                </a:solidFill>
                <a:highlight>
                  <a:srgbClr val="FFFFFF"/>
                </a:highlight>
                <a:latin typeface="Arial"/>
                <a:ea typeface="Arial"/>
                <a:cs typeface="Arial"/>
                <a:sym typeface="Arial"/>
              </a:rPr>
              <a:t>Get in touch with their inner self</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A0A0A"/>
              </a:buClr>
              <a:buSzPts val="2200"/>
              <a:buFont typeface="Arial"/>
              <a:buChar char="●"/>
            </a:pPr>
            <a:r>
              <a:rPr lang="en" sz="2200">
                <a:solidFill>
                  <a:srgbClr val="0A0A0A"/>
                </a:solidFill>
                <a:highlight>
                  <a:srgbClr val="FFFFFF"/>
                </a:highlight>
                <a:latin typeface="Arial"/>
                <a:ea typeface="Arial"/>
                <a:cs typeface="Arial"/>
                <a:sym typeface="Arial"/>
              </a:rPr>
              <a:t>Understand how they feel now/then</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A0A0A"/>
              </a:buClr>
              <a:buSzPts val="2200"/>
              <a:buFont typeface="Arial"/>
              <a:buChar char="●"/>
            </a:pPr>
            <a:r>
              <a:rPr lang="en" sz="2200">
                <a:solidFill>
                  <a:srgbClr val="0A0A0A"/>
                </a:solidFill>
                <a:highlight>
                  <a:srgbClr val="FFFFFF"/>
                </a:highlight>
                <a:latin typeface="Arial"/>
                <a:ea typeface="Arial"/>
                <a:cs typeface="Arial"/>
                <a:sym typeface="Arial"/>
              </a:rPr>
              <a:t>Reconnect with their inner needs</a:t>
            </a:r>
            <a:endParaRPr sz="2200">
              <a:solidFill>
                <a:srgbClr val="0A0A0A"/>
              </a:solidFill>
              <a:highlight>
                <a:srgbClr val="FFFFFF"/>
              </a:highlight>
              <a:latin typeface="Arial"/>
              <a:ea typeface="Arial"/>
              <a:cs typeface="Arial"/>
              <a:sym typeface="Arial"/>
            </a:endParaRPr>
          </a:p>
        </p:txBody>
      </p:sp>
      <p:sp>
        <p:nvSpPr>
          <p:cNvPr id="260" name="Google Shape;260;g2b23c87018f_0_1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261" name="Google Shape;261;g2b23c87018f_0_122"/>
          <p:cNvPicPr preferRelativeResize="0"/>
          <p:nvPr/>
        </p:nvPicPr>
        <p:blipFill rotWithShape="1">
          <a:blip r:embed="rId3">
            <a:alphaModFix/>
          </a:blip>
          <a:srcRect b="0" l="0" r="0" t="0"/>
          <a:stretch/>
        </p:blipFill>
        <p:spPr>
          <a:xfrm>
            <a:off x="5257825" y="1034898"/>
            <a:ext cx="3664125" cy="2536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265" name="Shape 265"/>
        <p:cNvGrpSpPr/>
        <p:nvPr/>
      </p:nvGrpSpPr>
      <p:grpSpPr>
        <a:xfrm>
          <a:off x="0" y="0"/>
          <a:ext cx="0" cy="0"/>
          <a:chOff x="0" y="0"/>
          <a:chExt cx="0" cy="0"/>
        </a:xfrm>
      </p:grpSpPr>
      <p:sp>
        <p:nvSpPr>
          <p:cNvPr id="266" name="Google Shape;266;g2b23c87018f_0_134"/>
          <p:cNvSpPr txBox="1"/>
          <p:nvPr>
            <p:ph type="ctrTitle"/>
          </p:nvPr>
        </p:nvSpPr>
        <p:spPr>
          <a:xfrm>
            <a:off x="1760100" y="2284750"/>
            <a:ext cx="50745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Accepting Your Angry child</a:t>
            </a:r>
            <a:endParaRPr sz="3000">
              <a:solidFill>
                <a:srgbClr val="20124D"/>
              </a:solidFill>
            </a:endParaRPr>
          </a:p>
        </p:txBody>
      </p:sp>
      <p:sp>
        <p:nvSpPr>
          <p:cNvPr id="267" name="Google Shape;267;g2b23c87018f_0_134"/>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rgbClr val="0000FF"/>
                </a:solidFill>
                <a:latin typeface="DM Sans"/>
                <a:ea typeface="DM Sans"/>
                <a:cs typeface="DM Sans"/>
                <a:sym typeface="DM Sans"/>
              </a:rPr>
              <a:t>6</a:t>
            </a:r>
            <a:endParaRPr b="1" i="0" sz="9600" u="none" cap="none" strike="noStrike">
              <a:solidFill>
                <a:srgbClr val="0000FF"/>
              </a:solidFill>
              <a:latin typeface="DM Sans"/>
              <a:ea typeface="DM Sans"/>
              <a:cs typeface="DM Sans"/>
              <a:sym typeface="DM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2b23c87018f_0_139"/>
          <p:cNvSpPr txBox="1"/>
          <p:nvPr>
            <p:ph type="title"/>
          </p:nvPr>
        </p:nvSpPr>
        <p:spPr>
          <a:xfrm>
            <a:off x="0" y="326600"/>
            <a:ext cx="6242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Anger</a:t>
            </a:r>
            <a:endParaRPr/>
          </a:p>
        </p:txBody>
      </p:sp>
      <p:sp>
        <p:nvSpPr>
          <p:cNvPr id="273" name="Google Shape;273;g2b23c87018f_0_139"/>
          <p:cNvSpPr txBox="1"/>
          <p:nvPr>
            <p:ph idx="1" type="body"/>
          </p:nvPr>
        </p:nvSpPr>
        <p:spPr>
          <a:xfrm>
            <a:off x="314275" y="885050"/>
            <a:ext cx="4614000" cy="3221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600"/>
              </a:spcBef>
              <a:spcAft>
                <a:spcPts val="0"/>
              </a:spcAft>
              <a:buClr>
                <a:srgbClr val="0A0A0A"/>
              </a:buClr>
              <a:buSzPts val="2200"/>
              <a:buFont typeface="Arial"/>
              <a:buChar char="●"/>
            </a:pPr>
            <a:r>
              <a:rPr lang="en" sz="2200">
                <a:solidFill>
                  <a:srgbClr val="0A0A0A"/>
                </a:solidFill>
                <a:highlight>
                  <a:srgbClr val="FFFFFF"/>
                </a:highlight>
                <a:latin typeface="Arial"/>
                <a:ea typeface="Arial"/>
                <a:cs typeface="Arial"/>
                <a:sym typeface="Arial"/>
              </a:rPr>
              <a:t>Natural reaction</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A0A0A"/>
              </a:buClr>
              <a:buSzPts val="2200"/>
              <a:buFont typeface="Arial"/>
              <a:buChar char="●"/>
            </a:pPr>
            <a:r>
              <a:rPr lang="en" sz="2200">
                <a:solidFill>
                  <a:srgbClr val="0A0A0A"/>
                </a:solidFill>
                <a:highlight>
                  <a:srgbClr val="FFFFFF"/>
                </a:highlight>
                <a:latin typeface="Arial"/>
                <a:ea typeface="Arial"/>
                <a:cs typeface="Arial"/>
                <a:sym typeface="Arial"/>
              </a:rPr>
              <a:t>Highly repressed by social norms</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A0A0A"/>
              </a:buClr>
              <a:buSzPts val="2200"/>
              <a:buFont typeface="Arial"/>
              <a:buChar char="●"/>
            </a:pPr>
            <a:r>
              <a:rPr lang="en" sz="2200">
                <a:solidFill>
                  <a:srgbClr val="0A0A0A"/>
                </a:solidFill>
                <a:highlight>
                  <a:srgbClr val="FFFFFF"/>
                </a:highlight>
                <a:latin typeface="Arial"/>
                <a:ea typeface="Arial"/>
                <a:cs typeface="Arial"/>
                <a:sym typeface="Arial"/>
              </a:rPr>
              <a:t>Manifest itself in pain and disease</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A0A0A"/>
              </a:buClr>
              <a:buSzPts val="2200"/>
              <a:buFont typeface="Arial"/>
              <a:buChar char="●"/>
            </a:pPr>
            <a:r>
              <a:rPr lang="en" sz="2200">
                <a:solidFill>
                  <a:srgbClr val="0A0A0A"/>
                </a:solidFill>
                <a:highlight>
                  <a:srgbClr val="FFFFFF"/>
                </a:highlight>
                <a:latin typeface="Arial"/>
                <a:ea typeface="Arial"/>
                <a:cs typeface="Arial"/>
                <a:sym typeface="Arial"/>
              </a:rPr>
              <a:t>Cause of violence and abuse</a:t>
            </a:r>
            <a:endParaRPr sz="2200">
              <a:solidFill>
                <a:srgbClr val="0A0A0A"/>
              </a:solidFill>
              <a:highlight>
                <a:srgbClr val="FFFFFF"/>
              </a:highlight>
              <a:latin typeface="Arial"/>
              <a:ea typeface="Arial"/>
              <a:cs typeface="Arial"/>
              <a:sym typeface="Arial"/>
            </a:endParaRPr>
          </a:p>
        </p:txBody>
      </p:sp>
      <p:sp>
        <p:nvSpPr>
          <p:cNvPr id="274" name="Google Shape;274;g2b23c87018f_0_13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275" name="Google Shape;275;g2b23c87018f_0_139"/>
          <p:cNvPicPr preferRelativeResize="0"/>
          <p:nvPr/>
        </p:nvPicPr>
        <p:blipFill rotWithShape="1">
          <a:blip r:embed="rId3">
            <a:alphaModFix/>
          </a:blip>
          <a:srcRect b="0" l="0" r="0" t="0"/>
          <a:stretch/>
        </p:blipFill>
        <p:spPr>
          <a:xfrm>
            <a:off x="5257825" y="1034898"/>
            <a:ext cx="3664125" cy="2536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g2b23c87018f_0_146"/>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 1</a:t>
            </a:r>
            <a:endParaRPr b="0" i="0" sz="3400" u="none" cap="none" strike="noStrike">
              <a:solidFill>
                <a:schemeClr val="dk1"/>
              </a:solidFill>
              <a:latin typeface="DM Sans"/>
              <a:ea typeface="DM Sans"/>
              <a:cs typeface="DM Sans"/>
              <a:sym typeface="DM Sans"/>
            </a:endParaRPr>
          </a:p>
        </p:txBody>
      </p:sp>
      <p:sp>
        <p:nvSpPr>
          <p:cNvPr id="281" name="Google Shape;281;g2b23c87018f_0_146"/>
          <p:cNvSpPr txBox="1"/>
          <p:nvPr/>
        </p:nvSpPr>
        <p:spPr>
          <a:xfrm>
            <a:off x="1148100" y="13400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600"/>
              <a:buFont typeface="Arial"/>
              <a:buNone/>
            </a:pPr>
            <a:r>
              <a:rPr b="0" i="0" lang="en" sz="2600" u="none" cap="none" strike="noStrike">
                <a:solidFill>
                  <a:srgbClr val="000000"/>
                </a:solidFill>
                <a:latin typeface="Arial"/>
                <a:ea typeface="Arial"/>
                <a:cs typeface="Arial"/>
                <a:sym typeface="Arial"/>
              </a:rPr>
              <a:t>1. Think of a time when you felt angry.</a:t>
            </a:r>
            <a:endParaRPr b="0" i="0" sz="26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600"/>
              <a:buFont typeface="Arial"/>
              <a:buNone/>
            </a:pPr>
            <a:r>
              <a:rPr b="0" i="0" lang="en" sz="2600" u="none" cap="none" strike="noStrike">
                <a:solidFill>
                  <a:srgbClr val="000000"/>
                </a:solidFill>
                <a:latin typeface="Arial"/>
                <a:ea typeface="Arial"/>
                <a:cs typeface="Arial"/>
                <a:sym typeface="Arial"/>
              </a:rPr>
              <a:t>2. Use your ND hand to draw an image.</a:t>
            </a:r>
            <a:endParaRPr b="0" i="0" sz="26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600"/>
              <a:buFont typeface="Arial"/>
              <a:buNone/>
            </a:pPr>
            <a:r>
              <a:rPr b="0" i="0" lang="en" sz="2600" u="none" cap="none" strike="noStrike">
                <a:solidFill>
                  <a:srgbClr val="000000"/>
                </a:solidFill>
                <a:latin typeface="Arial"/>
                <a:ea typeface="Arial"/>
                <a:cs typeface="Arial"/>
                <a:sym typeface="Arial"/>
              </a:rPr>
              <a:t>3. Give it a title.</a:t>
            </a:r>
            <a:endParaRPr b="0" i="0" sz="26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5" name="Shape 285"/>
        <p:cNvGrpSpPr/>
        <p:nvPr/>
      </p:nvGrpSpPr>
      <p:grpSpPr>
        <a:xfrm>
          <a:off x="0" y="0"/>
          <a:ext cx="0" cy="0"/>
          <a:chOff x="0" y="0"/>
          <a:chExt cx="0" cy="0"/>
        </a:xfrm>
      </p:grpSpPr>
      <p:sp>
        <p:nvSpPr>
          <p:cNvPr id="286" name="Google Shape;286;g2b23c87018f_0_151"/>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dk1"/>
              </a:solidFill>
              <a:latin typeface="DM Sans"/>
              <a:ea typeface="DM Sans"/>
              <a:cs typeface="DM Sans"/>
              <a:sym typeface="DM Sans"/>
            </a:endParaRPr>
          </a:p>
        </p:txBody>
      </p:sp>
      <p:sp>
        <p:nvSpPr>
          <p:cNvPr id="287" name="Google Shape;287;g2b23c87018f_0_151"/>
          <p:cNvSpPr txBox="1"/>
          <p:nvPr/>
        </p:nvSpPr>
        <p:spPr>
          <a:xfrm>
            <a:off x="1148100" y="8828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600"/>
              <a:buFont typeface="Arial"/>
              <a:buNone/>
            </a:pPr>
            <a:r>
              <a:rPr lang="en" sz="2600"/>
              <a:t>4. </a:t>
            </a:r>
            <a:r>
              <a:rPr b="0" i="0" lang="en" sz="2600" u="none" cap="none" strike="noStrike">
                <a:solidFill>
                  <a:srgbClr val="000000"/>
                </a:solidFill>
                <a:latin typeface="Arial"/>
                <a:ea typeface="Arial"/>
                <a:cs typeface="Arial"/>
                <a:sym typeface="Arial"/>
              </a:rPr>
              <a:t>Ask your IC what it is angry about with your DH.</a:t>
            </a:r>
            <a:endParaRPr b="0" i="0" sz="26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600"/>
              <a:buFont typeface="Arial"/>
              <a:buNone/>
            </a:pPr>
            <a:r>
              <a:rPr lang="en" sz="2600"/>
              <a:t>5. </a:t>
            </a:r>
            <a:r>
              <a:rPr b="0" i="0" lang="en" sz="2600" u="none" cap="none" strike="noStrike">
                <a:solidFill>
                  <a:srgbClr val="000000"/>
                </a:solidFill>
                <a:latin typeface="Arial"/>
                <a:ea typeface="Arial"/>
                <a:cs typeface="Arial"/>
                <a:sym typeface="Arial"/>
              </a:rPr>
              <a:t>Let it respond with the ND hand.</a:t>
            </a:r>
            <a:endParaRPr b="0" i="0" sz="26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600"/>
              <a:buFont typeface="Arial"/>
              <a:buNone/>
            </a:pPr>
            <a:r>
              <a:rPr lang="en" sz="2600"/>
              <a:t>6. </a:t>
            </a:r>
            <a:r>
              <a:rPr b="0" i="0" lang="en" sz="2600" u="none" cap="none" strike="noStrike">
                <a:solidFill>
                  <a:srgbClr val="000000"/>
                </a:solidFill>
                <a:latin typeface="Arial"/>
                <a:ea typeface="Arial"/>
                <a:cs typeface="Arial"/>
                <a:sym typeface="Arial"/>
              </a:rPr>
              <a:t>Does it want you, the adult, to let it feel and express anger today?</a:t>
            </a:r>
            <a:endParaRPr b="0" i="0" sz="26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id="292" name="Google Shape;292;g2b3ed3f6c4b_0_5"/>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dk1"/>
              </a:solidFill>
              <a:latin typeface="DM Sans"/>
              <a:ea typeface="DM Sans"/>
              <a:cs typeface="DM Sans"/>
              <a:sym typeface="DM Sans"/>
            </a:endParaRPr>
          </a:p>
        </p:txBody>
      </p:sp>
      <p:sp>
        <p:nvSpPr>
          <p:cNvPr id="293" name="Google Shape;293;g2b3ed3f6c4b_0_5"/>
          <p:cNvSpPr txBox="1"/>
          <p:nvPr/>
        </p:nvSpPr>
        <p:spPr>
          <a:xfrm>
            <a:off x="1148100" y="8828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600"/>
              <a:buFont typeface="Arial"/>
              <a:buNone/>
            </a:pPr>
            <a:r>
              <a:rPr lang="en" sz="2600"/>
              <a:t>7. Ask it what it wants you to do? I.e. Have someone apologize, give it more freedom, listen to it more etc.</a:t>
            </a:r>
            <a:endParaRPr sz="2600"/>
          </a:p>
          <a:p>
            <a:pPr indent="0" lvl="0" marL="0" marR="0" rtl="0" algn="l">
              <a:lnSpc>
                <a:spcPct val="115000"/>
              </a:lnSpc>
              <a:spcBef>
                <a:spcPts val="0"/>
              </a:spcBef>
              <a:spcAft>
                <a:spcPts val="0"/>
              </a:spcAft>
              <a:buClr>
                <a:srgbClr val="000000"/>
              </a:buClr>
              <a:buSzPts val="2600"/>
              <a:buFont typeface="Arial"/>
              <a:buNone/>
            </a:pPr>
            <a:r>
              <a:t/>
            </a:r>
            <a:endParaRPr sz="2600"/>
          </a:p>
          <a:p>
            <a:pPr indent="0" lvl="0" marL="0" marR="0" rtl="0" algn="l">
              <a:lnSpc>
                <a:spcPct val="115000"/>
              </a:lnSpc>
              <a:spcBef>
                <a:spcPts val="0"/>
              </a:spcBef>
              <a:spcAft>
                <a:spcPts val="0"/>
              </a:spcAft>
              <a:buClr>
                <a:srgbClr val="000000"/>
              </a:buClr>
              <a:buSzPts val="2600"/>
              <a:buFont typeface="Arial"/>
              <a:buNone/>
            </a:pPr>
            <a:r>
              <a:rPr lang="en" sz="2600"/>
              <a:t>8. Continue the dialogue </a:t>
            </a:r>
            <a:endParaRPr sz="26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97" name="Shape 297"/>
        <p:cNvGrpSpPr/>
        <p:nvPr/>
      </p:nvGrpSpPr>
      <p:grpSpPr>
        <a:xfrm>
          <a:off x="0" y="0"/>
          <a:ext cx="0" cy="0"/>
          <a:chOff x="0" y="0"/>
          <a:chExt cx="0" cy="0"/>
        </a:xfrm>
      </p:grpSpPr>
      <p:pic>
        <p:nvPicPr>
          <p:cNvPr id="298" name="Google Shape;298;g2b23c87018f_0_161"/>
          <p:cNvPicPr preferRelativeResize="0"/>
          <p:nvPr/>
        </p:nvPicPr>
        <p:blipFill rotWithShape="1">
          <a:blip r:embed="rId3">
            <a:alphaModFix/>
          </a:blip>
          <a:srcRect b="30719" l="42168" r="37488" t="20611"/>
          <a:stretch/>
        </p:blipFill>
        <p:spPr>
          <a:xfrm>
            <a:off x="2650751" y="111350"/>
            <a:ext cx="3563474" cy="47933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302" name="Shape 302"/>
        <p:cNvGrpSpPr/>
        <p:nvPr/>
      </p:nvGrpSpPr>
      <p:grpSpPr>
        <a:xfrm>
          <a:off x="0" y="0"/>
          <a:ext cx="0" cy="0"/>
          <a:chOff x="0" y="0"/>
          <a:chExt cx="0" cy="0"/>
        </a:xfrm>
      </p:grpSpPr>
      <p:pic>
        <p:nvPicPr>
          <p:cNvPr id="303" name="Google Shape;303;g2b23c87018f_0_165"/>
          <p:cNvPicPr preferRelativeResize="0"/>
          <p:nvPr/>
        </p:nvPicPr>
        <p:blipFill rotWithShape="1">
          <a:blip r:embed="rId3">
            <a:alphaModFix/>
          </a:blip>
          <a:srcRect b="33260" l="43077" r="41558" t="33031"/>
          <a:stretch/>
        </p:blipFill>
        <p:spPr>
          <a:xfrm>
            <a:off x="2782613" y="364075"/>
            <a:ext cx="3578777" cy="44153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