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5143500" cx="9144000"/>
  <p:notesSz cx="6858000" cy="9144000"/>
  <p:embeddedFontLst>
    <p:embeddedFont>
      <p:font typeface="DM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jh4Tsx0yiO8ZoBZm7PtTV+9t/c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DMSans-italic.fntdata"/><Relationship Id="rId61" Type="http://schemas.openxmlformats.org/officeDocument/2006/relationships/font" Target="fonts/DMSans-bold.fntdata"/><Relationship Id="rId20" Type="http://schemas.openxmlformats.org/officeDocument/2006/relationships/slide" Target="slides/slide15.xml"/><Relationship Id="rId64" Type="http://customschemas.google.com/relationships/presentationmetadata" Target="metadata"/><Relationship Id="rId63" Type="http://schemas.openxmlformats.org/officeDocument/2006/relationships/font" Target="fonts/DM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DMSans-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b6a50eec84_0_5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g2b6a50eec84_0_5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b6a50eec84_0_5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2b6a50eec84_0_5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b6a50eec84_0_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2b6a50eec84_0_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b6a50eec84_0_5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2b6a50eec84_0_5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Play at 1:50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b6a50eec84_0_5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g2b6a50eec84_0_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Play at 4:16</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b6a50eec84_0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g2b6a50eec84_0_5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b6a50eec84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2b6a50eec84_0_5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b6a50eec84_0_5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2b6a50eec84_0_5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b6a50eec84_0_5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2b6a50eec84_0_5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b6a50eec84_0_5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2b6a50eec84_0_5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b6a50eec84_0_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g2b6a50eec84_0_5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b6a50eec84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2b6a50eec84_0_5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b6a50eec84_0_6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2b6a50eec84_0_6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b6a50eec84_0_6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g2b6a50eec84_0_6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b6a50eec84_0_6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2b6a50eec84_0_6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b6a50eec84_0_6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2b6a50eec84_0_6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b6a50eec84_0_6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g2b6a50eec84_0_6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b6a50eec84_0_6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2b6a50eec84_0_6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b6a50eec84_0_6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2b6a50eec84_0_6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b6a50eec84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g2b6a50eec84_0_6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b6a50eec84_0_6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2b6a50eec84_0_6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b6a50eec84_0_6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g2b6a50eec84_0_6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b6a50eec84_0_6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g2b6a50eec84_0_6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b6a50eec84_0_6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g2b6a50eec84_0_6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b6a50eec84_0_6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g2b6a50eec84_0_6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b6a50eec84_0_6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2b6a50eec84_0_6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b6a50eec84_0_6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2b6a50eec84_0_6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b6a50eec84_0_6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g2b6a50eec84_0_6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b6a50eec84_0_6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2b6a50eec84_0_6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b6a50eec84_0_1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g2b6a50eec84_0_1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b6a50eec84_0_10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g2b6a50eec84_0_10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b6a50eec84_0_10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2b6a50eec84_0_10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b6a50eec84_0_10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b6a50eec84_0_10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b6a50eec84_0_1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2b6a50eec84_0_1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b6a50eec84_0_1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2b6a50eec84_0_1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b6a50eec84_0_12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g2b6a50eec84_0_1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b6a50eec84_0_1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g2b6a50eec84_0_1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b6a50eec84_0_6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g2b6a50eec84_0_6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b6a50eec84_0_12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g2b6a50eec84_0_12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b6a50eec84_0_1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g2b6a50eec84_0_1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b6a50eec84_0_1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2b6a50eec84_0_1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b6a50eec84_0_1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2b6a50eec84_0_1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b6a50eec84_0_6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g2b6a50eec84_0_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b6a50eec84_0_1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2b6a50eec84_0_1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b6a50eec84_0_11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2b6a50eec84_0_1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b6a50eec84_0_1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g2b6a50eec84_0_1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b6a50eec84_0_1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g2b6a50eec84_0_1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b6a50eec84_0_11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g2b6a50eec84_0_11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b6a50eec84_0_1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2" name="Google Shape;482;g2b6a50eec84_0_1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b6a50eec84_0_12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g2b6a50eec84_0_1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b6a50eec84_0_12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g2b6a50eec84_0_12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b6a50eec84_0_1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g2b6a50eec84_0_1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0" name="Shape 20"/>
        <p:cNvGrpSpPr/>
        <p:nvPr/>
      </p:nvGrpSpPr>
      <p:grpSpPr>
        <a:xfrm>
          <a:off x="0" y="0"/>
          <a:ext cx="0" cy="0"/>
          <a:chOff x="0" y="0"/>
          <a:chExt cx="0" cy="0"/>
        </a:xfrm>
      </p:grpSpPr>
      <p:sp>
        <p:nvSpPr>
          <p:cNvPr id="21" name="Google Shape;21;p98"/>
          <p:cNvSpPr/>
          <p:nvPr/>
        </p:nvSpPr>
        <p:spPr>
          <a:xfrm>
            <a:off x="0" y="1583350"/>
            <a:ext cx="74043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3" name="Google Shape;23;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4" name="Google Shape;24;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9" name="Shape 29"/>
        <p:cNvGrpSpPr/>
        <p:nvPr/>
      </p:nvGrpSpPr>
      <p:grpSpPr>
        <a:xfrm>
          <a:off x="0" y="0"/>
          <a:ext cx="0" cy="0"/>
          <a:chOff x="0" y="0"/>
          <a:chExt cx="0" cy="0"/>
        </a:xfrm>
      </p:grpSpPr>
      <p:sp>
        <p:nvSpPr>
          <p:cNvPr id="30" name="Google Shape;3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5" name="Google Shape;3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6" name="Google Shape;3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7" name="Shape 37"/>
        <p:cNvGrpSpPr/>
        <p:nvPr/>
      </p:nvGrpSpPr>
      <p:grpSpPr>
        <a:xfrm>
          <a:off x="0" y="0"/>
          <a:ext cx="0" cy="0"/>
          <a:chOff x="0" y="0"/>
          <a:chExt cx="0" cy="0"/>
        </a:xfrm>
      </p:grpSpPr>
      <p:sp>
        <p:nvSpPr>
          <p:cNvPr id="38" name="Google Shape;38;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1" name="Google Shape;41;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2" name="Google Shape;42;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6" name="Google Shape;46;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8" name="Google Shape;48;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9" name="Shape 49"/>
        <p:cNvGrpSpPr/>
        <p:nvPr/>
      </p:nvGrpSpPr>
      <p:grpSpPr>
        <a:xfrm>
          <a:off x="0" y="0"/>
          <a:ext cx="0" cy="0"/>
          <a:chOff x="0" y="0"/>
          <a:chExt cx="0" cy="0"/>
        </a:xfrm>
      </p:grpSpPr>
      <p:cxnSp>
        <p:nvCxnSpPr>
          <p:cNvPr id="50" name="Google Shape;5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52" name="Google Shape;5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g2b6a50eec84_0_99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b6a50eec84_0_990"/>
          <p:cNvSpPr/>
          <p:nvPr/>
        </p:nvSpPr>
        <p:spPr>
          <a:xfrm>
            <a:off x="0" y="2946600"/>
            <a:ext cx="60960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2b6a50eec84_0_99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5" name="Shape 105"/>
        <p:cNvGrpSpPr/>
        <p:nvPr/>
      </p:nvGrpSpPr>
      <p:grpSpPr>
        <a:xfrm>
          <a:off x="0" y="0"/>
          <a:ext cx="0" cy="0"/>
          <a:chOff x="0" y="0"/>
          <a:chExt cx="0" cy="0"/>
        </a:xfrm>
      </p:grpSpPr>
      <p:sp>
        <p:nvSpPr>
          <p:cNvPr id="106" name="Google Shape;106;g2b6a50eec84_0_99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g2b6a50eec84_0_994"/>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2b6a50eec84_0_99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2b6a50eec84_0_99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g2b6a50eec84_0_99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11" name="Google Shape;111;g2b6a50eec84_0_99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2" name="Shape 112"/>
        <p:cNvGrpSpPr/>
        <p:nvPr/>
      </p:nvGrpSpPr>
      <p:grpSpPr>
        <a:xfrm>
          <a:off x="0" y="0"/>
          <a:ext cx="0" cy="0"/>
          <a:chOff x="0" y="0"/>
          <a:chExt cx="0" cy="0"/>
        </a:xfrm>
      </p:grpSpPr>
      <p:sp>
        <p:nvSpPr>
          <p:cNvPr id="113" name="Google Shape;113;g2b6a50eec84_0_1001"/>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2b6a50eec84_0_1001"/>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g2b6a50eec84_0_100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6" name="Shape 116"/>
        <p:cNvGrpSpPr/>
        <p:nvPr/>
      </p:nvGrpSpPr>
      <p:grpSpPr>
        <a:xfrm>
          <a:off x="0" y="0"/>
          <a:ext cx="0" cy="0"/>
          <a:chOff x="0" y="0"/>
          <a:chExt cx="0" cy="0"/>
        </a:xfrm>
      </p:grpSpPr>
      <p:sp>
        <p:nvSpPr>
          <p:cNvPr id="117" name="Google Shape;117;g2b6a50eec84_0_1005"/>
          <p:cNvSpPr/>
          <p:nvPr/>
        </p:nvSpPr>
        <p:spPr>
          <a:xfrm>
            <a:off x="0" y="1583350"/>
            <a:ext cx="74043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g2b6a50eec84_0_1005"/>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119" name="Google Shape;119;g2b6a50eec84_0_1005"/>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120" name="Google Shape;120;g2b6a50eec84_0_1005"/>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21" name="Shape 121"/>
        <p:cNvGrpSpPr/>
        <p:nvPr/>
      </p:nvGrpSpPr>
      <p:grpSpPr>
        <a:xfrm>
          <a:off x="0" y="0"/>
          <a:ext cx="0" cy="0"/>
          <a:chOff x="0" y="0"/>
          <a:chExt cx="0" cy="0"/>
        </a:xfrm>
      </p:grpSpPr>
      <p:sp>
        <p:nvSpPr>
          <p:cNvPr id="122" name="Google Shape;122;g2b6a50eec84_0_101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2b6a50eec84_0_1010"/>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g2b6a50eec84_0_1010"/>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g2b6a50eec84_0_1010"/>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2b6a50eec84_0_1010"/>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127" name="Google Shape;127;g2b6a50eec84_0_1010"/>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28" name="Google Shape;128;g2b6a50eec84_0_10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9" name="Shape 129"/>
        <p:cNvGrpSpPr/>
        <p:nvPr/>
      </p:nvGrpSpPr>
      <p:grpSpPr>
        <a:xfrm>
          <a:off x="0" y="0"/>
          <a:ext cx="0" cy="0"/>
          <a:chOff x="0" y="0"/>
          <a:chExt cx="0" cy="0"/>
        </a:xfrm>
      </p:grpSpPr>
      <p:sp>
        <p:nvSpPr>
          <p:cNvPr id="130" name="Google Shape;130;g2b6a50eec84_0_101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g2b6a50eec84_0_101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g2b6a50eec84_0_101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33" name="Google Shape;133;g2b6a50eec84_0_101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134" name="Google Shape;134;g2b6a50eec84_0_10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35" name="Shape 135"/>
        <p:cNvGrpSpPr/>
        <p:nvPr/>
      </p:nvGrpSpPr>
      <p:grpSpPr>
        <a:xfrm>
          <a:off x="0" y="0"/>
          <a:ext cx="0" cy="0"/>
          <a:chOff x="0" y="0"/>
          <a:chExt cx="0" cy="0"/>
        </a:xfrm>
      </p:grpSpPr>
      <p:sp>
        <p:nvSpPr>
          <p:cNvPr id="136" name="Google Shape;136;g2b6a50eec84_0_1024"/>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2b6a50eec84_0_1024"/>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8" name="Google Shape;138;g2b6a50eec84_0_1024"/>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2b6a50eec84_0_1024"/>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40" name="Google Shape;140;g2b6a50eec84_0_1024"/>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41" name="Shape 141"/>
        <p:cNvGrpSpPr/>
        <p:nvPr/>
      </p:nvGrpSpPr>
      <p:grpSpPr>
        <a:xfrm>
          <a:off x="0" y="0"/>
          <a:ext cx="0" cy="0"/>
          <a:chOff x="0" y="0"/>
          <a:chExt cx="0" cy="0"/>
        </a:xfrm>
      </p:grpSpPr>
      <p:cxnSp>
        <p:nvCxnSpPr>
          <p:cNvPr id="142" name="Google Shape;142;g2b6a50eec84_0_103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43" name="Google Shape;143;g2b6a50eec84_0_1030"/>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144" name="Google Shape;144;g2b6a50eec84_0_10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5" name="Shape 145"/>
        <p:cNvGrpSpPr/>
        <p:nvPr/>
      </p:nvGrpSpPr>
      <p:grpSpPr>
        <a:xfrm>
          <a:off x="0" y="0"/>
          <a:ext cx="0" cy="0"/>
          <a:chOff x="0" y="0"/>
          <a:chExt cx="0" cy="0"/>
        </a:xfrm>
      </p:grpSpPr>
      <p:sp>
        <p:nvSpPr>
          <p:cNvPr id="146" name="Google Shape;146;g2b6a50eec84_0_103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2b6a50eec84_0_103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2b6a50eec84_0_103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49" name="Google Shape;149;g2b6a50eec84_0_1034"/>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0" name="Google Shape;150;g2b6a50eec84_0_1034"/>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1" name="Google Shape;151;g2b6a50eec84_0_103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2" name="Shape 152"/>
        <p:cNvGrpSpPr/>
        <p:nvPr/>
      </p:nvGrpSpPr>
      <p:grpSpPr>
        <a:xfrm>
          <a:off x="0" y="0"/>
          <a:ext cx="0" cy="0"/>
          <a:chOff x="0" y="0"/>
          <a:chExt cx="0" cy="0"/>
        </a:xfrm>
      </p:grpSpPr>
      <p:sp>
        <p:nvSpPr>
          <p:cNvPr id="153" name="Google Shape;153;g2b6a50eec84_0_104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2b6a50eec84_0_104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2b6a50eec84_0_104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56" name="Google Shape;156;g2b6a50eec84_0_1041"/>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7" name="Google Shape;157;g2b6a50eec84_0_1041"/>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8" name="Google Shape;158;g2b6a50eec84_0_1041"/>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9" name="Google Shape;159;g2b6a50eec84_0_104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g2b6a50eec84_0_104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b6a50eec84_0_104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2b6a50eec84_0_104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64" name="Google Shape;164;g2b6a50eec84_0_10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g2b6a50eec84_0_105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2b6a50eec84_0_1054"/>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168" name="Google Shape;168;g2b6a50eec84_0_10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g2b6a50eec84_0_1054"/>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g2b6a50eec84_0_105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g2b6a50eec84_0_105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g2b6a50eec84_0_105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g2b6a50eec84_0_105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5" name="Google Shape;175;g2b6a50eec84_0_105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g2b6a50eec84_0_105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g2b6a50eec84_0_1066"/>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79" name="Google Shape;179;g2b6a50eec84_0_1066"/>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180" name="Google Shape;180;g2b6a50eec84_0_106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g2b6a50eec84_0_106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g2b6a50eec84_0_106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g2b6a50eec84_0_107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85" name="Google Shape;185;g2b6a50eec84_0_107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186" name="Google Shape;186;g2b6a50eec84_0_107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g2b6a50eec84_0_107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g2b6a50eec84_0_107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2.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2b6a50eec84_0_98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2b6a50eec84_0_98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g2b6a50eec84_0_98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hyperlink" Target="http://www.youtube.com/watch?v=8i_Tsr4CC74"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hyperlink" Target="http://www.youtube.com/watch?v=oiztNfsZnfU"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hyperlink" Target="http://www.youtube.com/watch?v=8lQUiF3ytuk" TargetMode="Externa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www.youtube.com/watch?v=ydG6Ynzrp2Y"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6.xml"/><Relationship Id="rId3"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0.xml"/><Relationship Id="rId3"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 Id="rId3"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 Id="rId3"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2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 Id="rId3"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8.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9.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2.xml"/><Relationship Id="rId3"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3.xml"/><Relationship Id="rId3"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4.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Healing the Inner Child/IFS</a:t>
            </a:r>
            <a:endParaRPr sz="2700"/>
          </a:p>
          <a:p>
            <a:pPr indent="0" lvl="0" marL="0" rtl="0" algn="l">
              <a:lnSpc>
                <a:spcPct val="80000"/>
              </a:lnSpc>
              <a:spcBef>
                <a:spcPts val="0"/>
              </a:spcBef>
              <a:spcAft>
                <a:spcPts val="0"/>
              </a:spcAft>
              <a:buSzPts val="4800"/>
              <a:buNone/>
            </a:pPr>
            <a:r>
              <a:rPr lang="en" sz="2700"/>
              <a:t>Life Coaching Program</a:t>
            </a:r>
            <a:br>
              <a:rPr lang="en" sz="2700"/>
            </a:br>
            <a:r>
              <a:rPr lang="en" sz="2700">
                <a:solidFill>
                  <a:schemeClr val="dk1"/>
                </a:solidFill>
              </a:rPr>
              <a:t>Week 5</a:t>
            </a:r>
            <a:endParaRPr sz="2700">
              <a:solidFill>
                <a:schemeClr val="dk1"/>
              </a:solidFill>
            </a:endParaRPr>
          </a:p>
        </p:txBody>
      </p:sp>
      <p:pic>
        <p:nvPicPr>
          <p:cNvPr id="194" name="Google Shape;194;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Inner Child </a:t>
            </a:r>
            <a:endParaRPr/>
          </a:p>
        </p:txBody>
      </p:sp>
      <p:sp>
        <p:nvSpPr>
          <p:cNvPr id="200" name="Google Shape;200;p8"/>
          <p:cNvSpPr txBox="1"/>
          <p:nvPr>
            <p:ph idx="1" type="body"/>
          </p:nvPr>
        </p:nvSpPr>
        <p:spPr>
          <a:xfrm>
            <a:off x="431450" y="1233300"/>
            <a:ext cx="4785900" cy="3221400"/>
          </a:xfrm>
          <a:prstGeom prst="rect">
            <a:avLst/>
          </a:prstGeom>
          <a:noFill/>
          <a:ln>
            <a:noFill/>
          </a:ln>
        </p:spPr>
        <p:txBody>
          <a:bodyPr anchorCtr="0" anchor="t" bIns="0" lIns="0" spcFirstLastPara="1" rIns="0" wrap="square" tIns="0">
            <a:noAutofit/>
          </a:bodyPr>
          <a:lstStyle/>
          <a:p>
            <a:pPr indent="-381000" lvl="0" marL="457200" rtl="0" algn="l">
              <a:spcBef>
                <a:spcPts val="600"/>
              </a:spcBef>
              <a:spcAft>
                <a:spcPts val="0"/>
              </a:spcAft>
              <a:buSzPts val="2400"/>
              <a:buChar char="●"/>
            </a:pPr>
            <a:r>
              <a:rPr lang="en"/>
              <a:t>Different </a:t>
            </a:r>
            <a:r>
              <a:rPr lang="en"/>
              <a:t>Modalities</a:t>
            </a:r>
            <a:r>
              <a:rPr lang="en"/>
              <a:t> </a:t>
            </a:r>
            <a:endParaRPr/>
          </a:p>
          <a:p>
            <a:pPr indent="-381000" lvl="0" marL="457200" rtl="0" algn="l">
              <a:spcBef>
                <a:spcPts val="600"/>
              </a:spcBef>
              <a:spcAft>
                <a:spcPts val="0"/>
              </a:spcAft>
              <a:buSzPts val="2400"/>
              <a:buChar char="●"/>
            </a:pPr>
            <a:r>
              <a:rPr lang="en"/>
              <a:t>Finding the Nurturing Parent</a:t>
            </a:r>
            <a:endParaRPr/>
          </a:p>
          <a:p>
            <a:pPr indent="-381000" lvl="0" marL="457200" rtl="0" algn="l">
              <a:spcBef>
                <a:spcPts val="600"/>
              </a:spcBef>
              <a:spcAft>
                <a:spcPts val="0"/>
              </a:spcAft>
              <a:buSzPts val="2400"/>
              <a:buChar char="●"/>
            </a:pPr>
            <a:r>
              <a:rPr lang="en"/>
              <a:t>Exploring the Protective Parent</a:t>
            </a:r>
            <a:endParaRPr/>
          </a:p>
          <a:p>
            <a:pPr indent="-381000" lvl="0" marL="457200" rtl="0" algn="l">
              <a:spcBef>
                <a:spcPts val="600"/>
              </a:spcBef>
              <a:spcAft>
                <a:spcPts val="0"/>
              </a:spcAft>
              <a:buSzPts val="2400"/>
              <a:buChar char="●"/>
            </a:pPr>
            <a:r>
              <a:rPr lang="en"/>
              <a:t>Exploring the Critical Parent</a:t>
            </a:r>
            <a:endParaRPr/>
          </a:p>
          <a:p>
            <a:pPr indent="-381000" lvl="0" marL="457200" rtl="0" algn="l">
              <a:spcBef>
                <a:spcPts val="600"/>
              </a:spcBef>
              <a:spcAft>
                <a:spcPts val="0"/>
              </a:spcAft>
              <a:buSzPts val="2400"/>
              <a:buChar char="●"/>
            </a:pPr>
            <a:r>
              <a:rPr lang="en"/>
              <a:t>Standing up for your IC</a:t>
            </a:r>
            <a:endParaRPr/>
          </a:p>
          <a:p>
            <a:pPr indent="-381000" lvl="0" marL="457200" rtl="0" algn="l">
              <a:spcBef>
                <a:spcPts val="600"/>
              </a:spcBef>
              <a:spcAft>
                <a:spcPts val="0"/>
              </a:spcAft>
              <a:buSzPts val="2400"/>
              <a:buChar char="●"/>
            </a:pPr>
            <a:r>
              <a:rPr lang="en"/>
              <a:t>Practice</a:t>
            </a:r>
            <a:endParaRPr sz="2200">
              <a:solidFill>
                <a:srgbClr val="20124D"/>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01" name="Google Shape;201;p8"/>
          <p:cNvPicPr preferRelativeResize="0"/>
          <p:nvPr/>
        </p:nvPicPr>
        <p:blipFill rotWithShape="1">
          <a:blip r:embed="rId3">
            <a:alphaModFix/>
          </a:blip>
          <a:srcRect b="0" l="0" r="0" t="0"/>
          <a:stretch/>
        </p:blipFill>
        <p:spPr>
          <a:xfrm>
            <a:off x="5294650" y="971200"/>
            <a:ext cx="2974150" cy="2228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05" name="Shape 205"/>
        <p:cNvGrpSpPr/>
        <p:nvPr/>
      </p:nvGrpSpPr>
      <p:grpSpPr>
        <a:xfrm>
          <a:off x="0" y="0"/>
          <a:ext cx="0" cy="0"/>
          <a:chOff x="0" y="0"/>
          <a:chExt cx="0" cy="0"/>
        </a:xfrm>
      </p:grpSpPr>
      <p:sp>
        <p:nvSpPr>
          <p:cNvPr id="206" name="Google Shape;206;g2b6a50eec84_0_539"/>
          <p:cNvSpPr txBox="1"/>
          <p:nvPr>
            <p:ph type="ctrTitle"/>
          </p:nvPr>
        </p:nvSpPr>
        <p:spPr>
          <a:xfrm>
            <a:off x="1760100" y="2284750"/>
            <a:ext cx="50745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Different Modalities </a:t>
            </a:r>
            <a:endParaRPr sz="3000">
              <a:solidFill>
                <a:srgbClr val="20124D"/>
              </a:solidFill>
            </a:endParaRPr>
          </a:p>
        </p:txBody>
      </p:sp>
      <p:sp>
        <p:nvSpPr>
          <p:cNvPr id="207" name="Google Shape;207;g2b6a50eec84_0_53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6"/>
                </a:solidFill>
                <a:latin typeface="DM Sans"/>
                <a:ea typeface="DM Sans"/>
                <a:cs typeface="DM Sans"/>
                <a:sym typeface="DM Sans"/>
              </a:rPr>
              <a:t>6</a:t>
            </a:r>
            <a:endParaRPr b="1" i="0" sz="9600" u="none" cap="none" strike="noStrike">
              <a:solidFill>
                <a:schemeClr val="accent6"/>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211" name="Shape 211"/>
        <p:cNvGrpSpPr/>
        <p:nvPr/>
      </p:nvGrpSpPr>
      <p:grpSpPr>
        <a:xfrm>
          <a:off x="0" y="0"/>
          <a:ext cx="0" cy="0"/>
          <a:chOff x="0" y="0"/>
          <a:chExt cx="0" cy="0"/>
        </a:xfrm>
      </p:grpSpPr>
      <p:pic>
        <p:nvPicPr>
          <p:cNvPr id="212" name="Google Shape;212;g2b6a50eec84_0_544"/>
          <p:cNvPicPr preferRelativeResize="0"/>
          <p:nvPr/>
        </p:nvPicPr>
        <p:blipFill rotWithShape="1">
          <a:blip r:embed="rId3">
            <a:alphaModFix/>
          </a:blip>
          <a:srcRect b="0" l="0" r="0" t="0"/>
          <a:stretch/>
        </p:blipFill>
        <p:spPr>
          <a:xfrm>
            <a:off x="5294650" y="971200"/>
            <a:ext cx="3495675" cy="2619375"/>
          </a:xfrm>
          <a:prstGeom prst="rect">
            <a:avLst/>
          </a:prstGeom>
          <a:noFill/>
          <a:ln>
            <a:noFill/>
          </a:ln>
        </p:spPr>
      </p:pic>
      <p:pic>
        <p:nvPicPr>
          <p:cNvPr id="213" name="Google Shape;213;g2b6a50eec84_0_544"/>
          <p:cNvPicPr preferRelativeResize="0"/>
          <p:nvPr/>
        </p:nvPicPr>
        <p:blipFill>
          <a:blip r:embed="rId4">
            <a:alphaModFix/>
          </a:blip>
          <a:stretch>
            <a:fillRect/>
          </a:stretch>
        </p:blipFill>
        <p:spPr>
          <a:xfrm>
            <a:off x="755475" y="575475"/>
            <a:ext cx="2886075" cy="1914525"/>
          </a:xfrm>
          <a:prstGeom prst="rect">
            <a:avLst/>
          </a:prstGeom>
          <a:noFill/>
          <a:ln>
            <a:noFill/>
          </a:ln>
        </p:spPr>
      </p:pic>
      <p:pic>
        <p:nvPicPr>
          <p:cNvPr id="214" name="Google Shape;214;g2b6a50eec84_0_544"/>
          <p:cNvPicPr preferRelativeResize="0"/>
          <p:nvPr/>
        </p:nvPicPr>
        <p:blipFill>
          <a:blip r:embed="rId5">
            <a:alphaModFix/>
          </a:blip>
          <a:stretch>
            <a:fillRect/>
          </a:stretch>
        </p:blipFill>
        <p:spPr>
          <a:xfrm>
            <a:off x="2635125" y="2742900"/>
            <a:ext cx="2305050" cy="1885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g2b6a50eec84_0_550"/>
          <p:cNvSpPr txBox="1"/>
          <p:nvPr/>
        </p:nvSpPr>
        <p:spPr>
          <a:xfrm>
            <a:off x="1153738" y="581200"/>
            <a:ext cx="6506700" cy="88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 sz="4000">
                <a:solidFill>
                  <a:schemeClr val="lt1"/>
                </a:solidFill>
                <a:latin typeface="DM Sans"/>
                <a:ea typeface="DM Sans"/>
                <a:cs typeface="DM Sans"/>
                <a:sym typeface="DM Sans"/>
              </a:rPr>
              <a:t>Clay</a:t>
            </a:r>
            <a:endParaRPr sz="4000">
              <a:solidFill>
                <a:schemeClr val="lt1"/>
              </a:solidFill>
              <a:latin typeface="DM Sans"/>
              <a:ea typeface="DM Sans"/>
              <a:cs typeface="DM Sans"/>
              <a:sym typeface="DM Sans"/>
            </a:endParaRPr>
          </a:p>
        </p:txBody>
      </p:sp>
      <p:pic>
        <p:nvPicPr>
          <p:cNvPr descr="Clay Transformations was an innovative research project based at the University of Nottingham which investigated the therapeutic effects of using clay in work with teenagers dealing with feelings of anger, anxiety and depression. The project team was a cross disciplinary mix of academics, psychologists, psychotherapists and local artists, teamed up with professionals in the NHS, third sector and colleagues at Nottingham Contemporary and City Arts.&#10;&#10;The one-year project (2011-2012) focused on research that will support young people who access local mental health services often leading to psychosocial issues, exclusion and challenges regarding school environments. The researchers tested how working with clay might have a positive impact upon young people, and particularly how clay sculpting might help young people to express their thoughts and emotions. Anecdotally, we know clay appears to offer potential therapeutic effects and that through moulding, squashing, bending and breaking the clay it can have cathartic effects. The project developed tools to examine the use of clay in therapeutic contexts with particular focus on how clay enables participants to overcome social inhibition. With its qualities of cold resistance and suitability for creative play, clay could be an exciting alternative therapy for young people suffering from a range of mental health vulnerabilities, including ADHD and autism.&#10;&#10;The outcomes of this project and measures of inhibition were not conclusive, however there is future work planned with Nottingham University to undertake further research into this area of work.&#10;&#10;This project was funded by Nottingham University." id="220" name="Google Shape;220;g2b6a50eec84_0_550" title="Therapeutic effects of moulding clay">
            <a:hlinkClick r:id="rId3"/>
          </p:cNvPr>
          <p:cNvPicPr preferRelativeResize="0"/>
          <p:nvPr/>
        </p:nvPicPr>
        <p:blipFill rotWithShape="1">
          <a:blip r:embed="rId4">
            <a:alphaModFix/>
          </a:blip>
          <a:srcRect b="0" l="0" r="0" t="0"/>
          <a:stretch/>
        </p:blipFill>
        <p:spPr>
          <a:xfrm>
            <a:off x="2042475" y="1657850"/>
            <a:ext cx="4729225" cy="266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24" name="Shape 224"/>
        <p:cNvGrpSpPr/>
        <p:nvPr/>
      </p:nvGrpSpPr>
      <p:grpSpPr>
        <a:xfrm>
          <a:off x="0" y="0"/>
          <a:ext cx="0" cy="0"/>
          <a:chOff x="0" y="0"/>
          <a:chExt cx="0" cy="0"/>
        </a:xfrm>
      </p:grpSpPr>
      <p:sp>
        <p:nvSpPr>
          <p:cNvPr id="225" name="Google Shape;225;g2b6a50eec84_0_555"/>
          <p:cNvSpPr txBox="1"/>
          <p:nvPr/>
        </p:nvSpPr>
        <p:spPr>
          <a:xfrm>
            <a:off x="1377850" y="669375"/>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DM Sans"/>
              <a:ea typeface="DM Sans"/>
              <a:cs typeface="DM Sans"/>
              <a:sym typeface="DM Sans"/>
            </a:endParaRPr>
          </a:p>
        </p:txBody>
      </p:sp>
      <p:pic>
        <p:nvPicPr>
          <p:cNvPr descr="THERAPEUTIC ART ACTIVITY FOR ANGER | Follow along this step by step art activity for when you are feeling angry or mad. This expressive art exercise using clay will help you release tension and the angry energy while exploring what's underneath the emotion of anger.&#10;&#10;&#10;&#10;———————————————————————————&#10;💖 Interested in working with an art therapist or therapeutic art facilitator who can guide you and support you in expressing yourself creatively &amp; therapeutically? Find an art therapist or facilitator in my Visionary Hall here: https://main.thirstyforart.com/blog &#10;&#10;BLOG POST: https://thirstyforart.com/blogpost/art-therapy-activity-for-anger/ &#10;&#10;SUPPLIES USED 🎨&#10;• Air dry clay → https://amzn.to/2XUWQzs&#10;• Moderling tools → https://amzn.to/2Si5c37&#10;&#10;OTHER ITEMS &#10;• Salt lamp → https://amzn.to/2X14nBk&#10;&#10;SUPPORT MY CHANNEL 🙏&#10;→ https://www.buymeacoffee.com/thirstyforart &#10;&#10;&#10;ART THERAPY PODCAST 🎧&#10;→ https://www.thirstyforart.com/podcast/&#10;&#10;———————————————————————————&#10;&#10;• CONNECT WITH ME •&#10;WEBSITE https://www.thirstyforart.com&#10;INSTAGRAM https://www.instagram.com/thirstyforartofficial&#10;FACEBOOK https://www.facebook.com/groups/thirstyforart&#10;PINTEREST https://www.pinterest.com/thirstyforart&#10;EMAIL hello@thirstyforart.com&#10;&#10;DISCLAIMER + TERMS &amp; CONDITIONS&#10;https://www.thirstyforart.com/terms-and-privacy&#10;&#10;https://youtu.be/oiztNfsZnfU&#10;&#10;#arttherapy #anger #arttherapysession&#10;&#10;free music by Josh Woodward &#10;&#10;Note: this description may contain affiliate links. If you buy something through one of those links, you won't pay anything more, but I'll receive a small commission, which helps me keep making videos for free. Thanks!" id="226" name="Google Shape;226;g2b6a50eec84_0_555" title="Therapeutic Art Activity for Anger">
            <a:hlinkClick r:id="rId3"/>
          </p:cNvPr>
          <p:cNvPicPr preferRelativeResize="0"/>
          <p:nvPr/>
        </p:nvPicPr>
        <p:blipFill>
          <a:blip r:embed="rId4">
            <a:alphaModFix/>
          </a:blip>
          <a:stretch>
            <a:fillRect/>
          </a:stretch>
        </p:blipFill>
        <p:spPr>
          <a:xfrm>
            <a:off x="2222875" y="1250363"/>
            <a:ext cx="4698250" cy="264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30" name="Shape 230"/>
        <p:cNvGrpSpPr/>
        <p:nvPr/>
      </p:nvGrpSpPr>
      <p:grpSpPr>
        <a:xfrm>
          <a:off x="0" y="0"/>
          <a:ext cx="0" cy="0"/>
          <a:chOff x="0" y="0"/>
          <a:chExt cx="0" cy="0"/>
        </a:xfrm>
      </p:grpSpPr>
      <p:sp>
        <p:nvSpPr>
          <p:cNvPr id="231" name="Google Shape;231;g2b6a50eec84_0_560"/>
          <p:cNvSpPr txBox="1"/>
          <p:nvPr/>
        </p:nvSpPr>
        <p:spPr>
          <a:xfrm>
            <a:off x="2754875" y="434225"/>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lang="en" sz="4000">
                <a:solidFill>
                  <a:schemeClr val="lt1"/>
                </a:solidFill>
                <a:latin typeface="DM Sans"/>
                <a:ea typeface="DM Sans"/>
                <a:cs typeface="DM Sans"/>
                <a:sym typeface="DM Sans"/>
              </a:rPr>
              <a:t>Clay and Paper</a:t>
            </a:r>
            <a:endParaRPr b="0" i="0" sz="4000" u="none" cap="none" strike="noStrike">
              <a:solidFill>
                <a:schemeClr val="lt1"/>
              </a:solidFill>
              <a:latin typeface="DM Sans"/>
              <a:ea typeface="DM Sans"/>
              <a:cs typeface="DM Sans"/>
              <a:sym typeface="DM Sans"/>
            </a:endParaRPr>
          </a:p>
        </p:txBody>
      </p:sp>
      <p:pic>
        <p:nvPicPr>
          <p:cNvPr descr="Whether you're going through a death of a loved one, an end of a relationship or a life transition from loss, the process of grief is a complex one. Inspired by my own experience, I share with you a step by step Therapeutic Art Activity to help you release, express and work through grief in a creative way using clay. &#10;&#10;♡ WORK WITH ME  - 1:1 ONLINE THERAPEUTIC ART SESSIONS:&#10;I specialize in working with women who have disconnected from their creativity and want to dive deep into knowing who they are by opening the door to Self-Discovery. Through therapeutic art making, I’ll help you reunite with your true self and your creativity so that you can live a life more aligned to your truest desires.  &#10;&#10;♡ BOOK a free 30 minute discovery call with me to see if we're the right fit:&#10;https://app.squarespacescheduling.com/schedule.php?owner=23551637&#10;&#10;♡ CONNECT WITH ME:&#10;Website: http://www.ericapang.com​​​​​​​​&#10;Instagram: https://www.instagram.com/ericapang.art&#10;Tiktok: https://www.tiktok.com/@ericapangart&#10;Facebook: https://www.facebook.com/ericapangart&#10;Email: hello@ericapang.com&#10;&#10;♡ SUPPLIES I USED:&#10;DAS Air Hardening Modeling Clay → https://amzn.to/3KW46pA&#10;SAKURA COUPY pencil crayons (my fave!)→ https://amzn.to/3mLgPTU&#10;Crayola Felt Markers → https://amzn.to/43Io2EQ&#10;&#10;♡ JOIN MY MAILING LIST:&#10;https://landing.mailerlite.com/webforms/landing/p6e7a3&#10;&#10;DISCLAIMER:&#10;Everything posted is for educational purposes only and is not a replacement for individualized medical or mental health treatment. The information is not intended to diagnose, treat or cure any mental health condition. I am not a mental health or healthcare provider and is only detailing personal experiences and opinions about Art Therapy. The art activities provided is not a professional Art Therapy service&#10;&#10;Links found in the description box may be affiliate links, meaning I will make commission on sales you make through my link. This is at no extra cost to you to it's just one way to support me and my channel :)" id="232" name="Google Shape;232;g2b6a50eec84_0_560" title="Therapeutic Art Activity for Grief">
            <a:hlinkClick r:id="rId3"/>
          </p:cNvPr>
          <p:cNvPicPr preferRelativeResize="0"/>
          <p:nvPr/>
        </p:nvPicPr>
        <p:blipFill>
          <a:blip r:embed="rId4">
            <a:alphaModFix/>
          </a:blip>
          <a:stretch>
            <a:fillRect/>
          </a:stretch>
        </p:blipFill>
        <p:spPr>
          <a:xfrm>
            <a:off x="2127150" y="1552575"/>
            <a:ext cx="5008100" cy="2817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36" name="Shape 236"/>
        <p:cNvGrpSpPr/>
        <p:nvPr/>
      </p:nvGrpSpPr>
      <p:grpSpPr>
        <a:xfrm>
          <a:off x="0" y="0"/>
          <a:ext cx="0" cy="0"/>
          <a:chOff x="0" y="0"/>
          <a:chExt cx="0" cy="0"/>
        </a:xfrm>
      </p:grpSpPr>
      <p:sp>
        <p:nvSpPr>
          <p:cNvPr id="237" name="Google Shape;237;g2b6a50eec84_0_565"/>
          <p:cNvSpPr txBox="1"/>
          <p:nvPr/>
        </p:nvSpPr>
        <p:spPr>
          <a:xfrm>
            <a:off x="2472750" y="491425"/>
            <a:ext cx="4198500" cy="85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DM Sans"/>
                <a:ea typeface="DM Sans"/>
                <a:cs typeface="DM Sans"/>
                <a:sym typeface="DM Sans"/>
              </a:rPr>
              <a:t>Sandplay Therapy</a:t>
            </a:r>
            <a:endParaRPr b="0" i="0" sz="3600" u="none" cap="none" strike="noStrike">
              <a:solidFill>
                <a:schemeClr val="lt1"/>
              </a:solidFill>
              <a:latin typeface="DM Sans"/>
              <a:ea typeface="DM Sans"/>
              <a:cs typeface="DM Sans"/>
              <a:sym typeface="DM Sans"/>
            </a:endParaRPr>
          </a:p>
        </p:txBody>
      </p:sp>
      <p:pic>
        <p:nvPicPr>
          <p:cNvPr descr="While play is a fun activity that can help a child learn, it can also be used to help children who have experienced trauma, learn coping skills.  Well take a look at the benefits of sand play therapy.&#10;0 to 5 in 30 Minutes! is a product of Valley Public Television.  The program is sponsored by First 5 Fresno County, First 5 Tulare County, and First 5 Madera County." id="238" name="Google Shape;238;g2b6a50eec84_0_565" title="0 to 5 in 30 Minutes!  Sand Play Therapy">
            <a:hlinkClick r:id="rId3"/>
          </p:cNvPr>
          <p:cNvPicPr preferRelativeResize="0"/>
          <p:nvPr/>
        </p:nvPicPr>
        <p:blipFill rotWithShape="1">
          <a:blip r:embed="rId4">
            <a:alphaModFix/>
          </a:blip>
          <a:srcRect b="0" l="0" r="0" t="0"/>
          <a:stretch/>
        </p:blipFill>
        <p:spPr>
          <a:xfrm>
            <a:off x="2191888" y="1686700"/>
            <a:ext cx="4760225" cy="2677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g2b6a50eec84_0_570"/>
          <p:cNvSpPr txBox="1"/>
          <p:nvPr>
            <p:ph type="ctrTitle"/>
          </p:nvPr>
        </p:nvSpPr>
        <p:spPr>
          <a:xfrm>
            <a:off x="1760100" y="2513350"/>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Exploring the Inner Parent</a:t>
            </a:r>
            <a:endParaRPr sz="3000">
              <a:solidFill>
                <a:srgbClr val="20124D"/>
              </a:solidFill>
            </a:endParaRPr>
          </a:p>
        </p:txBody>
      </p:sp>
      <p:sp>
        <p:nvSpPr>
          <p:cNvPr id="244" name="Google Shape;244;g2b6a50eec84_0_57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rgbClr val="0000FF"/>
                </a:solidFill>
                <a:latin typeface="DM Sans"/>
                <a:ea typeface="DM Sans"/>
                <a:cs typeface="DM Sans"/>
                <a:sym typeface="DM Sans"/>
              </a:rPr>
              <a:t>7</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2b6a50eec84_0_57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50" name="Google Shape;250;g2b6a50eec84_0_57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Finding the Nurturing Parent Within</a:t>
            </a:r>
            <a:endParaRPr/>
          </a:p>
        </p:txBody>
      </p:sp>
      <p:sp>
        <p:nvSpPr>
          <p:cNvPr id="251" name="Google Shape;251;g2b6a50eec84_0_575"/>
          <p:cNvSpPr txBox="1"/>
          <p:nvPr>
            <p:ph idx="1" type="body"/>
          </p:nvPr>
        </p:nvSpPr>
        <p:spPr>
          <a:xfrm>
            <a:off x="448500" y="1452250"/>
            <a:ext cx="42987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The parent within learned from his/her own parents.</a:t>
            </a:r>
            <a:endParaRPr/>
          </a:p>
          <a:p>
            <a:pPr indent="-381000" lvl="0" marL="457200" rtl="0" algn="l">
              <a:lnSpc>
                <a:spcPct val="115000"/>
              </a:lnSpc>
              <a:spcBef>
                <a:spcPts val="0"/>
              </a:spcBef>
              <a:spcAft>
                <a:spcPts val="0"/>
              </a:spcAft>
              <a:buSzPts val="2400"/>
              <a:buChar char="●"/>
            </a:pPr>
            <a:r>
              <a:rPr lang="en"/>
              <a:t>But if we have inadequate parenting, we don’t know what a healthy parent-child relationship feels like. </a:t>
            </a:r>
            <a:endParaRPr/>
          </a:p>
        </p:txBody>
      </p:sp>
      <p:pic>
        <p:nvPicPr>
          <p:cNvPr id="252" name="Google Shape;252;g2b6a50eec84_0_575"/>
          <p:cNvPicPr preferRelativeResize="0"/>
          <p:nvPr/>
        </p:nvPicPr>
        <p:blipFill rotWithShape="1">
          <a:blip r:embed="rId3">
            <a:alphaModFix/>
          </a:blip>
          <a:srcRect b="0" l="0" r="0" t="0"/>
          <a:stretch/>
        </p:blipFill>
        <p:spPr>
          <a:xfrm>
            <a:off x="5111375" y="834075"/>
            <a:ext cx="3756300" cy="19470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2b6a50eec84_0_58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58" name="Google Shape;258;g2b6a50eec84_0_58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Finding the Nurturing Parent Within</a:t>
            </a:r>
            <a:endParaRPr/>
          </a:p>
        </p:txBody>
      </p:sp>
      <p:sp>
        <p:nvSpPr>
          <p:cNvPr id="259" name="Google Shape;259;g2b6a50eec84_0_582"/>
          <p:cNvSpPr txBox="1"/>
          <p:nvPr>
            <p:ph idx="1" type="body"/>
          </p:nvPr>
        </p:nvSpPr>
        <p:spPr>
          <a:xfrm>
            <a:off x="448500" y="1452250"/>
            <a:ext cx="42987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People do still have the ability to nurture, but turn it outward towards others.</a:t>
            </a:r>
            <a:endParaRPr/>
          </a:p>
          <a:p>
            <a:pPr indent="0" lvl="0" marL="457200" rtl="0" algn="l">
              <a:lnSpc>
                <a:spcPct val="115000"/>
              </a:lnSpc>
              <a:spcBef>
                <a:spcPts val="600"/>
              </a:spcBef>
              <a:spcAft>
                <a:spcPts val="0"/>
              </a:spcAft>
              <a:buSzPts val="2400"/>
              <a:buNone/>
            </a:pPr>
            <a:r>
              <a:rPr lang="en"/>
              <a:t>(Codependence).</a:t>
            </a:r>
            <a:endParaRPr/>
          </a:p>
          <a:p>
            <a:pPr indent="-381000" lvl="0" marL="457200" rtl="0" algn="l">
              <a:lnSpc>
                <a:spcPct val="115000"/>
              </a:lnSpc>
              <a:spcBef>
                <a:spcPts val="600"/>
              </a:spcBef>
              <a:spcAft>
                <a:spcPts val="0"/>
              </a:spcAft>
              <a:buSzPts val="2400"/>
              <a:buChar char="●"/>
            </a:pPr>
            <a:r>
              <a:rPr lang="en"/>
              <a:t>Now learn how to turn it towards yourself </a:t>
            </a:r>
            <a:endParaRPr/>
          </a:p>
          <a:p>
            <a:pPr indent="0" lvl="0" marL="457200" rtl="0" algn="l">
              <a:lnSpc>
                <a:spcPct val="115000"/>
              </a:lnSpc>
              <a:spcBef>
                <a:spcPts val="600"/>
              </a:spcBef>
              <a:spcAft>
                <a:spcPts val="0"/>
              </a:spcAft>
              <a:buSzPts val="2400"/>
              <a:buNone/>
            </a:pPr>
            <a:r>
              <a:t/>
            </a:r>
            <a:endParaRPr/>
          </a:p>
        </p:txBody>
      </p:sp>
      <p:pic>
        <p:nvPicPr>
          <p:cNvPr id="260" name="Google Shape;260;g2b6a50eec84_0_582"/>
          <p:cNvPicPr preferRelativeResize="0"/>
          <p:nvPr/>
        </p:nvPicPr>
        <p:blipFill rotWithShape="1">
          <a:blip r:embed="rId3">
            <a:alphaModFix/>
          </a:blip>
          <a:srcRect b="0" l="0" r="0" t="0"/>
          <a:stretch/>
        </p:blipFill>
        <p:spPr>
          <a:xfrm>
            <a:off x="5111375" y="834075"/>
            <a:ext cx="3756300" cy="194707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64" name="Shape 264"/>
        <p:cNvGrpSpPr/>
        <p:nvPr/>
      </p:nvGrpSpPr>
      <p:grpSpPr>
        <a:xfrm>
          <a:off x="0" y="0"/>
          <a:ext cx="0" cy="0"/>
          <a:chOff x="0" y="0"/>
          <a:chExt cx="0" cy="0"/>
        </a:xfrm>
      </p:grpSpPr>
      <p:sp>
        <p:nvSpPr>
          <p:cNvPr id="265" name="Google Shape;265;g2b6a50eec84_0_589"/>
          <p:cNvSpPr txBox="1"/>
          <p:nvPr/>
        </p:nvSpPr>
        <p:spPr>
          <a:xfrm>
            <a:off x="652250" y="653900"/>
            <a:ext cx="5344800" cy="85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DM Sans"/>
                <a:ea typeface="DM Sans"/>
                <a:cs typeface="DM Sans"/>
                <a:sym typeface="DM Sans"/>
              </a:rPr>
              <a:t>The IC is healed by:</a:t>
            </a:r>
            <a:endParaRPr b="0" i="0" sz="3600" u="none" cap="none" strike="noStrike">
              <a:solidFill>
                <a:schemeClr val="lt1"/>
              </a:solidFill>
              <a:latin typeface="DM Sans"/>
              <a:ea typeface="DM Sans"/>
              <a:cs typeface="DM Sans"/>
              <a:sym typeface="DM Sans"/>
            </a:endParaRPr>
          </a:p>
        </p:txBody>
      </p:sp>
      <p:sp>
        <p:nvSpPr>
          <p:cNvPr id="266" name="Google Shape;266;g2b6a50eec84_0_589"/>
          <p:cNvSpPr txBox="1"/>
          <p:nvPr/>
        </p:nvSpPr>
        <p:spPr>
          <a:xfrm>
            <a:off x="652250" y="1505900"/>
            <a:ext cx="5639400" cy="2556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Listening</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Reassuring</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Telling him/her how much he/she is loved</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Self Compassion</a:t>
            </a:r>
            <a:endParaRPr b="0" i="0" sz="2400" u="none" cap="none" strike="noStrike">
              <a:solidFill>
                <a:schemeClr val="lt1"/>
              </a:solidFill>
              <a:latin typeface="DM Sans"/>
              <a:ea typeface="DM Sans"/>
              <a:cs typeface="DM Sans"/>
              <a:sym typeface="DM Sans"/>
            </a:endParaRPr>
          </a:p>
          <a:p>
            <a:pPr indent="-381000" lvl="0" marL="457200" marR="0" rtl="0" algn="l">
              <a:lnSpc>
                <a:spcPct val="115000"/>
              </a:lnSpc>
              <a:spcBef>
                <a:spcPts val="0"/>
              </a:spcBef>
              <a:spcAft>
                <a:spcPts val="0"/>
              </a:spcAft>
              <a:buClr>
                <a:schemeClr val="lt1"/>
              </a:buClr>
              <a:buSzPts val="2400"/>
              <a:buFont typeface="DM Sans"/>
              <a:buChar char="●"/>
            </a:pPr>
            <a:r>
              <a:rPr b="0" i="0" lang="en" sz="2400" u="none" cap="none" strike="noStrike">
                <a:solidFill>
                  <a:schemeClr val="lt1"/>
                </a:solidFill>
                <a:latin typeface="DM Sans"/>
                <a:ea typeface="DM Sans"/>
                <a:cs typeface="DM Sans"/>
                <a:sym typeface="DM Sans"/>
              </a:rPr>
              <a:t>Setting protective boundaries</a:t>
            </a:r>
            <a:endParaRPr b="0" i="0" sz="2400" u="none" cap="none" strike="noStrike">
              <a:solidFill>
                <a:schemeClr val="lt1"/>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70" name="Shape 270"/>
        <p:cNvGrpSpPr/>
        <p:nvPr/>
      </p:nvGrpSpPr>
      <p:grpSpPr>
        <a:xfrm>
          <a:off x="0" y="0"/>
          <a:ext cx="0" cy="0"/>
          <a:chOff x="0" y="0"/>
          <a:chExt cx="0" cy="0"/>
        </a:xfrm>
      </p:grpSpPr>
      <p:sp>
        <p:nvSpPr>
          <p:cNvPr id="271" name="Google Shape;271;g2b6a50eec84_0_594"/>
          <p:cNvSpPr txBox="1"/>
          <p:nvPr/>
        </p:nvSpPr>
        <p:spPr>
          <a:xfrm>
            <a:off x="1377850" y="669375"/>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DM Sans"/>
                <a:ea typeface="DM Sans"/>
                <a:cs typeface="DM Sans"/>
                <a:sym typeface="DM Sans"/>
              </a:rPr>
              <a:t>We need to find the nurturing, protective and critical parent within</a:t>
            </a:r>
            <a:endParaRPr b="0" i="0" sz="2400" u="none" cap="none" strike="noStrike">
              <a:solidFill>
                <a:schemeClr val="lt1"/>
              </a:solidFill>
              <a:latin typeface="DM Sans"/>
              <a:ea typeface="DM Sans"/>
              <a:cs typeface="DM Sans"/>
              <a:sym typeface="DM Sans"/>
            </a:endParaRPr>
          </a:p>
        </p:txBody>
      </p:sp>
      <p:pic>
        <p:nvPicPr>
          <p:cNvPr id="272" name="Google Shape;272;g2b6a50eec84_0_594"/>
          <p:cNvPicPr preferRelativeResize="0"/>
          <p:nvPr/>
        </p:nvPicPr>
        <p:blipFill rotWithShape="1">
          <a:blip r:embed="rId3">
            <a:alphaModFix/>
          </a:blip>
          <a:srcRect b="0" l="0" r="0" t="0"/>
          <a:stretch/>
        </p:blipFill>
        <p:spPr>
          <a:xfrm>
            <a:off x="2553725" y="1906400"/>
            <a:ext cx="3638550" cy="2447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76" name="Shape 276"/>
        <p:cNvGrpSpPr/>
        <p:nvPr/>
      </p:nvGrpSpPr>
      <p:grpSpPr>
        <a:xfrm>
          <a:off x="0" y="0"/>
          <a:ext cx="0" cy="0"/>
          <a:chOff x="0" y="0"/>
          <a:chExt cx="0" cy="0"/>
        </a:xfrm>
      </p:grpSpPr>
      <p:sp>
        <p:nvSpPr>
          <p:cNvPr id="277" name="Google Shape;277;g2b6a50eec84_0_599"/>
          <p:cNvSpPr txBox="1"/>
          <p:nvPr/>
        </p:nvSpPr>
        <p:spPr>
          <a:xfrm>
            <a:off x="528600" y="565700"/>
            <a:ext cx="8086800" cy="85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lang="en" sz="3600">
                <a:solidFill>
                  <a:schemeClr val="lt1"/>
                </a:solidFill>
                <a:latin typeface="DM Sans"/>
                <a:ea typeface="DM Sans"/>
                <a:cs typeface="DM Sans"/>
                <a:sym typeface="DM Sans"/>
              </a:rPr>
              <a:t>A Letter of Apology from Your Dominant Hand</a:t>
            </a:r>
            <a:endParaRPr b="0" i="0" sz="3600" u="none" cap="none" strike="noStrike">
              <a:solidFill>
                <a:schemeClr val="lt1"/>
              </a:solidFill>
              <a:latin typeface="DM Sans"/>
              <a:ea typeface="DM Sans"/>
              <a:cs typeface="DM Sans"/>
              <a:sym typeface="DM Sans"/>
            </a:endParaRPr>
          </a:p>
        </p:txBody>
      </p:sp>
      <p:pic>
        <p:nvPicPr>
          <p:cNvPr id="278" name="Google Shape;278;g2b6a50eec84_0_599"/>
          <p:cNvPicPr preferRelativeResize="0"/>
          <p:nvPr/>
        </p:nvPicPr>
        <p:blipFill>
          <a:blip r:embed="rId3">
            <a:alphaModFix/>
          </a:blip>
          <a:stretch>
            <a:fillRect/>
          </a:stretch>
        </p:blipFill>
        <p:spPr>
          <a:xfrm>
            <a:off x="3148000" y="2282050"/>
            <a:ext cx="2847975" cy="1885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282" name="Shape 282"/>
        <p:cNvGrpSpPr/>
        <p:nvPr/>
      </p:nvGrpSpPr>
      <p:grpSpPr>
        <a:xfrm>
          <a:off x="0" y="0"/>
          <a:ext cx="0" cy="0"/>
          <a:chOff x="0" y="0"/>
          <a:chExt cx="0" cy="0"/>
        </a:xfrm>
      </p:grpSpPr>
      <p:sp>
        <p:nvSpPr>
          <p:cNvPr id="283" name="Google Shape;283;g2b6a50eec84_0_604"/>
          <p:cNvSpPr txBox="1"/>
          <p:nvPr/>
        </p:nvSpPr>
        <p:spPr>
          <a:xfrm>
            <a:off x="1021525" y="65390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Dear Child,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I need to let you know, finally, that I do love you! You haven't received what you need from me and I apologize for that. I now know how much this has hurt you and I'm sorry. Maybe it will help if I can explain why things have been this way up till now.</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It's simple—I just didn't know that I was neglecting you!</a:t>
            </a:r>
            <a:endParaRPr b="0" i="0" sz="2200" u="none" cap="none" strike="noStrike">
              <a:solidFill>
                <a:schemeClr val="lt1"/>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287" name="Shape 287"/>
        <p:cNvGrpSpPr/>
        <p:nvPr/>
      </p:nvGrpSpPr>
      <p:grpSpPr>
        <a:xfrm>
          <a:off x="0" y="0"/>
          <a:ext cx="0" cy="0"/>
          <a:chOff x="0" y="0"/>
          <a:chExt cx="0" cy="0"/>
        </a:xfrm>
      </p:grpSpPr>
      <p:sp>
        <p:nvSpPr>
          <p:cNvPr id="288" name="Google Shape;288;g2b6a50eec84_0_608"/>
          <p:cNvSpPr txBox="1"/>
          <p:nvPr/>
        </p:nvSpPr>
        <p:spPr>
          <a:xfrm>
            <a:off x="1021525" y="65390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200"/>
              <a:buFont typeface="Arial"/>
              <a:buNone/>
            </a:pPr>
            <a:r>
              <a:rPr b="0" i="0" lang="en" sz="2400" u="none" cap="none" strike="noStrike">
                <a:solidFill>
                  <a:schemeClr val="lt1"/>
                </a:solidFill>
                <a:latin typeface="Arial"/>
                <a:ea typeface="Arial"/>
                <a:cs typeface="Arial"/>
                <a:sym typeface="Arial"/>
              </a:rPr>
              <a:t>Recently, God has blessed me by showing that the way I grew up wasn't healthy. My unhealthy nurturing skills were taught to me by my parents. I thought my skills were O.K. &amp; normal! So I treated you just the way my parents raised me. This chain was sick and, from today on, I will do my part to break this cycle.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292" name="Shape 292"/>
        <p:cNvGrpSpPr/>
        <p:nvPr/>
      </p:nvGrpSpPr>
      <p:grpSpPr>
        <a:xfrm>
          <a:off x="0" y="0"/>
          <a:ext cx="0" cy="0"/>
          <a:chOff x="0" y="0"/>
          <a:chExt cx="0" cy="0"/>
        </a:xfrm>
      </p:grpSpPr>
      <p:sp>
        <p:nvSpPr>
          <p:cNvPr id="293" name="Google Shape;293;g2b6a50eec84_0_612"/>
          <p:cNvSpPr txBox="1"/>
          <p:nvPr/>
        </p:nvSpPr>
        <p:spPr>
          <a:xfrm>
            <a:off x="1021525" y="65390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400" u="none" cap="none" strike="noStrike">
                <a:solidFill>
                  <a:schemeClr val="lt1"/>
                </a:solidFill>
                <a:latin typeface="Arial"/>
                <a:ea typeface="Arial"/>
                <a:cs typeface="Arial"/>
                <a:sym typeface="Arial"/>
              </a:rPr>
              <a:t>I will take discernable, positive actions to grow in my ability to love &amp; nurture you, as well as others. I pray that you will forgive my past ignorance and now allow me in to your innermost self—where we can play, grow, share, &amp; learn to show our love for each other.</a:t>
            </a:r>
            <a:endParaRPr b="0" i="0" sz="24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400" u="none" cap="none" strike="noStrike">
                <a:solidFill>
                  <a:schemeClr val="lt1"/>
                </a:solidFill>
                <a:latin typeface="Arial"/>
                <a:ea typeface="Arial"/>
                <a:cs typeface="Arial"/>
                <a:sym typeface="Arial"/>
              </a:rPr>
              <a:t>Your loving parent</a:t>
            </a:r>
            <a:endParaRPr b="0" i="0" sz="24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297" name="Shape 297"/>
        <p:cNvGrpSpPr/>
        <p:nvPr/>
      </p:nvGrpSpPr>
      <p:grpSpPr>
        <a:xfrm>
          <a:off x="0" y="0"/>
          <a:ext cx="0" cy="0"/>
          <a:chOff x="0" y="0"/>
          <a:chExt cx="0" cy="0"/>
        </a:xfrm>
      </p:grpSpPr>
      <p:sp>
        <p:nvSpPr>
          <p:cNvPr id="298" name="Google Shape;298;g2b6a50eec84_0_620"/>
          <p:cNvSpPr txBox="1"/>
          <p:nvPr/>
        </p:nvSpPr>
        <p:spPr>
          <a:xfrm>
            <a:off x="1206750" y="435825"/>
            <a:ext cx="67305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rgbClr val="FFFFFF"/>
                </a:solidFill>
                <a:latin typeface="DM Sans"/>
                <a:ea typeface="DM Sans"/>
                <a:cs typeface="DM Sans"/>
                <a:sym typeface="DM Sans"/>
              </a:rPr>
              <a:t>The Nurturing Parent </a:t>
            </a:r>
            <a:br>
              <a:rPr b="0" i="0" lang="en" sz="3100" u="none" cap="none" strike="noStrike">
                <a:solidFill>
                  <a:srgbClr val="FFFFFF"/>
                </a:solidFill>
                <a:latin typeface="DM Sans"/>
                <a:ea typeface="DM Sans"/>
                <a:cs typeface="DM Sans"/>
                <a:sym typeface="DM Sans"/>
              </a:rPr>
            </a:br>
            <a:endParaRPr b="0" i="0" sz="3100" u="none" cap="none" strike="noStrike">
              <a:solidFill>
                <a:srgbClr val="FFFFFF"/>
              </a:solidFill>
              <a:latin typeface="DM Sans"/>
              <a:ea typeface="DM Sans"/>
              <a:cs typeface="DM Sans"/>
              <a:sym typeface="DM Sans"/>
            </a:endParaRPr>
          </a:p>
          <a:p>
            <a:pPr indent="-393700" lvl="0" marL="457200" marR="0" rtl="0" algn="l">
              <a:lnSpc>
                <a:spcPct val="100000"/>
              </a:lnSpc>
              <a:spcBef>
                <a:spcPts val="0"/>
              </a:spcBef>
              <a:spcAft>
                <a:spcPts val="0"/>
              </a:spcAft>
              <a:buClr>
                <a:schemeClr val="lt1"/>
              </a:buClr>
              <a:buSzPts val="2600"/>
              <a:buFont typeface="DM Sans"/>
              <a:buChar char="●"/>
            </a:pPr>
            <a:r>
              <a:rPr b="0" i="1" lang="en" sz="2600" u="none" cap="none" strike="noStrike">
                <a:solidFill>
                  <a:schemeClr val="lt1"/>
                </a:solidFill>
                <a:latin typeface="DM Sans"/>
                <a:ea typeface="DM Sans"/>
                <a:cs typeface="DM Sans"/>
                <a:sym typeface="DM Sans"/>
              </a:rPr>
              <a:t>Writing a love letter to your inner child.</a:t>
            </a:r>
            <a:endParaRPr b="0" i="1" sz="3100" u="none" cap="none" strike="noStrike">
              <a:solidFill>
                <a:srgbClr val="FFFFFF"/>
              </a:solidFill>
              <a:latin typeface="DM Sans"/>
              <a:ea typeface="DM Sans"/>
              <a:cs typeface="DM Sans"/>
              <a:sym typeface="DM Sans"/>
            </a:endParaRPr>
          </a:p>
        </p:txBody>
      </p:sp>
      <p:pic>
        <p:nvPicPr>
          <p:cNvPr id="299" name="Google Shape;299;g2b6a50eec84_0_620"/>
          <p:cNvPicPr preferRelativeResize="0"/>
          <p:nvPr/>
        </p:nvPicPr>
        <p:blipFill rotWithShape="1">
          <a:blip r:embed="rId3">
            <a:alphaModFix/>
          </a:blip>
          <a:srcRect b="0" l="0" r="0" t="0"/>
          <a:stretch/>
        </p:blipFill>
        <p:spPr>
          <a:xfrm>
            <a:off x="2876550" y="2186700"/>
            <a:ext cx="3390900" cy="2533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g2b6a50eec84_0_625"/>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305" name="Google Shape;305;g2b6a50eec84_0_625"/>
          <p:cNvSpPr txBox="1"/>
          <p:nvPr/>
        </p:nvSpPr>
        <p:spPr>
          <a:xfrm>
            <a:off x="1148100" y="13400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200"/>
              <a:buFont typeface="Arial"/>
              <a:buNone/>
            </a:pPr>
            <a:r>
              <a:rPr b="0" i="0" lang="en" sz="2200" u="none" cap="none" strike="noStrike">
                <a:solidFill>
                  <a:srgbClr val="000000"/>
                </a:solidFill>
                <a:latin typeface="Arial"/>
                <a:ea typeface="Arial"/>
                <a:cs typeface="Arial"/>
                <a:sym typeface="Arial"/>
              </a:rPr>
              <a:t>1. With your dominant hand, let your Nurturing Parent write a love letter to your very own Inner Child. Tell the Child about all its special and unique qualities, and how much you love it. Tell the Child what you are doing to take good care of it and what you want to do for it in the future.</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g2b6a50eec84_0_630"/>
          <p:cNvSpPr txBox="1"/>
          <p:nvPr/>
        </p:nvSpPr>
        <p:spPr>
          <a:xfrm>
            <a:off x="1148100" y="9103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200"/>
              <a:buFont typeface="Arial"/>
              <a:buNone/>
            </a:pPr>
            <a:r>
              <a:rPr b="0" i="0" lang="en" sz="2600" u="none" cap="none" strike="noStrike">
                <a:solidFill>
                  <a:srgbClr val="000000"/>
                </a:solidFill>
                <a:latin typeface="Arial"/>
                <a:ea typeface="Arial"/>
                <a:cs typeface="Arial"/>
                <a:sym typeface="Arial"/>
              </a:rPr>
              <a:t>2. If you have someone in your life with whom you feel safe, ask him or her to read this love letter to your Inner Child aloud to you. Afterward, you may want to share how it felt to receive this message of love.</a:t>
            </a:r>
            <a:endParaRPr b="0" i="0" sz="26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g2b6a50eec84_0_635"/>
          <p:cNvSpPr txBox="1"/>
          <p:nvPr/>
        </p:nvSpPr>
        <p:spPr>
          <a:xfrm>
            <a:off x="1148100" y="8809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2600"/>
              </a:spcBef>
              <a:spcAft>
                <a:spcPts val="2600"/>
              </a:spcAft>
              <a:buClr>
                <a:srgbClr val="000000"/>
              </a:buClr>
              <a:buSzPts val="2200"/>
              <a:buFont typeface="Arial"/>
              <a:buNone/>
            </a:pPr>
            <a:r>
              <a:rPr b="0" i="0" lang="en" sz="2600" u="none" cap="none" strike="noStrike">
                <a:solidFill>
                  <a:srgbClr val="000000"/>
                </a:solidFill>
                <a:latin typeface="Arial"/>
                <a:ea typeface="Arial"/>
                <a:cs typeface="Arial"/>
                <a:sym typeface="Arial"/>
              </a:rPr>
              <a:t>3. Do a drawing of your Nurturing Parent caring for your Inner Child.</a:t>
            </a:r>
            <a:endParaRPr b="0" i="0" sz="26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19" name="Shape 319"/>
        <p:cNvGrpSpPr/>
        <p:nvPr/>
      </p:nvGrpSpPr>
      <p:grpSpPr>
        <a:xfrm>
          <a:off x="0" y="0"/>
          <a:ext cx="0" cy="0"/>
          <a:chOff x="0" y="0"/>
          <a:chExt cx="0" cy="0"/>
        </a:xfrm>
      </p:grpSpPr>
      <p:sp>
        <p:nvSpPr>
          <p:cNvPr id="320" name="Google Shape;320;g2b6a50eec84_0_640"/>
          <p:cNvSpPr txBox="1"/>
          <p:nvPr/>
        </p:nvSpPr>
        <p:spPr>
          <a:xfrm>
            <a:off x="1021525" y="65390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Dear Inner Child,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I love you. I feel that if you had not been here with me, I could not have been a teacher, especially I could not have done the things I did. The kids would not have responded to me. I am glad for your playfulness but also for your vulnerability. Because of you I responded to that in my students. Of course, I had not recognized you at that time.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24" name="Shape 324"/>
        <p:cNvGrpSpPr/>
        <p:nvPr/>
      </p:nvGrpSpPr>
      <p:grpSpPr>
        <a:xfrm>
          <a:off x="0" y="0"/>
          <a:ext cx="0" cy="0"/>
          <a:chOff x="0" y="0"/>
          <a:chExt cx="0" cy="0"/>
        </a:xfrm>
      </p:grpSpPr>
      <p:sp>
        <p:nvSpPr>
          <p:cNvPr id="325" name="Google Shape;325;g2b6a50eec84_0_644"/>
          <p:cNvSpPr txBox="1"/>
          <p:nvPr/>
        </p:nvSpPr>
        <p:spPr>
          <a:xfrm>
            <a:off x="1006050" y="932775"/>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I had not nurtured that in myself but when I danced in the women's group, you were the one who did the dancing. When I went to the acting class, you were the one who acted. When I was free with the children you were there being me. I love my free child.</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29" name="Shape 329"/>
        <p:cNvGrpSpPr/>
        <p:nvPr/>
      </p:nvGrpSpPr>
      <p:grpSpPr>
        <a:xfrm>
          <a:off x="0" y="0"/>
          <a:ext cx="0" cy="0"/>
          <a:chOff x="0" y="0"/>
          <a:chExt cx="0" cy="0"/>
        </a:xfrm>
      </p:grpSpPr>
      <p:sp>
        <p:nvSpPr>
          <p:cNvPr id="330" name="Google Shape;330;g2b6a50eec84_0_648"/>
          <p:cNvSpPr txBox="1"/>
          <p:nvPr/>
        </p:nvSpPr>
        <p:spPr>
          <a:xfrm>
            <a:off x="1021525" y="35955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I also love my hurt, lonely child. Oh how you wanted to be seen and heard. How you wanted to trust your environment, your parents. You were good but you were pushed and shoved. You were whipped and Yelled at. You were told you were no good, that you would never amount to anything but you didn't give up.</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334" name="Shape 334"/>
        <p:cNvGrpSpPr/>
        <p:nvPr/>
      </p:nvGrpSpPr>
      <p:grpSpPr>
        <a:xfrm>
          <a:off x="0" y="0"/>
          <a:ext cx="0" cy="0"/>
          <a:chOff x="0" y="0"/>
          <a:chExt cx="0" cy="0"/>
        </a:xfrm>
      </p:grpSpPr>
      <p:sp>
        <p:nvSpPr>
          <p:cNvPr id="335" name="Google Shape;335;g2b6a50eec84_0_652"/>
          <p:cNvSpPr txBox="1"/>
          <p:nvPr/>
        </p:nvSpPr>
        <p:spPr>
          <a:xfrm>
            <a:off x="1206750" y="435825"/>
            <a:ext cx="67305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rgbClr val="FFFFFF"/>
                </a:solidFill>
                <a:latin typeface="DM Sans"/>
                <a:ea typeface="DM Sans"/>
                <a:cs typeface="DM Sans"/>
                <a:sym typeface="DM Sans"/>
              </a:rPr>
              <a:t>The Nurturing Parent </a:t>
            </a:r>
            <a:br>
              <a:rPr b="0" i="0" lang="en" sz="3100" u="none" cap="none" strike="noStrike">
                <a:solidFill>
                  <a:srgbClr val="FFFFFF"/>
                </a:solidFill>
                <a:latin typeface="DM Sans"/>
                <a:ea typeface="DM Sans"/>
                <a:cs typeface="DM Sans"/>
                <a:sym typeface="DM Sans"/>
              </a:rPr>
            </a:br>
            <a:endParaRPr b="0" i="0" sz="3100" u="none" cap="none" strike="noStrike">
              <a:solidFill>
                <a:srgbClr val="FFFFFF"/>
              </a:solidFill>
              <a:latin typeface="DM Sans"/>
              <a:ea typeface="DM Sans"/>
              <a:cs typeface="DM Sans"/>
              <a:sym typeface="DM Sans"/>
            </a:endParaRPr>
          </a:p>
          <a:p>
            <a:pPr indent="-393700" lvl="0" marL="457200" marR="0" rtl="0" algn="l">
              <a:lnSpc>
                <a:spcPct val="100000"/>
              </a:lnSpc>
              <a:spcBef>
                <a:spcPts val="0"/>
              </a:spcBef>
              <a:spcAft>
                <a:spcPts val="0"/>
              </a:spcAft>
              <a:buClr>
                <a:schemeClr val="lt1"/>
              </a:buClr>
              <a:buSzPts val="2600"/>
              <a:buFont typeface="DM Sans"/>
              <a:buChar char="●"/>
            </a:pPr>
            <a:r>
              <a:rPr i="1" lang="en" sz="2600">
                <a:solidFill>
                  <a:schemeClr val="lt1"/>
                </a:solidFill>
                <a:latin typeface="DM Sans"/>
                <a:ea typeface="DM Sans"/>
                <a:cs typeface="DM Sans"/>
                <a:sym typeface="DM Sans"/>
              </a:rPr>
              <a:t>Asking your </a:t>
            </a:r>
            <a:r>
              <a:rPr b="0" i="1" lang="en" sz="2600" u="none" cap="none" strike="noStrike">
                <a:solidFill>
                  <a:schemeClr val="lt1"/>
                </a:solidFill>
                <a:latin typeface="DM Sans"/>
                <a:ea typeface="DM Sans"/>
                <a:cs typeface="DM Sans"/>
                <a:sym typeface="DM Sans"/>
              </a:rPr>
              <a:t>inner child about its needs. .</a:t>
            </a:r>
            <a:endParaRPr b="0" i="1" sz="3100" u="none" cap="none" strike="noStrike">
              <a:solidFill>
                <a:srgbClr val="FFFFFF"/>
              </a:solidFill>
              <a:latin typeface="DM Sans"/>
              <a:ea typeface="DM Sans"/>
              <a:cs typeface="DM Sans"/>
              <a:sym typeface="DM Sans"/>
            </a:endParaRPr>
          </a:p>
        </p:txBody>
      </p:sp>
      <p:pic>
        <p:nvPicPr>
          <p:cNvPr id="336" name="Google Shape;336;g2b6a50eec84_0_652"/>
          <p:cNvPicPr preferRelativeResize="0"/>
          <p:nvPr/>
        </p:nvPicPr>
        <p:blipFill rotWithShape="1">
          <a:blip r:embed="rId3">
            <a:alphaModFix/>
          </a:blip>
          <a:srcRect b="0" l="0" r="0" t="0"/>
          <a:stretch/>
        </p:blipFill>
        <p:spPr>
          <a:xfrm>
            <a:off x="2876550" y="2186700"/>
            <a:ext cx="3390900" cy="2533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g2b6a50eec84_0_657"/>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342" name="Google Shape;342;g2b6a50eec84_0_657"/>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1. Ask your Inner Child to tell you what kind of nurturing it needs at this time in your life. Let the Child write with your non-dominant hand. Be specific. For instance, the Child might write, "I want to take a walk by the ocean every morning."</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g2b6a50eec84_0_662"/>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lang="en" sz="2600"/>
              <a:t>2. Writing with the DH, tell the Child how you will specifically respond to its requests. </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1" name="Shape 351"/>
        <p:cNvGrpSpPr/>
        <p:nvPr/>
      </p:nvGrpSpPr>
      <p:grpSpPr>
        <a:xfrm>
          <a:off x="0" y="0"/>
          <a:ext cx="0" cy="0"/>
          <a:chOff x="0" y="0"/>
          <a:chExt cx="0" cy="0"/>
        </a:xfrm>
      </p:grpSpPr>
      <p:sp>
        <p:nvSpPr>
          <p:cNvPr id="352" name="Google Shape;352;g2b6a50eec84_0_667"/>
          <p:cNvSpPr txBox="1"/>
          <p:nvPr/>
        </p:nvSpPr>
        <p:spPr>
          <a:xfrm>
            <a:off x="1148100" y="79780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lang="en" sz="2200"/>
              <a:t>3. </a:t>
            </a:r>
            <a:r>
              <a:rPr b="0" i="0" lang="en" sz="2200" u="none" cap="none" strike="noStrike">
                <a:solidFill>
                  <a:srgbClr val="000000"/>
                </a:solidFill>
                <a:latin typeface="Arial"/>
                <a:ea typeface="Arial"/>
                <a:cs typeface="Arial"/>
                <a:sym typeface="Arial"/>
              </a:rPr>
              <a:t>Write the responses into a calendar so that you will not forget to do them. Put these responses into action by including them in your everyday life. For instance:</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Monday evening:          Wednesday afternoon:</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rgbClr val="000000"/>
                </a:solidFill>
                <a:latin typeface="Arial"/>
                <a:ea typeface="Arial"/>
                <a:cs typeface="Arial"/>
                <a:sym typeface="Arial"/>
              </a:rPr>
              <a:t>Thursday morning:        Saturday morning:</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g2b6a50eec84_0_671"/>
          <p:cNvSpPr txBox="1"/>
          <p:nvPr/>
        </p:nvSpPr>
        <p:spPr>
          <a:xfrm>
            <a:off x="1148100" y="937250"/>
            <a:ext cx="68478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400" u="none" cap="none" strike="noStrike">
                <a:solidFill>
                  <a:srgbClr val="000000"/>
                </a:solidFill>
                <a:latin typeface="Arial"/>
                <a:ea typeface="Arial"/>
                <a:cs typeface="Arial"/>
                <a:sym typeface="Arial"/>
              </a:rPr>
              <a:t>4. Use your non-dominant hand. Draw a picture of your Nurturing Parent and Inner Child doing one of the activities on your list.</a:t>
            </a:r>
            <a:endParaRPr b="0" i="0" sz="24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361" name="Shape 361"/>
        <p:cNvGrpSpPr/>
        <p:nvPr/>
      </p:nvGrpSpPr>
      <p:grpSpPr>
        <a:xfrm>
          <a:off x="0" y="0"/>
          <a:ext cx="0" cy="0"/>
          <a:chOff x="0" y="0"/>
          <a:chExt cx="0" cy="0"/>
        </a:xfrm>
      </p:grpSpPr>
      <p:pic>
        <p:nvPicPr>
          <p:cNvPr id="362" name="Google Shape;362;g2b6a50eec84_0_675"/>
          <p:cNvPicPr preferRelativeResize="0"/>
          <p:nvPr/>
        </p:nvPicPr>
        <p:blipFill rotWithShape="1">
          <a:blip r:embed="rId3">
            <a:alphaModFix/>
          </a:blip>
          <a:srcRect b="37126" l="41267" r="40188" t="40139"/>
          <a:stretch/>
        </p:blipFill>
        <p:spPr>
          <a:xfrm>
            <a:off x="2023200" y="560925"/>
            <a:ext cx="5236749" cy="3609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lin ang="5400012" scaled="0"/>
        </a:gradFill>
      </p:bgPr>
    </p:bg>
    <p:spTree>
      <p:nvGrpSpPr>
        <p:cNvPr id="366" name="Shape 366"/>
        <p:cNvGrpSpPr/>
        <p:nvPr/>
      </p:nvGrpSpPr>
      <p:grpSpPr>
        <a:xfrm>
          <a:off x="0" y="0"/>
          <a:ext cx="0" cy="0"/>
          <a:chOff x="0" y="0"/>
          <a:chExt cx="0" cy="0"/>
        </a:xfrm>
      </p:grpSpPr>
      <p:pic>
        <p:nvPicPr>
          <p:cNvPr id="367" name="Google Shape;367;g2b6a50eec84_0_679"/>
          <p:cNvPicPr preferRelativeResize="0"/>
          <p:nvPr/>
        </p:nvPicPr>
        <p:blipFill rotWithShape="1">
          <a:blip r:embed="rId3">
            <a:alphaModFix/>
          </a:blip>
          <a:srcRect b="41998" l="40938" r="41897" t="33233"/>
          <a:stretch/>
        </p:blipFill>
        <p:spPr>
          <a:xfrm>
            <a:off x="2015550" y="700375"/>
            <a:ext cx="4841575" cy="39279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371" name="Shape 371"/>
        <p:cNvGrpSpPr/>
        <p:nvPr/>
      </p:nvGrpSpPr>
      <p:grpSpPr>
        <a:xfrm>
          <a:off x="0" y="0"/>
          <a:ext cx="0" cy="0"/>
          <a:chOff x="0" y="0"/>
          <a:chExt cx="0" cy="0"/>
        </a:xfrm>
      </p:grpSpPr>
      <p:sp>
        <p:nvSpPr>
          <p:cNvPr id="372" name="Google Shape;372;g2b6a50eec84_0_1114"/>
          <p:cNvSpPr txBox="1"/>
          <p:nvPr/>
        </p:nvSpPr>
        <p:spPr>
          <a:xfrm>
            <a:off x="843150" y="595600"/>
            <a:ext cx="7122900" cy="282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500">
                <a:solidFill>
                  <a:schemeClr val="lt1"/>
                </a:solidFill>
              </a:rPr>
              <a:t>Homework: A Nurturing Person </a:t>
            </a:r>
            <a:endParaRPr b="1" sz="2500">
              <a:solidFill>
                <a:schemeClr val="lt1"/>
              </a:solidFill>
            </a:endParaRPr>
          </a:p>
          <a:p>
            <a:pPr indent="0" lvl="0" marL="0" rtl="0" algn="l">
              <a:lnSpc>
                <a:spcPct val="115000"/>
              </a:lnSpc>
              <a:spcBef>
                <a:spcPts val="0"/>
              </a:spcBef>
              <a:spcAft>
                <a:spcPts val="0"/>
              </a:spcAft>
              <a:buNone/>
            </a:pPr>
            <a:r>
              <a:t/>
            </a:r>
            <a:endParaRPr sz="2500">
              <a:solidFill>
                <a:schemeClr val="lt1"/>
              </a:solidFill>
            </a:endParaRPr>
          </a:p>
          <a:p>
            <a:pPr indent="0" lvl="0" marL="0" rtl="0" algn="l">
              <a:lnSpc>
                <a:spcPct val="115000"/>
              </a:lnSpc>
              <a:spcBef>
                <a:spcPts val="0"/>
              </a:spcBef>
              <a:spcAft>
                <a:spcPts val="0"/>
              </a:spcAft>
              <a:buNone/>
            </a:pPr>
            <a:r>
              <a:rPr lang="en" sz="2500">
                <a:solidFill>
                  <a:schemeClr val="lt1"/>
                </a:solidFill>
              </a:rPr>
              <a:t>Think about someone whom you felt loved and nurtured by at some time in your life. It may have been a spouse, relative, a neighbor, or a friend. It may also be someone like a teacher or a therapist.</a:t>
            </a:r>
            <a:endParaRPr sz="2500">
              <a:solidFill>
                <a:schemeClr val="lt1"/>
              </a:solidFill>
            </a:endParaRPr>
          </a:p>
          <a:p>
            <a:pPr indent="0" lvl="0" marL="0" rtl="0" algn="l">
              <a:lnSpc>
                <a:spcPct val="115000"/>
              </a:lnSpc>
              <a:spcBef>
                <a:spcPts val="0"/>
              </a:spcBef>
              <a:spcAft>
                <a:spcPts val="0"/>
              </a:spcAft>
              <a:buNone/>
            </a:pPr>
            <a:r>
              <a:rPr lang="en" sz="2500">
                <a:solidFill>
                  <a:schemeClr val="lt1"/>
                </a:solidFill>
              </a:rPr>
              <a:t>                                                       (On handout)</a:t>
            </a:r>
            <a:endParaRPr sz="25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376" name="Shape 376"/>
        <p:cNvGrpSpPr/>
        <p:nvPr/>
      </p:nvGrpSpPr>
      <p:grpSpPr>
        <a:xfrm>
          <a:off x="0" y="0"/>
          <a:ext cx="0" cy="0"/>
          <a:chOff x="0" y="0"/>
          <a:chExt cx="0" cy="0"/>
        </a:xfrm>
      </p:grpSpPr>
      <p:sp>
        <p:nvSpPr>
          <p:cNvPr id="377" name="Google Shape;377;g2b6a50eec84_0_1079"/>
          <p:cNvSpPr txBox="1"/>
          <p:nvPr>
            <p:ph type="ctrTitle"/>
          </p:nvPr>
        </p:nvSpPr>
        <p:spPr>
          <a:xfrm>
            <a:off x="1760100" y="2250825"/>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2700">
                <a:solidFill>
                  <a:srgbClr val="20124D"/>
                </a:solidFill>
                <a:latin typeface="Arial"/>
                <a:ea typeface="Arial"/>
                <a:cs typeface="Arial"/>
                <a:sym typeface="Arial"/>
              </a:rPr>
              <a:t>Exploring the Protective Parent</a:t>
            </a:r>
            <a:endParaRPr sz="2700">
              <a:solidFill>
                <a:srgbClr val="20124D"/>
              </a:solidFill>
            </a:endParaRPr>
          </a:p>
        </p:txBody>
      </p:sp>
      <p:sp>
        <p:nvSpPr>
          <p:cNvPr id="378" name="Google Shape;378;g2b6a50eec84_0_107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rgbClr val="0000FF"/>
                </a:solidFill>
                <a:latin typeface="DM Sans"/>
                <a:ea typeface="DM Sans"/>
                <a:cs typeface="DM Sans"/>
                <a:sym typeface="DM Sans"/>
              </a:rPr>
              <a:t>8</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b6a50eec84_0_108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84" name="Google Shape;384;g2b6a50eec84_0_108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Protective Parent</a:t>
            </a:r>
            <a:endParaRPr/>
          </a:p>
        </p:txBody>
      </p:sp>
      <p:sp>
        <p:nvSpPr>
          <p:cNvPr id="385" name="Google Shape;385;g2b6a50eec84_0_1084"/>
          <p:cNvSpPr txBox="1"/>
          <p:nvPr>
            <p:ph idx="1" type="body"/>
          </p:nvPr>
        </p:nvSpPr>
        <p:spPr>
          <a:xfrm>
            <a:off x="448500" y="1452250"/>
            <a:ext cx="4743300" cy="3221400"/>
          </a:xfrm>
          <a:prstGeom prst="rect">
            <a:avLst/>
          </a:prstGeom>
          <a:noFill/>
          <a:ln>
            <a:noFill/>
          </a:ln>
        </p:spPr>
        <p:txBody>
          <a:bodyPr anchorCtr="0" anchor="t" bIns="0" lIns="0" spcFirstLastPara="1" rIns="0" wrap="square" tIns="0">
            <a:noAutofit/>
          </a:bodyPr>
          <a:lstStyle/>
          <a:p>
            <a:pPr indent="-393700" lvl="0" marL="457200" rtl="0" algn="l">
              <a:lnSpc>
                <a:spcPct val="115000"/>
              </a:lnSpc>
              <a:spcBef>
                <a:spcPts val="600"/>
              </a:spcBef>
              <a:spcAft>
                <a:spcPts val="0"/>
              </a:spcAft>
              <a:buSzPts val="2600"/>
              <a:buChar char="●"/>
            </a:pPr>
            <a:r>
              <a:rPr lang="en" sz="2600"/>
              <a:t>A child’s rights advocate</a:t>
            </a:r>
            <a:br>
              <a:rPr lang="en" sz="2600"/>
            </a:br>
            <a:endParaRPr sz="2600"/>
          </a:p>
          <a:p>
            <a:pPr indent="-393700" lvl="0" marL="457200" rtl="0" algn="l">
              <a:lnSpc>
                <a:spcPct val="115000"/>
              </a:lnSpc>
              <a:spcBef>
                <a:spcPts val="0"/>
              </a:spcBef>
              <a:spcAft>
                <a:spcPts val="0"/>
              </a:spcAft>
              <a:buSzPts val="2600"/>
              <a:buChar char="●"/>
            </a:pPr>
            <a:r>
              <a:rPr lang="en" sz="2600"/>
              <a:t>Tunes into the child’s level of safety and senses its need for </a:t>
            </a:r>
            <a:r>
              <a:rPr lang="en" sz="2600"/>
              <a:t>protection</a:t>
            </a:r>
            <a:r>
              <a:rPr lang="en" sz="2600"/>
              <a:t>. </a:t>
            </a:r>
            <a:endParaRPr sz="2600"/>
          </a:p>
        </p:txBody>
      </p:sp>
      <p:pic>
        <p:nvPicPr>
          <p:cNvPr id="386" name="Google Shape;386;g2b6a50eec84_0_1084"/>
          <p:cNvPicPr preferRelativeResize="0"/>
          <p:nvPr/>
        </p:nvPicPr>
        <p:blipFill>
          <a:blip r:embed="rId3">
            <a:alphaModFix/>
          </a:blip>
          <a:stretch>
            <a:fillRect/>
          </a:stretch>
        </p:blipFill>
        <p:spPr>
          <a:xfrm>
            <a:off x="5975050" y="355075"/>
            <a:ext cx="2390775" cy="18859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2b6a50eec84_0_109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92" name="Google Shape;392;g2b6a50eec84_0_109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Protective Parent</a:t>
            </a:r>
            <a:endParaRPr/>
          </a:p>
        </p:txBody>
      </p:sp>
      <p:sp>
        <p:nvSpPr>
          <p:cNvPr id="393" name="Google Shape;393;g2b6a50eec84_0_1091"/>
          <p:cNvSpPr txBox="1"/>
          <p:nvPr>
            <p:ph idx="1" type="body"/>
          </p:nvPr>
        </p:nvSpPr>
        <p:spPr>
          <a:xfrm>
            <a:off x="376650" y="1311975"/>
            <a:ext cx="4298700" cy="3221400"/>
          </a:xfrm>
          <a:prstGeom prst="rect">
            <a:avLst/>
          </a:prstGeom>
          <a:noFill/>
          <a:ln>
            <a:noFill/>
          </a:ln>
        </p:spPr>
        <p:txBody>
          <a:bodyPr anchorCtr="0" anchor="t" bIns="0" lIns="0" spcFirstLastPara="1" rIns="0" wrap="square" tIns="0">
            <a:noAutofit/>
          </a:bodyPr>
          <a:lstStyle/>
          <a:p>
            <a:pPr indent="-393700" lvl="0" marL="914400" rtl="0" algn="l">
              <a:spcBef>
                <a:spcPts val="600"/>
              </a:spcBef>
              <a:spcAft>
                <a:spcPts val="0"/>
              </a:spcAft>
              <a:buSzPts val="2600"/>
              <a:buChar char="●"/>
            </a:pPr>
            <a:r>
              <a:rPr lang="en" sz="2600"/>
              <a:t>Sets boundaries and limits</a:t>
            </a:r>
            <a:br>
              <a:rPr lang="en" sz="2600"/>
            </a:br>
            <a:endParaRPr sz="2600"/>
          </a:p>
          <a:p>
            <a:pPr indent="-393700" lvl="0" marL="914400" rtl="0" algn="l">
              <a:spcBef>
                <a:spcPts val="0"/>
              </a:spcBef>
              <a:spcAft>
                <a:spcPts val="0"/>
              </a:spcAft>
              <a:buSzPts val="2600"/>
              <a:buChar char="●"/>
            </a:pPr>
            <a:r>
              <a:rPr lang="en" sz="2600"/>
              <a:t>It handles the outer world when the IC is at risk of being hurt or abandoned. </a:t>
            </a:r>
            <a:endParaRPr/>
          </a:p>
        </p:txBody>
      </p:sp>
      <p:pic>
        <p:nvPicPr>
          <p:cNvPr id="394" name="Google Shape;394;g2b6a50eec84_0_1091"/>
          <p:cNvPicPr preferRelativeResize="0"/>
          <p:nvPr/>
        </p:nvPicPr>
        <p:blipFill>
          <a:blip r:embed="rId3">
            <a:alphaModFix/>
          </a:blip>
          <a:stretch>
            <a:fillRect/>
          </a:stretch>
        </p:blipFill>
        <p:spPr>
          <a:xfrm>
            <a:off x="5663325" y="760250"/>
            <a:ext cx="2390775" cy="18859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8" name="Shape 398"/>
        <p:cNvGrpSpPr/>
        <p:nvPr/>
      </p:nvGrpSpPr>
      <p:grpSpPr>
        <a:xfrm>
          <a:off x="0" y="0"/>
          <a:ext cx="0" cy="0"/>
          <a:chOff x="0" y="0"/>
          <a:chExt cx="0" cy="0"/>
        </a:xfrm>
      </p:grpSpPr>
      <p:sp>
        <p:nvSpPr>
          <p:cNvPr id="399" name="Google Shape;399;g2b6a50eec84_0_1104"/>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400" name="Google Shape;400;g2b6a50eec84_0_1104"/>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t>1. Write a dialogue in which your Inner Child (non-dominant hand) tells you in which areas of your life it needs protection. </a:t>
            </a:r>
            <a:endParaRPr b="0" i="0" sz="25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g2b6a50eec84_0_1109"/>
          <p:cNvSpPr txBox="1"/>
          <p:nvPr/>
        </p:nvSpPr>
        <p:spPr>
          <a:xfrm>
            <a:off x="1148100" y="120060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t>2. After doing the dialogue, with your non-dominant hand draw a picture of your Protective Parent and Inner Child. In the picture, show the Parent protecting the Child in one of the situations it described above. Show how the Parent protects the Child. </a:t>
            </a:r>
            <a:endParaRPr b="0" i="0" sz="24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09" name="Shape 409"/>
        <p:cNvGrpSpPr/>
        <p:nvPr/>
      </p:nvGrpSpPr>
      <p:grpSpPr>
        <a:xfrm>
          <a:off x="0" y="0"/>
          <a:ext cx="0" cy="0"/>
          <a:chOff x="0" y="0"/>
          <a:chExt cx="0" cy="0"/>
        </a:xfrm>
      </p:grpSpPr>
      <p:sp>
        <p:nvSpPr>
          <p:cNvPr id="410" name="Google Shape;410;g2b6a50eec84_0_1213"/>
          <p:cNvSpPr txBox="1"/>
          <p:nvPr/>
        </p:nvSpPr>
        <p:spPr>
          <a:xfrm>
            <a:off x="909150" y="689125"/>
            <a:ext cx="7325700" cy="302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900">
                <a:solidFill>
                  <a:schemeClr val="lt1"/>
                </a:solidFill>
              </a:rPr>
              <a:t>Be specific</a:t>
            </a:r>
            <a:endParaRPr b="1" sz="2900">
              <a:solidFill>
                <a:schemeClr val="lt1"/>
              </a:solidFill>
            </a:endParaRPr>
          </a:p>
          <a:p>
            <a:pPr indent="0" lvl="0" marL="0" rtl="0" algn="l">
              <a:lnSpc>
                <a:spcPct val="115000"/>
              </a:lnSpc>
              <a:spcBef>
                <a:spcPts val="0"/>
              </a:spcBef>
              <a:spcAft>
                <a:spcPts val="0"/>
              </a:spcAft>
              <a:buNone/>
            </a:pPr>
            <a:r>
              <a:t/>
            </a:r>
            <a:endParaRPr sz="2700">
              <a:solidFill>
                <a:schemeClr val="lt1"/>
              </a:solidFill>
            </a:endParaRPr>
          </a:p>
          <a:p>
            <a:pPr indent="0" lvl="0" marL="0" rtl="0" algn="l">
              <a:lnSpc>
                <a:spcPct val="115000"/>
              </a:lnSpc>
              <a:spcBef>
                <a:spcPts val="0"/>
              </a:spcBef>
              <a:spcAft>
                <a:spcPts val="0"/>
              </a:spcAft>
              <a:buNone/>
            </a:pPr>
            <a:r>
              <a:rPr lang="en" sz="2700">
                <a:solidFill>
                  <a:schemeClr val="lt1"/>
                </a:solidFill>
              </a:rPr>
              <a:t>“I don't like it when the boss calls you names. I feel bad. I don't like being called stupid. It's o.k. to make a mistake &amp; admit it but I don't have to be called names. I want you to tell him that. He had no right to name-call. </a:t>
            </a:r>
            <a:endParaRPr sz="2700">
              <a:solidFill>
                <a:schemeClr val="lt1"/>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lin ang="5400012" scaled="0"/>
        </a:gradFill>
      </p:bgPr>
    </p:bg>
    <p:spTree>
      <p:nvGrpSpPr>
        <p:cNvPr id="414" name="Shape 414"/>
        <p:cNvGrpSpPr/>
        <p:nvPr/>
      </p:nvGrpSpPr>
      <p:grpSpPr>
        <a:xfrm>
          <a:off x="0" y="0"/>
          <a:ext cx="0" cy="0"/>
          <a:chOff x="0" y="0"/>
          <a:chExt cx="0" cy="0"/>
        </a:xfrm>
      </p:grpSpPr>
      <p:sp>
        <p:nvSpPr>
          <p:cNvPr id="415" name="Google Shape;415;g2b6a50eec84_0_1125"/>
          <p:cNvSpPr txBox="1"/>
          <p:nvPr/>
        </p:nvSpPr>
        <p:spPr>
          <a:xfrm>
            <a:off x="952275" y="720300"/>
            <a:ext cx="6920400" cy="302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700">
                <a:solidFill>
                  <a:schemeClr val="lt1"/>
                </a:solidFill>
              </a:rPr>
              <a:t>He can point out a mistake so you can correct it, but don't call me names. If he does, l'll go on strike. I'll get sick or something so I won't have to go to work and listen to him being mean. I mean it!!!”</a:t>
            </a:r>
            <a:endParaRPr sz="2700">
              <a:solidFill>
                <a:schemeClr val="lt1"/>
              </a:solidFill>
              <a:latin typeface="DM Sans"/>
              <a:ea typeface="DM Sans"/>
              <a:cs typeface="DM Sans"/>
              <a:sym typeface="DM Sans"/>
            </a:endParaRPr>
          </a:p>
          <a:p>
            <a:pPr indent="0" lvl="0" marL="0" rtl="0" algn="l">
              <a:lnSpc>
                <a:spcPct val="115000"/>
              </a:lnSpc>
              <a:spcBef>
                <a:spcPts val="0"/>
              </a:spcBef>
              <a:spcAft>
                <a:spcPts val="0"/>
              </a:spcAft>
              <a:buNone/>
            </a:pPr>
            <a:r>
              <a:t/>
            </a:r>
            <a:endParaRPr i="1" sz="2500">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19" name="Shape 419"/>
        <p:cNvGrpSpPr/>
        <p:nvPr/>
      </p:nvGrpSpPr>
      <p:grpSpPr>
        <a:xfrm>
          <a:off x="0" y="0"/>
          <a:ext cx="0" cy="0"/>
          <a:chOff x="0" y="0"/>
          <a:chExt cx="0" cy="0"/>
        </a:xfrm>
      </p:grpSpPr>
      <p:pic>
        <p:nvPicPr>
          <p:cNvPr id="420" name="Google Shape;420;g2b6a50eec84_0_683"/>
          <p:cNvPicPr preferRelativeResize="0"/>
          <p:nvPr/>
        </p:nvPicPr>
        <p:blipFill rotWithShape="1">
          <a:blip r:embed="rId3">
            <a:alphaModFix/>
          </a:blip>
          <a:srcRect b="35437" l="46056" r="40541" t="41047"/>
          <a:stretch/>
        </p:blipFill>
        <p:spPr>
          <a:xfrm>
            <a:off x="2636500" y="502101"/>
            <a:ext cx="3871002" cy="38186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lin ang="5400012" scaled="0"/>
        </a:gradFill>
      </p:bgPr>
    </p:bg>
    <p:spTree>
      <p:nvGrpSpPr>
        <p:cNvPr id="424" name="Shape 424"/>
        <p:cNvGrpSpPr/>
        <p:nvPr/>
      </p:nvGrpSpPr>
      <p:grpSpPr>
        <a:xfrm>
          <a:off x="0" y="0"/>
          <a:ext cx="0" cy="0"/>
          <a:chOff x="0" y="0"/>
          <a:chExt cx="0" cy="0"/>
        </a:xfrm>
      </p:grpSpPr>
      <p:pic>
        <p:nvPicPr>
          <p:cNvPr id="425" name="Google Shape;425;g2b6a50eec84_0_1218"/>
          <p:cNvPicPr preferRelativeResize="0"/>
          <p:nvPr/>
        </p:nvPicPr>
        <p:blipFill rotWithShape="1">
          <a:blip r:embed="rId3">
            <a:alphaModFix/>
          </a:blip>
          <a:srcRect b="26415" l="46056" r="40541" t="41049"/>
          <a:stretch/>
        </p:blipFill>
        <p:spPr>
          <a:xfrm>
            <a:off x="2853775" y="323900"/>
            <a:ext cx="3179625" cy="433972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429" name="Shape 429"/>
        <p:cNvGrpSpPr/>
        <p:nvPr/>
      </p:nvGrpSpPr>
      <p:grpSpPr>
        <a:xfrm>
          <a:off x="0" y="0"/>
          <a:ext cx="0" cy="0"/>
          <a:chOff x="0" y="0"/>
          <a:chExt cx="0" cy="0"/>
        </a:xfrm>
      </p:grpSpPr>
      <p:sp>
        <p:nvSpPr>
          <p:cNvPr id="430" name="Google Shape;430;g2b6a50eec84_0_1129"/>
          <p:cNvSpPr txBox="1"/>
          <p:nvPr>
            <p:ph type="ctrTitle"/>
          </p:nvPr>
        </p:nvSpPr>
        <p:spPr>
          <a:xfrm>
            <a:off x="1760100" y="2250825"/>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2700">
                <a:solidFill>
                  <a:srgbClr val="20124D"/>
                </a:solidFill>
                <a:latin typeface="Arial"/>
                <a:ea typeface="Arial"/>
                <a:cs typeface="Arial"/>
                <a:sym typeface="Arial"/>
              </a:rPr>
              <a:t>Exploring the Critical Parent</a:t>
            </a:r>
            <a:endParaRPr sz="2700">
              <a:solidFill>
                <a:srgbClr val="20124D"/>
              </a:solidFill>
            </a:endParaRPr>
          </a:p>
        </p:txBody>
      </p:sp>
      <p:sp>
        <p:nvSpPr>
          <p:cNvPr id="431" name="Google Shape;431;g2b6a50eec84_0_112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rgbClr val="0000FF"/>
                </a:solidFill>
                <a:latin typeface="DM Sans"/>
                <a:ea typeface="DM Sans"/>
                <a:cs typeface="DM Sans"/>
                <a:sym typeface="DM Sans"/>
              </a:rPr>
              <a:t>9</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2b6a50eec84_0_115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37" name="Google Shape;437;g2b6a50eec84_0_115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Critical </a:t>
            </a:r>
            <a:r>
              <a:rPr lang="en"/>
              <a:t>Parent</a:t>
            </a:r>
            <a:endParaRPr/>
          </a:p>
        </p:txBody>
      </p:sp>
      <p:sp>
        <p:nvSpPr>
          <p:cNvPr id="438" name="Google Shape;438;g2b6a50eec84_0_1151"/>
          <p:cNvSpPr txBox="1"/>
          <p:nvPr>
            <p:ph idx="1" type="body"/>
          </p:nvPr>
        </p:nvSpPr>
        <p:spPr>
          <a:xfrm>
            <a:off x="448500" y="1452250"/>
            <a:ext cx="4743300" cy="3221400"/>
          </a:xfrm>
          <a:prstGeom prst="rect">
            <a:avLst/>
          </a:prstGeom>
          <a:noFill/>
          <a:ln>
            <a:noFill/>
          </a:ln>
        </p:spPr>
        <p:txBody>
          <a:bodyPr anchorCtr="0" anchor="t" bIns="0" lIns="0" spcFirstLastPara="1" rIns="0" wrap="square" tIns="0">
            <a:noAutofit/>
          </a:bodyPr>
          <a:lstStyle/>
          <a:p>
            <a:pPr indent="-393700" lvl="0" marL="457200" rtl="0" algn="l">
              <a:lnSpc>
                <a:spcPct val="150000"/>
              </a:lnSpc>
              <a:spcBef>
                <a:spcPts val="600"/>
              </a:spcBef>
              <a:spcAft>
                <a:spcPts val="0"/>
              </a:spcAft>
              <a:buSzPts val="2600"/>
              <a:buChar char="●"/>
            </a:pPr>
            <a:r>
              <a:rPr lang="en" sz="2600"/>
              <a:t>It loves to dominate and be the boss</a:t>
            </a:r>
            <a:endParaRPr sz="2600"/>
          </a:p>
          <a:p>
            <a:pPr indent="-393700" lvl="0" marL="457200" rtl="0" algn="l">
              <a:lnSpc>
                <a:spcPct val="150000"/>
              </a:lnSpc>
              <a:spcBef>
                <a:spcPts val="0"/>
              </a:spcBef>
              <a:spcAft>
                <a:spcPts val="0"/>
              </a:spcAft>
              <a:buSzPts val="2600"/>
              <a:buChar char="●"/>
            </a:pPr>
            <a:r>
              <a:rPr lang="en" sz="2600"/>
              <a:t>You’re a mess, stupid lazy, failure etc. </a:t>
            </a:r>
            <a:endParaRPr sz="2600"/>
          </a:p>
          <a:p>
            <a:pPr indent="-393700" lvl="0" marL="457200" rtl="0" algn="l">
              <a:lnSpc>
                <a:spcPct val="150000"/>
              </a:lnSpc>
              <a:spcBef>
                <a:spcPts val="0"/>
              </a:spcBef>
              <a:spcAft>
                <a:spcPts val="0"/>
              </a:spcAft>
              <a:buSzPts val="2600"/>
              <a:buChar char="●"/>
            </a:pPr>
            <a:r>
              <a:rPr lang="en" sz="2600"/>
              <a:t>Develops in early ages</a:t>
            </a:r>
            <a:endParaRPr sz="2600"/>
          </a:p>
        </p:txBody>
      </p:sp>
      <p:pic>
        <p:nvPicPr>
          <p:cNvPr id="439" name="Google Shape;439;g2b6a50eec84_0_1151"/>
          <p:cNvPicPr preferRelativeResize="0"/>
          <p:nvPr/>
        </p:nvPicPr>
        <p:blipFill>
          <a:blip r:embed="rId3">
            <a:alphaModFix/>
          </a:blip>
          <a:stretch>
            <a:fillRect/>
          </a:stretch>
        </p:blipFill>
        <p:spPr>
          <a:xfrm>
            <a:off x="5936475" y="760275"/>
            <a:ext cx="2447925" cy="18859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2b6a50eec84_0_116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45" name="Google Shape;445;g2b6a50eec84_0_1166"/>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Critical Parent</a:t>
            </a:r>
            <a:endParaRPr/>
          </a:p>
        </p:txBody>
      </p:sp>
      <p:sp>
        <p:nvSpPr>
          <p:cNvPr id="446" name="Google Shape;446;g2b6a50eec84_0_1166"/>
          <p:cNvSpPr txBox="1"/>
          <p:nvPr>
            <p:ph idx="1" type="body"/>
          </p:nvPr>
        </p:nvSpPr>
        <p:spPr>
          <a:xfrm>
            <a:off x="448500" y="1452250"/>
            <a:ext cx="4743300" cy="3221400"/>
          </a:xfrm>
          <a:prstGeom prst="rect">
            <a:avLst/>
          </a:prstGeom>
          <a:noFill/>
          <a:ln>
            <a:noFill/>
          </a:ln>
        </p:spPr>
        <p:txBody>
          <a:bodyPr anchorCtr="0" anchor="t" bIns="0" lIns="0" spcFirstLastPara="1" rIns="0" wrap="square" tIns="0">
            <a:noAutofit/>
          </a:bodyPr>
          <a:lstStyle/>
          <a:p>
            <a:pPr indent="-393700" lvl="0" marL="457200" rtl="0" algn="l">
              <a:lnSpc>
                <a:spcPct val="150000"/>
              </a:lnSpc>
              <a:spcBef>
                <a:spcPts val="600"/>
              </a:spcBef>
              <a:spcAft>
                <a:spcPts val="0"/>
              </a:spcAft>
              <a:buSzPts val="2600"/>
              <a:buChar char="●"/>
            </a:pPr>
            <a:r>
              <a:rPr lang="en" sz="2600"/>
              <a:t>Can’t make mistakes</a:t>
            </a:r>
            <a:endParaRPr sz="2600"/>
          </a:p>
          <a:p>
            <a:pPr indent="-393700" lvl="0" marL="457200" rtl="0" algn="l">
              <a:lnSpc>
                <a:spcPct val="150000"/>
              </a:lnSpc>
              <a:spcBef>
                <a:spcPts val="0"/>
              </a:spcBef>
              <a:spcAft>
                <a:spcPts val="0"/>
              </a:spcAft>
              <a:buSzPts val="2600"/>
              <a:buChar char="●"/>
            </a:pPr>
            <a:r>
              <a:rPr lang="en" sz="2600"/>
              <a:t>Causes shame, dysfunction, depression </a:t>
            </a:r>
            <a:endParaRPr sz="2600"/>
          </a:p>
        </p:txBody>
      </p:sp>
      <p:pic>
        <p:nvPicPr>
          <p:cNvPr id="447" name="Google Shape;447;g2b6a50eec84_0_1166"/>
          <p:cNvPicPr preferRelativeResize="0"/>
          <p:nvPr/>
        </p:nvPicPr>
        <p:blipFill>
          <a:blip r:embed="rId3">
            <a:alphaModFix/>
          </a:blip>
          <a:stretch>
            <a:fillRect/>
          </a:stretch>
        </p:blipFill>
        <p:spPr>
          <a:xfrm>
            <a:off x="5936475" y="760275"/>
            <a:ext cx="2447925" cy="18859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451" name="Shape 451"/>
        <p:cNvGrpSpPr/>
        <p:nvPr/>
      </p:nvGrpSpPr>
      <p:grpSpPr>
        <a:xfrm>
          <a:off x="0" y="0"/>
          <a:ext cx="0" cy="0"/>
          <a:chOff x="0" y="0"/>
          <a:chExt cx="0" cy="0"/>
        </a:xfrm>
      </p:grpSpPr>
      <p:sp>
        <p:nvSpPr>
          <p:cNvPr id="452" name="Google Shape;452;g2b6a50eec84_0_688"/>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453" name="Google Shape;453;g2b6a50eec84_0_688"/>
          <p:cNvPicPr preferRelativeResize="0"/>
          <p:nvPr/>
        </p:nvPicPr>
        <p:blipFill rotWithShape="1">
          <a:blip r:embed="rId3">
            <a:alphaModFix/>
          </a:blip>
          <a:srcRect b="38983" l="37011" r="48371" t="27652"/>
          <a:stretch/>
        </p:blipFill>
        <p:spPr>
          <a:xfrm>
            <a:off x="2994075" y="602600"/>
            <a:ext cx="2945823" cy="37804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57" name="Shape 457"/>
        <p:cNvGrpSpPr/>
        <p:nvPr/>
      </p:nvGrpSpPr>
      <p:grpSpPr>
        <a:xfrm>
          <a:off x="0" y="0"/>
          <a:ext cx="0" cy="0"/>
          <a:chOff x="0" y="0"/>
          <a:chExt cx="0" cy="0"/>
        </a:xfrm>
      </p:grpSpPr>
      <p:pic>
        <p:nvPicPr>
          <p:cNvPr id="458" name="Google Shape;458;g2b6a50eec84_0_1119"/>
          <p:cNvPicPr preferRelativeResize="0"/>
          <p:nvPr/>
        </p:nvPicPr>
        <p:blipFill rotWithShape="1">
          <a:blip r:embed="rId3">
            <a:alphaModFix/>
          </a:blip>
          <a:srcRect b="28668" l="42980" r="42350" t="29777"/>
          <a:stretch/>
        </p:blipFill>
        <p:spPr>
          <a:xfrm>
            <a:off x="3056450" y="174149"/>
            <a:ext cx="2867876" cy="45674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2" name="Shape 462"/>
        <p:cNvGrpSpPr/>
        <p:nvPr/>
      </p:nvGrpSpPr>
      <p:grpSpPr>
        <a:xfrm>
          <a:off x="0" y="0"/>
          <a:ext cx="0" cy="0"/>
          <a:chOff x="0" y="0"/>
          <a:chExt cx="0" cy="0"/>
        </a:xfrm>
      </p:grpSpPr>
      <p:sp>
        <p:nvSpPr>
          <p:cNvPr id="463" name="Google Shape;463;g2b6a50eec84_0_1173"/>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464" name="Google Shape;464;g2b6a50eec84_0_1173"/>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With your non-dominant hand draw a picture of your Critical Parent. </a:t>
            </a:r>
            <a:endParaRPr sz="2200"/>
          </a:p>
          <a:p>
            <a:pPr indent="0" lvl="0" marL="0" rtl="0" algn="l">
              <a:lnSpc>
                <a:spcPct val="115000"/>
              </a:lnSpc>
              <a:spcBef>
                <a:spcPts val="0"/>
              </a:spcBef>
              <a:spcAft>
                <a:spcPts val="0"/>
              </a:spcAft>
              <a:buNone/>
            </a:pPr>
            <a:r>
              <a:t/>
            </a:r>
            <a:endParaRPr sz="2200"/>
          </a:p>
          <a:p>
            <a:pPr indent="0" lvl="0" marL="0" rtl="0" algn="l">
              <a:lnSpc>
                <a:spcPct val="115000"/>
              </a:lnSpc>
              <a:spcBef>
                <a:spcPts val="0"/>
              </a:spcBef>
              <a:spcAft>
                <a:spcPts val="0"/>
              </a:spcAft>
              <a:buNone/>
            </a:pPr>
            <a:r>
              <a:rPr lang="en" sz="2200"/>
              <a:t>1. Look at the drawing of your Critical Parent.</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g2b6a50eec84_0_1178"/>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2. With your dominant hand let the Critical Parent in your drawing talk. Write out what it says to you at this time in your life. </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3" name="Shape 473"/>
        <p:cNvGrpSpPr/>
        <p:nvPr/>
      </p:nvGrpSpPr>
      <p:grpSpPr>
        <a:xfrm>
          <a:off x="0" y="0"/>
          <a:ext cx="0" cy="0"/>
          <a:chOff x="0" y="0"/>
          <a:chExt cx="0" cy="0"/>
        </a:xfrm>
      </p:grpSpPr>
      <p:sp>
        <p:nvSpPr>
          <p:cNvPr id="474" name="Google Shape;474;g2b6a50eec84_0_1183"/>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3. Read back (silently or aloud) the Critical Parent "speech." </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8" name="Shape 478"/>
        <p:cNvGrpSpPr/>
        <p:nvPr/>
      </p:nvGrpSpPr>
      <p:grpSpPr>
        <a:xfrm>
          <a:off x="0" y="0"/>
          <a:ext cx="0" cy="0"/>
          <a:chOff x="0" y="0"/>
          <a:chExt cx="0" cy="0"/>
        </a:xfrm>
      </p:grpSpPr>
      <p:sp>
        <p:nvSpPr>
          <p:cNvPr id="479" name="Google Shape;479;g2b6a50eec84_0_1187"/>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4. With your non-dominant hand, let your Inner Child write down its reaction to the Critical Parent. </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483" name="Shape 483"/>
        <p:cNvGrpSpPr/>
        <p:nvPr/>
      </p:nvGrpSpPr>
      <p:grpSpPr>
        <a:xfrm>
          <a:off x="0" y="0"/>
          <a:ext cx="0" cy="0"/>
          <a:chOff x="0" y="0"/>
          <a:chExt cx="0" cy="0"/>
        </a:xfrm>
      </p:grpSpPr>
      <p:sp>
        <p:nvSpPr>
          <p:cNvPr id="484" name="Google Shape;484;g2b6a50eec84_0_1191"/>
          <p:cNvSpPr txBox="1"/>
          <p:nvPr>
            <p:ph type="ctrTitle"/>
          </p:nvPr>
        </p:nvSpPr>
        <p:spPr>
          <a:xfrm>
            <a:off x="1760100" y="2250825"/>
            <a:ext cx="56238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2700">
                <a:solidFill>
                  <a:srgbClr val="20124D"/>
                </a:solidFill>
                <a:latin typeface="Arial"/>
                <a:ea typeface="Arial"/>
                <a:cs typeface="Arial"/>
                <a:sym typeface="Arial"/>
              </a:rPr>
              <a:t>Standing up for your IC</a:t>
            </a:r>
            <a:endParaRPr sz="2700">
              <a:solidFill>
                <a:srgbClr val="20124D"/>
              </a:solidFill>
            </a:endParaRPr>
          </a:p>
        </p:txBody>
      </p:sp>
      <p:sp>
        <p:nvSpPr>
          <p:cNvPr id="485" name="Google Shape;485;g2b6a50eec84_0_119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rgbClr val="0000FF"/>
                </a:solidFill>
                <a:latin typeface="DM Sans"/>
                <a:ea typeface="DM Sans"/>
                <a:cs typeface="DM Sans"/>
                <a:sym typeface="DM Sans"/>
              </a:rPr>
              <a:t>10</a:t>
            </a:r>
            <a:endParaRPr b="1" i="0" sz="9600" u="none" cap="none" strike="noStrike">
              <a:solidFill>
                <a:srgbClr val="0000FF"/>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9" name="Shape 489"/>
        <p:cNvGrpSpPr/>
        <p:nvPr/>
      </p:nvGrpSpPr>
      <p:grpSpPr>
        <a:xfrm>
          <a:off x="0" y="0"/>
          <a:ext cx="0" cy="0"/>
          <a:chOff x="0" y="0"/>
          <a:chExt cx="0" cy="0"/>
        </a:xfrm>
      </p:grpSpPr>
      <p:sp>
        <p:nvSpPr>
          <p:cNvPr id="490" name="Google Shape;490;g2b6a50eec84_0_1200"/>
          <p:cNvSpPr txBox="1"/>
          <p:nvPr/>
        </p:nvSpPr>
        <p:spPr>
          <a:xfrm>
            <a:off x="1148100" y="591850"/>
            <a:ext cx="58776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 sz="3400" u="none" cap="none" strike="noStrike">
                <a:solidFill>
                  <a:schemeClr val="dk1"/>
                </a:solidFill>
                <a:latin typeface="DM Sans"/>
                <a:ea typeface="DM Sans"/>
                <a:cs typeface="DM Sans"/>
                <a:sym typeface="DM Sans"/>
              </a:rPr>
              <a:t>Exercise</a:t>
            </a:r>
            <a:endParaRPr b="0" i="0" sz="3400" u="none" cap="none" strike="noStrike">
              <a:solidFill>
                <a:schemeClr val="dk1"/>
              </a:solidFill>
              <a:latin typeface="DM Sans"/>
              <a:ea typeface="DM Sans"/>
              <a:cs typeface="DM Sans"/>
              <a:sym typeface="DM Sans"/>
            </a:endParaRPr>
          </a:p>
        </p:txBody>
      </p:sp>
      <p:sp>
        <p:nvSpPr>
          <p:cNvPr id="491" name="Google Shape;491;g2b6a50eec84_0_1200"/>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1. Think about someone in your life who intimidates or belittles you. If there are more than one, just focus on one in particular right now.</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5" name="Shape 495"/>
        <p:cNvGrpSpPr/>
        <p:nvPr/>
      </p:nvGrpSpPr>
      <p:grpSpPr>
        <a:xfrm>
          <a:off x="0" y="0"/>
          <a:ext cx="0" cy="0"/>
          <a:chOff x="0" y="0"/>
          <a:chExt cx="0" cy="0"/>
        </a:xfrm>
      </p:grpSpPr>
      <p:sp>
        <p:nvSpPr>
          <p:cNvPr id="496" name="Google Shape;496;g2b6a50eec84_0_1205"/>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2. With your non-dominant hand draw a picture of this person belittling or intimidating you. In your drawing include word bubbles (like the ones shown in cartoons). What does the intimidator say?</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0" name="Shape 500"/>
        <p:cNvGrpSpPr/>
        <p:nvPr/>
      </p:nvGrpSpPr>
      <p:grpSpPr>
        <a:xfrm>
          <a:off x="0" y="0"/>
          <a:ext cx="0" cy="0"/>
          <a:chOff x="0" y="0"/>
          <a:chExt cx="0" cy="0"/>
        </a:xfrm>
      </p:grpSpPr>
      <p:sp>
        <p:nvSpPr>
          <p:cNvPr id="501" name="Google Shape;501;g2b6a50eec84_0_1209"/>
          <p:cNvSpPr txBox="1"/>
          <p:nvPr/>
        </p:nvSpPr>
        <p:spPr>
          <a:xfrm>
            <a:off x="1148100" y="1556950"/>
            <a:ext cx="6847800" cy="27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3. Continue portraying the interaction in your picture by writing out a dialogue between your Protective Parent and the other person. Let your Protective Parent write with your dominant hand. </a:t>
            </a:r>
            <a:endParaRPr sz="2200"/>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