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Proxima Nova"/>
      <p:regular r:id="rId29"/>
      <p:bold r:id="rId30"/>
      <p:italic r:id="rId31"/>
      <p:boldItalic r:id="rId32"/>
    </p:embeddedFont>
    <p:embeddedFont>
      <p:font typeface="DM Sans"/>
      <p:regular r:id="rId33"/>
      <p:bold r:id="rId34"/>
      <p:italic r:id="rId35"/>
      <p:boldItalic r:id="rId36"/>
    </p:embeddedFont>
    <p:embeddedFont>
      <p:font typeface="Alfa Slab One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8" roundtripDataSignature="AMtx7mh9UUFzki8N4xtDerupfqYWU/7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roximaNov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roximaNova-italic.fntdata"/><Relationship Id="rId30" Type="http://schemas.openxmlformats.org/officeDocument/2006/relationships/font" Target="fonts/ProximaNova-bold.fntdata"/><Relationship Id="rId11" Type="http://schemas.openxmlformats.org/officeDocument/2006/relationships/slide" Target="slides/slide6.xml"/><Relationship Id="rId33" Type="http://schemas.openxmlformats.org/officeDocument/2006/relationships/font" Target="fonts/DMSans-regular.fntdata"/><Relationship Id="rId10" Type="http://schemas.openxmlformats.org/officeDocument/2006/relationships/slide" Target="slides/slide5.xml"/><Relationship Id="rId32" Type="http://schemas.openxmlformats.org/officeDocument/2006/relationships/font" Target="fonts/ProximaNova-boldItalic.fntdata"/><Relationship Id="rId13" Type="http://schemas.openxmlformats.org/officeDocument/2006/relationships/slide" Target="slides/slide8.xml"/><Relationship Id="rId35" Type="http://schemas.openxmlformats.org/officeDocument/2006/relationships/font" Target="fonts/DMSans-italic.fntdata"/><Relationship Id="rId12" Type="http://schemas.openxmlformats.org/officeDocument/2006/relationships/slide" Target="slides/slide7.xml"/><Relationship Id="rId34" Type="http://schemas.openxmlformats.org/officeDocument/2006/relationships/font" Target="fonts/DMSans-bold.fntdata"/><Relationship Id="rId15" Type="http://schemas.openxmlformats.org/officeDocument/2006/relationships/slide" Target="slides/slide10.xml"/><Relationship Id="rId37" Type="http://schemas.openxmlformats.org/officeDocument/2006/relationships/font" Target="fonts/AlfaSlabOne-regular.fntdata"/><Relationship Id="rId14" Type="http://schemas.openxmlformats.org/officeDocument/2006/relationships/slide" Target="slides/slide9.xml"/><Relationship Id="rId36" Type="http://schemas.openxmlformats.org/officeDocument/2006/relationships/font" Target="fonts/DMSans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customschemas.google.com/relationships/presentationmetadata" Target="meta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yTZoddnZOwc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yTZoddnZOwc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yTZoddnZOwc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yTZoddnZOwc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https://www.youtube.com/watch?v=yTZoddnZOwc</a:t>
            </a:r>
            <a:r>
              <a:rPr lang="en"/>
              <a:t> 917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https://www.youtube.com/watch?v=yTZoddnZOwc</a:t>
            </a:r>
            <a:r>
              <a:rPr lang="en"/>
              <a:t> 638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https://www.youtube.com/watch?v=yTZoddnZOwc</a:t>
            </a:r>
            <a:r>
              <a:rPr lang="en"/>
              <a:t> 638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https://www.youtube.com/watch?v=yTZoddnZOwc</a:t>
            </a:r>
            <a:r>
              <a:rPr lang="en"/>
              <a:t> 638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5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5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3" name="Google Shape;13;p25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9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9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29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9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oogle Shape;24;p30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30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26" name="Google Shape;26;p30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3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" name="Google Shape;45;p35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7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" name="Google Shape;52;p3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37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4" name="Google Shape;54;p37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5" name="Google Shape;55;p3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8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59" name="Google Shape;5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9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39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7"/>
          <p:cNvSpPr txBox="1"/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27"/>
          <p:cNvSpPr txBox="1"/>
          <p:nvPr>
            <p:ph idx="1" type="subTitle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72" name="Google Shape;72;p27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gradFill>
            <a:gsLst>
              <a:gs pos="0">
                <a:srgbClr val="05B3F1">
                  <a:alpha val="0"/>
                </a:srgbClr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40"/>
          <p:cNvSpPr/>
          <p:nvPr/>
        </p:nvSpPr>
        <p:spPr>
          <a:xfrm>
            <a:off x="0" y="2946600"/>
            <a:ext cx="60960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rotWithShape="0" algn="bl" dist="66675">
              <a:schemeClr val="dk1">
                <a:alpha val="29803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0"/>
          <p:cNvSpPr txBox="1"/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1"/>
          <p:cNvSpPr/>
          <p:nvPr/>
        </p:nvSpPr>
        <p:spPr>
          <a:xfrm>
            <a:off x="43372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1"/>
          <p:cNvSpPr txBox="1"/>
          <p:nvPr>
            <p:ph idx="12" type="sldNum"/>
          </p:nvPr>
        </p:nvSpPr>
        <p:spPr>
          <a:xfrm>
            <a:off x="43371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41"/>
          <p:cNvSpPr/>
          <p:nvPr/>
        </p:nvSpPr>
        <p:spPr>
          <a:xfrm>
            <a:off x="469875" y="469800"/>
            <a:ext cx="8204100" cy="42039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1"/>
          <p:cNvSpPr txBox="1"/>
          <p:nvPr>
            <p:ph idx="1" type="body"/>
          </p:nvPr>
        </p:nvSpPr>
        <p:spPr>
          <a:xfrm>
            <a:off x="1346350" y="1385300"/>
            <a:ext cx="6451500" cy="8199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1C4587">
                <a:alpha val="4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1pPr>
            <a:lvl2pPr indent="-431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2pPr>
            <a:lvl3pPr indent="-431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3pPr>
            <a:lvl4pPr indent="-431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4pPr>
            <a:lvl5pPr indent="-431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5pPr>
            <a:lvl6pPr indent="-431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6pPr>
            <a:lvl7pPr indent="-431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7pPr>
            <a:lvl8pPr indent="-431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8pPr>
            <a:lvl9pPr indent="-431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b="1"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41"/>
          <p:cNvSpPr txBox="1"/>
          <p:nvPr/>
        </p:nvSpPr>
        <p:spPr>
          <a:xfrm>
            <a:off x="3593400" y="476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1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2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2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2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" name="Google Shape;87;p42"/>
          <p:cNvSpPr txBox="1"/>
          <p:nvPr>
            <p:ph idx="1" type="body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/>
        </p:txBody>
      </p:sp>
      <p:sp>
        <p:nvSpPr>
          <p:cNvPr id="88" name="Google Shape;88;p42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3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3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3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3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43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" name="Google Shape;95;p43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4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4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4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0" name="Google Shape;100;p44"/>
          <p:cNvSpPr txBox="1"/>
          <p:nvPr>
            <p:ph idx="1" type="body"/>
          </p:nvPr>
        </p:nvSpPr>
        <p:spPr>
          <a:xfrm>
            <a:off x="113600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/>
        </p:txBody>
      </p:sp>
      <p:sp>
        <p:nvSpPr>
          <p:cNvPr id="101" name="Google Shape;101;p44"/>
          <p:cNvSpPr txBox="1"/>
          <p:nvPr>
            <p:ph idx="2" type="body"/>
          </p:nvPr>
        </p:nvSpPr>
        <p:spPr>
          <a:xfrm>
            <a:off x="475318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/>
        </p:txBody>
      </p:sp>
      <p:sp>
        <p:nvSpPr>
          <p:cNvPr id="102" name="Google Shape;102;p44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5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5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5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7" name="Google Shape;107;p45"/>
          <p:cNvSpPr txBox="1"/>
          <p:nvPr>
            <p:ph idx="1" type="body"/>
          </p:nvPr>
        </p:nvSpPr>
        <p:spPr>
          <a:xfrm>
            <a:off x="1136000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108" name="Google Shape;108;p45"/>
          <p:cNvSpPr txBox="1"/>
          <p:nvPr>
            <p:ph idx="2" type="body"/>
          </p:nvPr>
        </p:nvSpPr>
        <p:spPr>
          <a:xfrm>
            <a:off x="3472501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109" name="Google Shape;109;p45"/>
          <p:cNvSpPr txBox="1"/>
          <p:nvPr>
            <p:ph idx="3" type="body"/>
          </p:nvPr>
        </p:nvSpPr>
        <p:spPr>
          <a:xfrm>
            <a:off x="5809002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/>
        </p:txBody>
      </p:sp>
      <p:sp>
        <p:nvSpPr>
          <p:cNvPr id="110" name="Google Shape;110;p45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6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6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6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5" name="Google Shape;115;p46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7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7"/>
          <p:cNvSpPr txBox="1"/>
          <p:nvPr>
            <p:ph idx="1" type="body"/>
          </p:nvPr>
        </p:nvSpPr>
        <p:spPr>
          <a:xfrm>
            <a:off x="264125" y="4435200"/>
            <a:ext cx="84225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119" name="Google Shape;119;p47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47"/>
          <p:cNvSpPr/>
          <p:nvPr/>
        </p:nvSpPr>
        <p:spPr>
          <a:xfrm>
            <a:off x="-7000" y="44352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8"/>
          <p:cNvSpPr/>
          <p:nvPr/>
        </p:nvSpPr>
        <p:spPr>
          <a:xfrm>
            <a:off x="-7000" y="-25"/>
            <a:ext cx="9150900" cy="5143500"/>
          </a:xfrm>
          <a:prstGeom prst="frame">
            <a:avLst>
              <a:gd fmla="val 2453" name="adj1"/>
            </a:avLst>
          </a:prstGeom>
          <a:gradFill>
            <a:gsLst>
              <a:gs pos="0">
                <a:srgbClr val="05B3F1">
                  <a:alpha val="21176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8"/>
          <p:cNvSpPr/>
          <p:nvPr/>
        </p:nvSpPr>
        <p:spPr>
          <a:xfrm>
            <a:off x="43371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8"/>
          <p:cNvSpPr txBox="1"/>
          <p:nvPr>
            <p:ph idx="12" type="sldNum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solidFill>
          <a:srgbClr val="FFFF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9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9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9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9"/>
          <p:cNvSpPr txBox="1"/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b="1"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49"/>
          <p:cNvSpPr txBox="1"/>
          <p:nvPr>
            <p:ph idx="1" type="subTitle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2" name="Google Shape;132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5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50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5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1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p5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51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1" name="Google Shape;141;p51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2" name="Google Shape;142;p5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" name="Google Shape;143;p5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2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6" name="Google Shape;146;p5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7" name="Google Shape;147;p52"/>
          <p:cNvSpPr txBox="1"/>
          <p:nvPr>
            <p:ph idx="10" type="dt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8" name="Google Shape;148;p52"/>
          <p:cNvSpPr txBox="1"/>
          <p:nvPr>
            <p:ph idx="11" type="ftr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52"/>
          <p:cNvSpPr txBox="1"/>
          <p:nvPr>
            <p:ph idx="12" type="sldNum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100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2" name="Google Shape;152;p5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1pPr>
            <a:lvl2pPr indent="-342900" lvl="1" marL="9144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2pPr>
            <a:lvl3pPr indent="-342900" lvl="2" marL="1371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3pPr>
            <a:lvl4pPr indent="-342900" lvl="3" marL="18288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4pPr>
            <a:lvl5pPr indent="-342900" lvl="4" marL="22860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5pPr>
            <a:lvl6pPr indent="-342900" lvl="5" marL="2743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153" name="Google Shape;153;p53"/>
          <p:cNvSpPr txBox="1"/>
          <p:nvPr>
            <p:ph idx="10" type="dt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53"/>
          <p:cNvSpPr txBox="1"/>
          <p:nvPr>
            <p:ph idx="11" type="ftr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53"/>
          <p:cNvSpPr txBox="1"/>
          <p:nvPr>
            <p:ph idx="12" type="sldNum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100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6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26"/>
          <p:cNvSpPr txBox="1"/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b="1" i="0" sz="30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7" name="Google Shape;67;p26"/>
          <p:cNvSpPr txBox="1"/>
          <p:nvPr>
            <p:ph idx="1" type="body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810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810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810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810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810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810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b="0" i="0" sz="2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verywellmind.com/the-four-stages-of-relationships-4163472" TargetMode="External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youtube.com/watch?v=yTZoddnZOwc" TargetMode="External"/><Relationship Id="rId4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"/>
          <p:cNvSpPr txBox="1"/>
          <p:nvPr>
            <p:ph type="ctrTitle"/>
          </p:nvPr>
        </p:nvSpPr>
        <p:spPr>
          <a:xfrm>
            <a:off x="1860000" y="2447450"/>
            <a:ext cx="5424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5882"/>
              <a:buNone/>
            </a:pPr>
            <a:r>
              <a:rPr lang="en" sz="3400"/>
              <a:t>The Neuroscience of Trauma &amp; Movement</a:t>
            </a:r>
            <a:endParaRPr sz="3400"/>
          </a:p>
        </p:txBody>
      </p:sp>
      <p:sp>
        <p:nvSpPr>
          <p:cNvPr id="161" name="Google Shape;161;p1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62" name="Google Shape;16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620"/>
            <a:ext cx="9144000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"/>
          <p:cNvSpPr txBox="1"/>
          <p:nvPr/>
        </p:nvSpPr>
        <p:spPr>
          <a:xfrm>
            <a:off x="148371" y="2956483"/>
            <a:ext cx="6045300" cy="17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Viktor Frankl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Mind/Body &amp; Soul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Trauma-Healing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M Sans"/>
              <a:buNone/>
            </a:pPr>
            <a: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Life Coaching Program</a:t>
            </a:r>
            <a:br>
              <a:rPr b="1" i="0" lang="en" sz="27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i="0" lang="en" sz="2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Week 1</a:t>
            </a:r>
            <a:r>
              <a:rPr b="1" lang="en" sz="2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529" y="81662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 txBox="1"/>
          <p:nvPr>
            <p:ph type="ctrTitle"/>
          </p:nvPr>
        </p:nvSpPr>
        <p:spPr>
          <a:xfrm>
            <a:off x="1883850" y="2248800"/>
            <a:ext cx="53763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400"/>
              <a:t>Narrative Trauma Coaching</a:t>
            </a:r>
            <a:endParaRPr sz="3400"/>
          </a:p>
        </p:txBody>
      </p:sp>
      <p:sp>
        <p:nvSpPr>
          <p:cNvPr id="170" name="Google Shape;170;p2"/>
          <p:cNvSpPr txBox="1"/>
          <p:nvPr/>
        </p:nvSpPr>
        <p:spPr>
          <a:xfrm>
            <a:off x="0" y="1588725"/>
            <a:ext cx="1735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r>
              <a:rPr b="1" lang="en" sz="9600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1" i="0" sz="9600" u="none" cap="none" strike="noStrike"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3"/>
          <p:cNvGrpSpPr/>
          <p:nvPr/>
        </p:nvGrpSpPr>
        <p:grpSpPr>
          <a:xfrm>
            <a:off x="5619074" y="417731"/>
            <a:ext cx="2120985" cy="4361089"/>
            <a:chOff x="5160100" y="1609475"/>
            <a:chExt cx="975300" cy="2005375"/>
          </a:xfrm>
        </p:grpSpPr>
        <p:sp>
          <p:nvSpPr>
            <p:cNvPr id="176" name="Google Shape;176;p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3"/>
          <p:cNvSpPr/>
          <p:nvPr/>
        </p:nvSpPr>
        <p:spPr>
          <a:xfrm flipH="1" rot="-2700000">
            <a:off x="7057481" y="3007202"/>
            <a:ext cx="669489" cy="669489"/>
          </a:xfrm>
          <a:prstGeom prst="teardrop">
            <a:avLst>
              <a:gd fmla="val 10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1474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Trauma Narrative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The Steps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36923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9972"/>
              <a:buFont typeface="DM Sans"/>
              <a:buAutoNum type="arabicPeriod"/>
            </a:pPr>
            <a:r>
              <a:rPr b="1" i="0" lang="en" sz="3643" u="none" cap="none" strike="noStrike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rPr>
              <a:t>Tell Your Story</a:t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70921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80" name="Google Shape;18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1" name="Google Shape;181;p3"/>
          <p:cNvSpPr/>
          <p:nvPr/>
        </p:nvSpPr>
        <p:spPr>
          <a:xfrm rot="4499367">
            <a:off x="7137857" y="360028"/>
            <a:ext cx="881478" cy="864587"/>
          </a:xfrm>
          <a:prstGeom prst="wedgeEllipseCallout">
            <a:avLst>
              <a:gd fmla="val -20833" name="adj1"/>
              <a:gd fmla="val 62500" name="adj2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"/>
          <p:cNvSpPr/>
          <p:nvPr/>
        </p:nvSpPr>
        <p:spPr>
          <a:xfrm rot="2700000">
            <a:off x="5350706" y="1072527"/>
            <a:ext cx="669489" cy="669489"/>
          </a:xfrm>
          <a:prstGeom prst="teardrop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6780750" y="1536450"/>
            <a:ext cx="176100" cy="154200"/>
          </a:xfrm>
          <a:prstGeom prst="hear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3"/>
          <p:cNvGrpSpPr/>
          <p:nvPr/>
        </p:nvGrpSpPr>
        <p:grpSpPr>
          <a:xfrm>
            <a:off x="7427996" y="641718"/>
            <a:ext cx="301203" cy="301203"/>
            <a:chOff x="8762414" y="2939573"/>
            <a:chExt cx="457200" cy="457200"/>
          </a:xfrm>
        </p:grpSpPr>
        <p:sp>
          <p:nvSpPr>
            <p:cNvPr id="185" name="Google Shape;185;p3"/>
            <p:cNvSpPr/>
            <p:nvPr/>
          </p:nvSpPr>
          <p:spPr>
            <a:xfrm>
              <a:off x="9010064" y="3034823"/>
              <a:ext cx="209550" cy="66675"/>
            </a:xfrm>
            <a:custGeom>
              <a:rect b="b" l="l" r="r" t="t"/>
              <a:pathLst>
                <a:path extrusionOk="0" h="66675" w="209550">
                  <a:moveTo>
                    <a:pt x="200025" y="0"/>
                  </a:moveTo>
                  <a:lnTo>
                    <a:pt x="9525" y="0"/>
                  </a:lnTo>
                  <a:cubicBezTo>
                    <a:pt x="3810" y="0"/>
                    <a:pt x="0" y="3810"/>
                    <a:pt x="0" y="9525"/>
                  </a:cubicBezTo>
                  <a:lnTo>
                    <a:pt x="0" y="57150"/>
                  </a:lnTo>
                  <a:cubicBezTo>
                    <a:pt x="0" y="62865"/>
                    <a:pt x="3810" y="66675"/>
                    <a:pt x="9525" y="66675"/>
                  </a:cubicBezTo>
                  <a:lnTo>
                    <a:pt x="200025" y="66675"/>
                  </a:lnTo>
                  <a:cubicBezTo>
                    <a:pt x="205740" y="66675"/>
                    <a:pt x="209550" y="62865"/>
                    <a:pt x="209550" y="57150"/>
                  </a:cubicBezTo>
                  <a:lnTo>
                    <a:pt x="209550" y="9525"/>
                  </a:lnTo>
                  <a:cubicBezTo>
                    <a:pt x="209550" y="3810"/>
                    <a:pt x="205740" y="0"/>
                    <a:pt x="200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9029114" y="3120548"/>
              <a:ext cx="171450" cy="276225"/>
            </a:xfrm>
            <a:custGeom>
              <a:rect b="b" l="l" r="r" t="t"/>
              <a:pathLst>
                <a:path extrusionOk="0" h="276225" w="171450">
                  <a:moveTo>
                    <a:pt x="0" y="266700"/>
                  </a:moveTo>
                  <a:cubicBezTo>
                    <a:pt x="0" y="272415"/>
                    <a:pt x="3810" y="276225"/>
                    <a:pt x="9525" y="276225"/>
                  </a:cubicBezTo>
                  <a:lnTo>
                    <a:pt x="161925" y="276225"/>
                  </a:lnTo>
                  <a:cubicBezTo>
                    <a:pt x="167640" y="276225"/>
                    <a:pt x="171450" y="272415"/>
                    <a:pt x="171450" y="266700"/>
                  </a:cubicBezTo>
                  <a:lnTo>
                    <a:pt x="1714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  <a:moveTo>
                    <a:pt x="28575" y="57150"/>
                  </a:moveTo>
                  <a:cubicBezTo>
                    <a:pt x="28575" y="51435"/>
                    <a:pt x="32385" y="47625"/>
                    <a:pt x="38100" y="47625"/>
                  </a:cubicBezTo>
                  <a:lnTo>
                    <a:pt x="133350" y="47625"/>
                  </a:lnTo>
                  <a:cubicBezTo>
                    <a:pt x="139065" y="47625"/>
                    <a:pt x="142875" y="51435"/>
                    <a:pt x="142875" y="57150"/>
                  </a:cubicBezTo>
                  <a:lnTo>
                    <a:pt x="142875" y="123825"/>
                  </a:lnTo>
                  <a:cubicBezTo>
                    <a:pt x="142875" y="129540"/>
                    <a:pt x="139065" y="133350"/>
                    <a:pt x="133350" y="133350"/>
                  </a:cubicBezTo>
                  <a:lnTo>
                    <a:pt x="38100" y="133350"/>
                  </a:lnTo>
                  <a:cubicBezTo>
                    <a:pt x="32385" y="133350"/>
                    <a:pt x="28575" y="129540"/>
                    <a:pt x="28575" y="123825"/>
                  </a:cubicBezTo>
                  <a:lnTo>
                    <a:pt x="28575" y="57150"/>
                  </a:lnTo>
                  <a:close/>
                  <a:moveTo>
                    <a:pt x="38100" y="161925"/>
                  </a:moveTo>
                  <a:lnTo>
                    <a:pt x="133350" y="161925"/>
                  </a:lnTo>
                  <a:cubicBezTo>
                    <a:pt x="139065" y="161925"/>
                    <a:pt x="142875" y="165735"/>
                    <a:pt x="142875" y="171450"/>
                  </a:cubicBezTo>
                  <a:cubicBezTo>
                    <a:pt x="142875" y="177165"/>
                    <a:pt x="139065" y="180975"/>
                    <a:pt x="133350" y="180975"/>
                  </a:cubicBezTo>
                  <a:lnTo>
                    <a:pt x="38100" y="180975"/>
                  </a:lnTo>
                  <a:cubicBezTo>
                    <a:pt x="32385" y="180975"/>
                    <a:pt x="28575" y="177165"/>
                    <a:pt x="28575" y="171450"/>
                  </a:cubicBezTo>
                  <a:cubicBezTo>
                    <a:pt x="28575" y="165735"/>
                    <a:pt x="32385" y="161925"/>
                    <a:pt x="38100" y="1619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762414" y="2939573"/>
              <a:ext cx="200025" cy="457200"/>
            </a:xfrm>
            <a:custGeom>
              <a:rect b="b" l="l" r="r" t="t"/>
              <a:pathLst>
                <a:path extrusionOk="0" h="457200" w="200025">
                  <a:moveTo>
                    <a:pt x="185738" y="76200"/>
                  </a:moveTo>
                  <a:lnTo>
                    <a:pt x="133350" y="76200"/>
                  </a:lnTo>
                  <a:lnTo>
                    <a:pt x="133350" y="28575"/>
                  </a:lnTo>
                  <a:lnTo>
                    <a:pt x="157163" y="28575"/>
                  </a:lnTo>
                  <a:cubicBezTo>
                    <a:pt x="164783" y="28575"/>
                    <a:pt x="171450" y="21908"/>
                    <a:pt x="171450" y="14288"/>
                  </a:cubicBezTo>
                  <a:cubicBezTo>
                    <a:pt x="171450" y="6668"/>
                    <a:pt x="164783" y="0"/>
                    <a:pt x="157163" y="0"/>
                  </a:cubicBezTo>
                  <a:lnTo>
                    <a:pt x="42863" y="0"/>
                  </a:lnTo>
                  <a:cubicBezTo>
                    <a:pt x="35243" y="0"/>
                    <a:pt x="28575" y="6668"/>
                    <a:pt x="28575" y="14288"/>
                  </a:cubicBezTo>
                  <a:cubicBezTo>
                    <a:pt x="28575" y="21908"/>
                    <a:pt x="35243" y="28575"/>
                    <a:pt x="42863" y="28575"/>
                  </a:cubicBezTo>
                  <a:lnTo>
                    <a:pt x="66675" y="28575"/>
                  </a:lnTo>
                  <a:lnTo>
                    <a:pt x="66675" y="76200"/>
                  </a:lnTo>
                  <a:lnTo>
                    <a:pt x="14288" y="76200"/>
                  </a:lnTo>
                  <a:cubicBezTo>
                    <a:pt x="6668" y="76200"/>
                    <a:pt x="0" y="82868"/>
                    <a:pt x="0" y="90488"/>
                  </a:cubicBezTo>
                  <a:cubicBezTo>
                    <a:pt x="0" y="98108"/>
                    <a:pt x="6668" y="104775"/>
                    <a:pt x="14288" y="104775"/>
                  </a:cubicBezTo>
                  <a:lnTo>
                    <a:pt x="47625" y="104775"/>
                  </a:lnTo>
                  <a:lnTo>
                    <a:pt x="47625" y="323850"/>
                  </a:lnTo>
                  <a:cubicBezTo>
                    <a:pt x="47625" y="334328"/>
                    <a:pt x="56198" y="342900"/>
                    <a:pt x="66675" y="342900"/>
                  </a:cubicBezTo>
                  <a:lnTo>
                    <a:pt x="66675" y="361950"/>
                  </a:lnTo>
                  <a:cubicBezTo>
                    <a:pt x="66675" y="367665"/>
                    <a:pt x="70485" y="371475"/>
                    <a:pt x="76200" y="371475"/>
                  </a:cubicBezTo>
                  <a:lnTo>
                    <a:pt x="85725" y="371475"/>
                  </a:lnTo>
                  <a:lnTo>
                    <a:pt x="85725" y="442913"/>
                  </a:lnTo>
                  <a:cubicBezTo>
                    <a:pt x="85725" y="450533"/>
                    <a:pt x="92393" y="457200"/>
                    <a:pt x="100013" y="457200"/>
                  </a:cubicBezTo>
                  <a:cubicBezTo>
                    <a:pt x="107633" y="457200"/>
                    <a:pt x="114300" y="450533"/>
                    <a:pt x="114300" y="442913"/>
                  </a:cubicBezTo>
                  <a:lnTo>
                    <a:pt x="114300" y="371475"/>
                  </a:lnTo>
                  <a:lnTo>
                    <a:pt x="123825" y="371475"/>
                  </a:lnTo>
                  <a:cubicBezTo>
                    <a:pt x="129540" y="371475"/>
                    <a:pt x="133350" y="367665"/>
                    <a:pt x="133350" y="361950"/>
                  </a:cubicBezTo>
                  <a:lnTo>
                    <a:pt x="133350" y="342900"/>
                  </a:lnTo>
                  <a:cubicBezTo>
                    <a:pt x="143828" y="342900"/>
                    <a:pt x="152400" y="334328"/>
                    <a:pt x="152400" y="323850"/>
                  </a:cubicBezTo>
                  <a:lnTo>
                    <a:pt x="152400" y="104775"/>
                  </a:lnTo>
                  <a:lnTo>
                    <a:pt x="185738" y="104775"/>
                  </a:lnTo>
                  <a:cubicBezTo>
                    <a:pt x="193358" y="104775"/>
                    <a:pt x="200025" y="98108"/>
                    <a:pt x="200025" y="90488"/>
                  </a:cubicBezTo>
                  <a:cubicBezTo>
                    <a:pt x="200025" y="82868"/>
                    <a:pt x="193358" y="76200"/>
                    <a:pt x="185738" y="76200"/>
                  </a:cubicBezTo>
                  <a:close/>
                  <a:moveTo>
                    <a:pt x="123825" y="247650"/>
                  </a:moveTo>
                  <a:lnTo>
                    <a:pt x="76200" y="247650"/>
                  </a:lnTo>
                  <a:lnTo>
                    <a:pt x="76200" y="123825"/>
                  </a:lnTo>
                  <a:lnTo>
                    <a:pt x="123825" y="123825"/>
                  </a:lnTo>
                  <a:lnTo>
                    <a:pt x="123825" y="2476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3"/>
          <p:cNvSpPr/>
          <p:nvPr/>
        </p:nvSpPr>
        <p:spPr>
          <a:xfrm>
            <a:off x="5534653" y="1275332"/>
            <a:ext cx="301594" cy="263875"/>
          </a:xfrm>
          <a:custGeom>
            <a:rect b="b" l="l" r="r" t="t"/>
            <a:pathLst>
              <a:path extrusionOk="0" h="399811" w="456961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9" name="Google Shape;189;p3"/>
          <p:cNvGrpSpPr/>
          <p:nvPr/>
        </p:nvGrpSpPr>
        <p:grpSpPr>
          <a:xfrm>
            <a:off x="7241629" y="3191345"/>
            <a:ext cx="301203" cy="301203"/>
            <a:chOff x="3293633" y="3741845"/>
            <a:chExt cx="457200" cy="457200"/>
          </a:xfrm>
        </p:grpSpPr>
        <p:sp>
          <p:nvSpPr>
            <p:cNvPr id="190" name="Google Shape;190;p3"/>
            <p:cNvSpPr/>
            <p:nvPr/>
          </p:nvSpPr>
          <p:spPr>
            <a:xfrm>
              <a:off x="3382215" y="3834237"/>
              <a:ext cx="278368" cy="279320"/>
            </a:xfrm>
            <a:custGeom>
              <a:rect b="b" l="l" r="r" t="t"/>
              <a:pathLst>
                <a:path extrusionOk="0" h="279320" w="278368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3293633" y="3741845"/>
              <a:ext cx="457200" cy="457200"/>
            </a:xfrm>
            <a:custGeom>
              <a:rect b="b" l="l" r="r" t="t"/>
              <a:pathLst>
                <a:path extrusionOk="0" h="457200" w="45720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"/>
          <p:cNvSpPr txBox="1"/>
          <p:nvPr>
            <p:ph type="title"/>
          </p:nvPr>
        </p:nvSpPr>
        <p:spPr>
          <a:xfrm>
            <a:off x="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NTCP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7" name="Google Shape;197;p4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98" name="Google Shape;198;p4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4"/>
          <p:cNvSpPr txBox="1"/>
          <p:nvPr/>
        </p:nvSpPr>
        <p:spPr>
          <a:xfrm>
            <a:off x="425950" y="1063375"/>
            <a:ext cx="62760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Narrative Trauma Coaching Protocol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0" name="Google Shape;20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225" y="2109350"/>
            <a:ext cx="4173525" cy="250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NTCP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6" name="Google Shape;206;p5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07" name="Google Shape;207;p5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8" name="Google Shape;208;p5"/>
          <p:cNvSpPr txBox="1"/>
          <p:nvPr/>
        </p:nvSpPr>
        <p:spPr>
          <a:xfrm>
            <a:off x="575800" y="1227000"/>
            <a:ext cx="47685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Aims to help people overcome trauma-related difficulties. 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It is designed to reduce negative emotional and behavioral responses following trauma.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8950" y="805375"/>
            <a:ext cx="213360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>
            <p:ph type="title"/>
          </p:nvPr>
        </p:nvSpPr>
        <p:spPr>
          <a:xfrm>
            <a:off x="0" y="40582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NTCP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5" name="Google Shape;215;p6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16" name="Google Shape;216;p6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" name="Google Shape;217;p6"/>
          <p:cNvSpPr txBox="1"/>
          <p:nvPr/>
        </p:nvSpPr>
        <p:spPr>
          <a:xfrm>
            <a:off x="477475" y="877738"/>
            <a:ext cx="47685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Addresses distorted or upsetting beliefs and attributions related to the traumas.</a:t>
            </a:r>
            <a:br>
              <a:rPr b="0" i="0" lang="en" sz="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b="0" i="0" sz="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Connects right and left hemispheres by creating a narrative context.  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18" name="Google Shape;218;p6"/>
          <p:cNvPicPr preferRelativeResize="0"/>
          <p:nvPr/>
        </p:nvPicPr>
        <p:blipFill rotWithShape="1">
          <a:blip r:embed="rId3">
            <a:alphaModFix/>
          </a:blip>
          <a:srcRect b="5176" l="0" r="0" t="0"/>
          <a:stretch/>
        </p:blipFill>
        <p:spPr>
          <a:xfrm>
            <a:off x="5445950" y="1200150"/>
            <a:ext cx="2878775" cy="204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4" name="Google Shape;224;p7"/>
          <p:cNvPicPr preferRelativeResize="0"/>
          <p:nvPr/>
        </p:nvPicPr>
        <p:blipFill rotWithShape="1">
          <a:blip r:embed="rId3">
            <a:alphaModFix/>
          </a:blip>
          <a:srcRect b="29923" l="43853" r="25460" t="36116"/>
          <a:stretch/>
        </p:blipFill>
        <p:spPr>
          <a:xfrm>
            <a:off x="402675" y="1228026"/>
            <a:ext cx="4026274" cy="250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 rotWithShape="1">
          <a:blip r:embed="rId4">
            <a:alphaModFix/>
          </a:blip>
          <a:srcRect b="38231" l="43986" r="25367" t="28905"/>
          <a:stretch/>
        </p:blipFill>
        <p:spPr>
          <a:xfrm>
            <a:off x="4694875" y="1228025"/>
            <a:ext cx="4155187" cy="250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>
            <p:ph type="title"/>
          </p:nvPr>
        </p:nvSpPr>
        <p:spPr>
          <a:xfrm>
            <a:off x="2202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NTCP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1" name="Google Shape;231;p8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32" name="Google Shape;232;p8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8"/>
          <p:cNvSpPr txBox="1"/>
          <p:nvPr/>
        </p:nvSpPr>
        <p:spPr>
          <a:xfrm>
            <a:off x="660400" y="1227000"/>
            <a:ext cx="47685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Provides a supportive environment in which people are encouraged to talk about their traumatic experiences and learn skills to help them cope with ordinary life stressors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34" name="Google Shape;2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7475" y="966125"/>
            <a:ext cx="302895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NTCP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0" name="Google Shape;240;p9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41" name="Google Shape;241;p9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2" name="Google Shape;242;p9"/>
          <p:cNvSpPr txBox="1"/>
          <p:nvPr/>
        </p:nvSpPr>
        <p:spPr>
          <a:xfrm>
            <a:off x="474300" y="1227000"/>
            <a:ext cx="47685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Teaches relaxation methods, such as focused breathing, progressive muscle relaxation, and visual imagery.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3" name="Google Shape;2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7500" y="624550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"/>
          <p:cNvSpPr txBox="1"/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NTCP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10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50" name="Google Shape;250;p10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1" name="Google Shape;251;p10"/>
          <p:cNvSpPr txBox="1"/>
          <p:nvPr/>
        </p:nvSpPr>
        <p:spPr>
          <a:xfrm>
            <a:off x="846525" y="1200150"/>
            <a:ext cx="47685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Conducts gradual exposure exercises, including verbal, written, and/or other creative recounting of abusive events, and processing inaccurate and/or unhelpful thoughts about the abuse/trauma</a:t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2" name="Google Shape;2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0425" y="966125"/>
            <a:ext cx="2533650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"/>
          <p:cNvSpPr txBox="1"/>
          <p:nvPr>
            <p:ph type="title"/>
          </p:nvPr>
        </p:nvSpPr>
        <p:spPr>
          <a:xfrm>
            <a:off x="139950" y="372000"/>
            <a:ext cx="50982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  Changing the Narrative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11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59" name="Google Shape;259;p11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0" name="Google Shape;260;p11"/>
          <p:cNvSpPr txBox="1"/>
          <p:nvPr/>
        </p:nvSpPr>
        <p:spPr>
          <a:xfrm>
            <a:off x="469650" y="1452350"/>
            <a:ext cx="47685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DM Sans"/>
              <a:buChar char="●"/>
            </a:pPr>
            <a:r>
              <a:rPr b="0" i="0" lang="en" sz="25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Works with clients to explore the stories that they carry about themselves and their lives and their </a:t>
            </a:r>
            <a:r>
              <a:rPr b="0" i="0" lang="en" sz="2500" u="none" cap="none" strike="noStrike">
                <a:solidFill>
                  <a:srgbClr val="401E47"/>
                </a:solidFill>
                <a:highlight>
                  <a:srgbClr val="FFFFFF"/>
                </a:highlight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relationships</a:t>
            </a:r>
            <a:r>
              <a:rPr b="0" i="0" lang="en" sz="25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. </a:t>
            </a:r>
            <a:endParaRPr b="0" i="0" sz="25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61" name="Google Shape;26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7100" y="54717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"/>
          <p:cNvSpPr txBox="1"/>
          <p:nvPr>
            <p:ph type="title"/>
          </p:nvPr>
        </p:nvSpPr>
        <p:spPr>
          <a:xfrm>
            <a:off x="0" y="423100"/>
            <a:ext cx="52110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Changing the Narrative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7" name="Google Shape;267;p12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68" name="Google Shape;268;p12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9" name="Google Shape;269;p12"/>
          <p:cNvSpPr txBox="1"/>
          <p:nvPr/>
        </p:nvSpPr>
        <p:spPr>
          <a:xfrm>
            <a:off x="541425" y="1200150"/>
            <a:ext cx="5346600" cy="26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When a dominant story is problematic, it will surface in our self-beliefs and behavior patterns.</a:t>
            </a:r>
            <a:endParaRPr b="0" i="0" sz="24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“I am a </a:t>
            </a:r>
            <a:r>
              <a:rPr b="1" i="0" lang="en" sz="24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victim</a:t>
            </a:r>
            <a:r>
              <a:rPr b="0" i="0" lang="en" sz="24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” to  “I am a </a:t>
            </a:r>
            <a:r>
              <a:rPr b="1" i="0" lang="en" sz="24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survivor</a:t>
            </a:r>
            <a:r>
              <a:rPr b="0" i="0" lang="en" sz="24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DM Sans"/>
                <a:ea typeface="DM Sans"/>
                <a:cs typeface="DM Sans"/>
                <a:sym typeface="DM Sans"/>
              </a:rPr>
              <a:t>”.</a:t>
            </a:r>
            <a:endParaRPr b="0" i="0" sz="24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12121"/>
              </a:solidFill>
              <a:highlight>
                <a:srgbClr val="FFFFFF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70" name="Google Shape;27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4275" y="42310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/>
          <p:nvPr>
            <p:ph type="title"/>
          </p:nvPr>
        </p:nvSpPr>
        <p:spPr>
          <a:xfrm>
            <a:off x="0" y="423100"/>
            <a:ext cx="52110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The Steps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6" name="Google Shape;276;p13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77" name="Google Shape;277;p13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4275" y="4231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 txBox="1"/>
          <p:nvPr/>
        </p:nvSpPr>
        <p:spPr>
          <a:xfrm>
            <a:off x="558350" y="1282800"/>
            <a:ext cx="4839000" cy="36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558" lvl="0" marL="457200" marR="0" rtl="0" algn="l">
              <a:lnSpc>
                <a:spcPct val="150000"/>
              </a:lnSpc>
              <a:spcBef>
                <a:spcPts val="454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AutoNum type="arabicPeriod"/>
            </a:pPr>
            <a:r>
              <a:rPr b="0" i="0" lang="en" sz="270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About You </a:t>
            </a:r>
            <a:endParaRPr b="0" i="0" sz="27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558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AutoNum type="arabicPeriod"/>
            </a:pPr>
            <a:r>
              <a:rPr b="0" i="0" lang="en" sz="270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Finding Your Safe Place</a:t>
            </a:r>
            <a:endParaRPr b="0" i="0" sz="27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558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AutoNum type="arabicPeriod"/>
            </a:pPr>
            <a:r>
              <a:rPr b="0" i="0" lang="en" sz="270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Noticing Your Feelings</a:t>
            </a:r>
            <a:endParaRPr b="0" i="0" sz="27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558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AutoNum type="arabicPeriod"/>
            </a:pPr>
            <a:r>
              <a:rPr b="0" i="0" lang="en" sz="270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Enjoying Yourself </a:t>
            </a:r>
            <a:endParaRPr b="0" i="0" sz="27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558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AutoNum type="arabicPeriod"/>
            </a:pPr>
            <a:r>
              <a:rPr b="0" i="0" lang="en" sz="270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Noticing Your Thoughts</a:t>
            </a:r>
            <a:endParaRPr b="0" i="0" sz="27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8"/>
              <a:buFont typeface="Arial"/>
              <a:buNone/>
            </a:pPr>
            <a:r>
              <a:t/>
            </a:r>
            <a:endParaRPr b="0" i="0" sz="20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type="title"/>
          </p:nvPr>
        </p:nvSpPr>
        <p:spPr>
          <a:xfrm>
            <a:off x="0" y="423100"/>
            <a:ext cx="52110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The Steps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5" name="Google Shape;285;p14"/>
          <p:cNvSpPr txBox="1"/>
          <p:nvPr>
            <p:ph idx="1" type="body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86" name="Google Shape;286;p14"/>
          <p:cNvSpPr txBox="1"/>
          <p:nvPr>
            <p:ph idx="12" type="sldNum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7" name="Google Shape;28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4275" y="4231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4"/>
          <p:cNvSpPr txBox="1"/>
          <p:nvPr/>
        </p:nvSpPr>
        <p:spPr>
          <a:xfrm>
            <a:off x="558350" y="1282800"/>
            <a:ext cx="5211000" cy="3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6.  Preparing to Tell Your Story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7.  Telling Your Story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8.  Retell Your Story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9.  Reflecting on Your Feelings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So Far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 After Telling Your Story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8"/>
              <a:buFont typeface="Arial"/>
              <a:buNone/>
            </a:pPr>
            <a:r>
              <a:t/>
            </a:r>
            <a:endParaRPr b="0" i="0" sz="200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94" name="Google Shape;29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5" name="Google Shape;295;p15"/>
          <p:cNvSpPr txBox="1"/>
          <p:nvPr>
            <p:ph idx="4294967295" type="title"/>
          </p:nvPr>
        </p:nvSpPr>
        <p:spPr>
          <a:xfrm>
            <a:off x="936100" y="140925"/>
            <a:ext cx="81633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Narrative Exposure Therapy for Children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descr="Mina Fazel, Associate Professor in Child &amp; Adolescent Psychiatry and Consultant Child and Adolescent Psychiatrist, Psychological Medicine, Oxford University Hospitals presents a talk titled: Adaptations of narrative exposure therapy for different child PTSD populations as part of the Child and Adolescent Mental Health Webinar Series. &#10;The paper the webinar title relates to can be found here: https://www.ncbi.nlm.nih.gov/pmc/articles/PMC7043101/" id="296" name="Google Shape;296;p15" title="Webinar - Adaptations of narrative exposure therapy for different child PTSD populations.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65200" y="874124"/>
            <a:ext cx="5253125" cy="393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02" name="Google Shape;30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3" name="Google Shape;303;p16"/>
          <p:cNvSpPr txBox="1"/>
          <p:nvPr>
            <p:ph idx="4294967295" type="title"/>
          </p:nvPr>
        </p:nvSpPr>
        <p:spPr>
          <a:xfrm>
            <a:off x="936100" y="140925"/>
            <a:ext cx="81633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Narrative Exposure Therapy for Children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4" name="Google Shape;304;p16"/>
          <p:cNvSpPr txBox="1"/>
          <p:nvPr/>
        </p:nvSpPr>
        <p:spPr>
          <a:xfrm>
            <a:off x="547450" y="1107225"/>
            <a:ext cx="59589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</a:pPr>
            <a:r>
              <a:rPr b="0" i="0" lang="en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Treatment for trauma-spectrum disorders in survivors of multiple and complex trauma.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</a:pPr>
            <a:r>
              <a:rPr b="0" i="0" lang="en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NET builds on the theory of the dual representation of traumatic memories.</a:t>
            </a:r>
            <a:br>
              <a:rPr b="0" i="0" lang="en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</a:pPr>
            <a:r>
              <a:rPr b="0" i="0" lang="en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Contextualizes the particular associative elements of the fear network, the sensory, affective and cognitive memories of trauma.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4875" y="1288400"/>
            <a:ext cx="1984475" cy="1975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11" name="Google Shape;31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2" name="Google Shape;312;p17"/>
          <p:cNvSpPr txBox="1"/>
          <p:nvPr>
            <p:ph idx="4294967295" type="title"/>
          </p:nvPr>
        </p:nvSpPr>
        <p:spPr>
          <a:xfrm>
            <a:off x="936100" y="140925"/>
            <a:ext cx="81633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Narrative Exposure Therapy for Children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593850" y="976350"/>
            <a:ext cx="59589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the assistance of the therapist/coach, constructs a chronological narrative of his life story with a focus on the traumatic experiences.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Fragmented reports of the traumatic experiences will be transformed into a coherent narrative.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2750" y="1253729"/>
            <a:ext cx="2181475" cy="218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8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20" name="Google Shape;32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1" name="Google Shape;321;p18"/>
          <p:cNvSpPr txBox="1"/>
          <p:nvPr>
            <p:ph idx="4294967295" type="title"/>
          </p:nvPr>
        </p:nvSpPr>
        <p:spPr>
          <a:xfrm>
            <a:off x="936100" y="140925"/>
            <a:ext cx="81633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Narrative Exposure Therapy for Children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2" name="Google Shape;322;p18"/>
          <p:cNvSpPr txBox="1"/>
          <p:nvPr/>
        </p:nvSpPr>
        <p:spPr>
          <a:xfrm>
            <a:off x="593850" y="976350"/>
            <a:ext cx="78786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HOT memory is involuntarily retrieved without links to the COLD memory.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narrative exposure (story telling) the previously unconnected fear networks for the traumatic events are activated and linked with the cold memory, in order to contextualise the events. </a:t>
            </a:r>
            <a:b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aim is to complete an autobiographical memory by linking the hot and cold memory in this way.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9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28" name="Google Shape;32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9" name="Google Shape;329;p19"/>
          <p:cNvSpPr txBox="1"/>
          <p:nvPr>
            <p:ph idx="4294967295" type="title"/>
          </p:nvPr>
        </p:nvSpPr>
        <p:spPr>
          <a:xfrm>
            <a:off x="2385525" y="161050"/>
            <a:ext cx="52110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Cold Vs. Hot Memories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0" name="Google Shape;330;p19"/>
          <p:cNvSpPr txBox="1"/>
          <p:nvPr/>
        </p:nvSpPr>
        <p:spPr>
          <a:xfrm>
            <a:off x="2385525" y="523400"/>
            <a:ext cx="57978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1" name="Google Shape;331;p19"/>
          <p:cNvSpPr txBox="1"/>
          <p:nvPr/>
        </p:nvSpPr>
        <p:spPr>
          <a:xfrm>
            <a:off x="1338725" y="1811800"/>
            <a:ext cx="6774000" cy="19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32" name="Google Shape;332;p19"/>
          <p:cNvPicPr preferRelativeResize="0"/>
          <p:nvPr/>
        </p:nvPicPr>
        <p:blipFill rotWithShape="1">
          <a:blip r:embed="rId3">
            <a:alphaModFix/>
          </a:blip>
          <a:srcRect b="28180" l="36655" r="25256" t="28375"/>
          <a:stretch/>
        </p:blipFill>
        <p:spPr>
          <a:xfrm>
            <a:off x="1932601" y="907975"/>
            <a:ext cx="5707176" cy="366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0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38" name="Google Shape;33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9" name="Google Shape;339;p20"/>
          <p:cNvSpPr txBox="1"/>
          <p:nvPr>
            <p:ph idx="4294967295" type="title"/>
          </p:nvPr>
        </p:nvSpPr>
        <p:spPr>
          <a:xfrm>
            <a:off x="2385525" y="161050"/>
            <a:ext cx="52110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  Lifeline Exercise 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0" name="Google Shape;340;p20"/>
          <p:cNvSpPr txBox="1"/>
          <p:nvPr/>
        </p:nvSpPr>
        <p:spPr>
          <a:xfrm>
            <a:off x="2385525" y="523400"/>
            <a:ext cx="57978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1" name="Google Shape;341;p20"/>
          <p:cNvSpPr txBox="1"/>
          <p:nvPr/>
        </p:nvSpPr>
        <p:spPr>
          <a:xfrm>
            <a:off x="1338725" y="1811800"/>
            <a:ext cx="6774000" cy="19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2" name="Google Shape;342;p20"/>
          <p:cNvSpPr txBox="1"/>
          <p:nvPr/>
        </p:nvSpPr>
        <p:spPr>
          <a:xfrm>
            <a:off x="724725" y="1046825"/>
            <a:ext cx="57372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Lay out a piece of rope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end is when they were born. The other end should be rolled up to indicate life yet to come. </a:t>
            </a:r>
            <a:b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Stones and flowers are given a label or a name. At this point you don’t want too much detail about any events.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20"/>
          <p:cNvPicPr preferRelativeResize="0"/>
          <p:nvPr/>
        </p:nvPicPr>
        <p:blipFill rotWithShape="1">
          <a:blip r:embed="rId3">
            <a:alphaModFix/>
          </a:blip>
          <a:srcRect b="30114" l="30258" r="51765" t="27170"/>
          <a:stretch/>
        </p:blipFill>
        <p:spPr>
          <a:xfrm>
            <a:off x="6743900" y="927863"/>
            <a:ext cx="1962802" cy="328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1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49" name="Google Shape;34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0" name="Google Shape;350;p21"/>
          <p:cNvSpPr txBox="1"/>
          <p:nvPr>
            <p:ph idx="4294967295" type="title"/>
          </p:nvPr>
        </p:nvSpPr>
        <p:spPr>
          <a:xfrm>
            <a:off x="2385525" y="161050"/>
            <a:ext cx="52110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  Lifeline Exercise 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2385525" y="523400"/>
            <a:ext cx="57978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2" name="Google Shape;352;p21"/>
          <p:cNvSpPr txBox="1"/>
          <p:nvPr/>
        </p:nvSpPr>
        <p:spPr>
          <a:xfrm>
            <a:off x="1338725" y="1811800"/>
            <a:ext cx="6774000" cy="19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3" name="Google Shape;353;p21"/>
          <p:cNvSpPr txBox="1"/>
          <p:nvPr/>
        </p:nvSpPr>
        <p:spPr>
          <a:xfrm>
            <a:off x="427175" y="1495525"/>
            <a:ext cx="46641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Stones represent the traumas. </a:t>
            </a:r>
            <a:b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Flowers are positive experiences and people along the way.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3853" y="1368928"/>
            <a:ext cx="3344100" cy="222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2"/>
          <p:cNvSpPr txBox="1"/>
          <p:nvPr>
            <p:ph idx="4294967295" type="ctrTitle"/>
          </p:nvPr>
        </p:nvSpPr>
        <p:spPr>
          <a:xfrm>
            <a:off x="547450" y="1880675"/>
            <a:ext cx="49872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1" i="0" sz="3643" u="none" cap="none" strike="noStrike">
              <a:solidFill>
                <a:schemeClr val="accent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</a:pPr>
            <a:r>
              <a:t/>
            </a:r>
            <a:endParaRPr b="0" i="0" sz="4700" u="none" cap="none" strike="noStrike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60" name="Google Shape;36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b="0"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b="0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1" name="Google Shape;361;p22"/>
          <p:cNvSpPr txBox="1"/>
          <p:nvPr>
            <p:ph idx="4294967295" type="title"/>
          </p:nvPr>
        </p:nvSpPr>
        <p:spPr>
          <a:xfrm>
            <a:off x="2385525" y="161050"/>
            <a:ext cx="52110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>
                <a:latin typeface="DM Sans"/>
                <a:ea typeface="DM Sans"/>
                <a:cs typeface="DM Sans"/>
                <a:sym typeface="DM Sans"/>
              </a:rPr>
              <a:t>Cold Vs. Hot Memories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2" name="Google Shape;362;p22"/>
          <p:cNvSpPr txBox="1"/>
          <p:nvPr/>
        </p:nvSpPr>
        <p:spPr>
          <a:xfrm>
            <a:off x="2385525" y="523400"/>
            <a:ext cx="57978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3" name="Google Shape;363;p22"/>
          <p:cNvSpPr txBox="1"/>
          <p:nvPr/>
        </p:nvSpPr>
        <p:spPr>
          <a:xfrm>
            <a:off x="1338725" y="1811800"/>
            <a:ext cx="6774000" cy="19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64" name="Google Shape;364;p22"/>
          <p:cNvPicPr preferRelativeResize="0"/>
          <p:nvPr/>
        </p:nvPicPr>
        <p:blipFill rotWithShape="1">
          <a:blip r:embed="rId3">
            <a:alphaModFix/>
          </a:blip>
          <a:srcRect b="28180" l="36655" r="25256" t="28375"/>
          <a:stretch/>
        </p:blipFill>
        <p:spPr>
          <a:xfrm>
            <a:off x="1932601" y="907975"/>
            <a:ext cx="5707176" cy="366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3"/>
          <p:cNvSpPr txBox="1"/>
          <p:nvPr/>
        </p:nvSpPr>
        <p:spPr>
          <a:xfrm>
            <a:off x="2847525" y="0"/>
            <a:ext cx="42045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Practice Time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3"/>
          <p:cNvSpPr/>
          <p:nvPr/>
        </p:nvSpPr>
        <p:spPr>
          <a:xfrm>
            <a:off x="1550850" y="4254250"/>
            <a:ext cx="5641500" cy="8892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3"/>
          <p:cNvSpPr txBox="1"/>
          <p:nvPr/>
        </p:nvSpPr>
        <p:spPr>
          <a:xfrm>
            <a:off x="1849650" y="4292725"/>
            <a:ext cx="50439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See NTCP for Instructions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 Minutes each person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rcetus template">
  <a:themeElements>
    <a:clrScheme name="Custom 347">
      <a:dk1>
        <a:srgbClr val="00162A"/>
      </a:dk1>
      <a:lt1>
        <a:srgbClr val="FFFFFF"/>
      </a:lt1>
      <a:dk2>
        <a:srgbClr val="ABB8C0"/>
      </a:dk2>
      <a:lt2>
        <a:srgbClr val="F0F2F3"/>
      </a:lt2>
      <a:accent1>
        <a:srgbClr val="05B3F1"/>
      </a:accent1>
      <a:accent2>
        <a:srgbClr val="0073BB"/>
      </a:accent2>
      <a:accent3>
        <a:srgbClr val="B8DD63"/>
      </a:accent3>
      <a:accent4>
        <a:srgbClr val="78B329"/>
      </a:accent4>
      <a:accent5>
        <a:srgbClr val="FF9367"/>
      </a:accent5>
      <a:accent6>
        <a:srgbClr val="EE2424"/>
      </a:accent6>
      <a:hlink>
        <a:srgbClr val="05B3F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