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Lst>
  <p:sldSz cy="5143500" cx="9144000"/>
  <p:notesSz cx="6858000" cy="9144000"/>
  <p:embeddedFontLst>
    <p:embeddedFont>
      <p:font typeface="Montserrat"/>
      <p:regular r:id="rId57"/>
      <p:bold r:id="rId58"/>
      <p:italic r:id="rId59"/>
      <p:boldItalic r:id="rId60"/>
    </p:embeddedFont>
    <p:embeddedFont>
      <p:font typeface="Montserrat Light"/>
      <p:regular r:id="rId61"/>
      <p:bold r:id="rId62"/>
      <p:italic r:id="rId63"/>
      <p:boldItalic r:id="rId64"/>
    </p:embeddedFont>
    <p:embeddedFont>
      <p:font typeface="Montserrat ExtraBold"/>
      <p:bold r:id="rId65"/>
      <p:boldItalic r:id="rId66"/>
    </p:embeddedFont>
    <p:embeddedFont>
      <p:font typeface="Gill Sans"/>
      <p:regular r:id="rId67"/>
      <p:bold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9" roundtripDataSignature="AMtx7mhzqE5DOqY7ZPc682DJ/K7NabP8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MontserratLight-bold.fntdata"/><Relationship Id="rId61" Type="http://schemas.openxmlformats.org/officeDocument/2006/relationships/font" Target="fonts/MontserratLight-regular.fntdata"/><Relationship Id="rId20" Type="http://schemas.openxmlformats.org/officeDocument/2006/relationships/slide" Target="slides/slide16.xml"/><Relationship Id="rId64" Type="http://schemas.openxmlformats.org/officeDocument/2006/relationships/font" Target="fonts/MontserratLight-boldItalic.fntdata"/><Relationship Id="rId63" Type="http://schemas.openxmlformats.org/officeDocument/2006/relationships/font" Target="fonts/MontserratLight-italic.fntdata"/><Relationship Id="rId22" Type="http://schemas.openxmlformats.org/officeDocument/2006/relationships/slide" Target="slides/slide18.xml"/><Relationship Id="rId66" Type="http://schemas.openxmlformats.org/officeDocument/2006/relationships/font" Target="fonts/MontserratExtraBold-boldItalic.fntdata"/><Relationship Id="rId21" Type="http://schemas.openxmlformats.org/officeDocument/2006/relationships/slide" Target="slides/slide17.xml"/><Relationship Id="rId65" Type="http://schemas.openxmlformats.org/officeDocument/2006/relationships/font" Target="fonts/MontserratExtraBold-bold.fntdata"/><Relationship Id="rId24" Type="http://schemas.openxmlformats.org/officeDocument/2006/relationships/slide" Target="slides/slide20.xml"/><Relationship Id="rId68" Type="http://schemas.openxmlformats.org/officeDocument/2006/relationships/font" Target="fonts/GillSans-bold.fntdata"/><Relationship Id="rId23" Type="http://schemas.openxmlformats.org/officeDocument/2006/relationships/slide" Target="slides/slide19.xml"/><Relationship Id="rId67" Type="http://schemas.openxmlformats.org/officeDocument/2006/relationships/font" Target="fonts/GillSans-regular.fntdata"/><Relationship Id="rId60" Type="http://schemas.openxmlformats.org/officeDocument/2006/relationships/font" Target="fonts/Montserrat-boldItalic.fntdata"/><Relationship Id="rId26" Type="http://schemas.openxmlformats.org/officeDocument/2006/relationships/slide" Target="slides/slide22.xml"/><Relationship Id="rId25" Type="http://schemas.openxmlformats.org/officeDocument/2006/relationships/slide" Target="slides/slide21.xml"/><Relationship Id="rId69" Type="http://customschemas.google.com/relationships/presentationmetadata" Target="meta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Montserrat-regular.fntdata"/><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Montserrat-italic.fntdata"/><Relationship Id="rId14" Type="http://schemas.openxmlformats.org/officeDocument/2006/relationships/slide" Target="slides/slide10.xml"/><Relationship Id="rId58" Type="http://schemas.openxmlformats.org/officeDocument/2006/relationships/font" Target="fonts/Montserrat-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AKTyPgwfPgg"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AKTyPgwfPg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pMoktNUriQ&amp;list=PLP9e7Ovq26rwaVxKveMy1HGYQtOy4eLLa"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1OnHgqIEvfA"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e3f252493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2e3f252493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https://www.youtube.com/watch?v=AKTyPgwfPgg</a:t>
            </a:r>
            <a:r>
              <a:rPr lang="en-US"/>
              <a:t> until 844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https://www.youtube.com/watch?v=AKTyPgwfPgg</a:t>
            </a:r>
            <a:r>
              <a:rPr lang="en-US"/>
              <a:t> 844-16 4 horsemen</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https://www.youtube.com/watch?v=LpMoktNUriQ&amp;list=PLP9e7Ovq26rwaVxKveMy1HGYQtOy4eLLa</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https://www.youtube.com/watch?v=1OnHgqIEvfA</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pic>
        <p:nvPicPr>
          <p:cNvPr id="10" name="Google Shape;10;p53"/>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1" name="Google Shape;11;p53"/>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 name="Shape 12"/>
        <p:cNvGrpSpPr/>
        <p:nvPr/>
      </p:nvGrpSpPr>
      <p:grpSpPr>
        <a:xfrm>
          <a:off x="0" y="0"/>
          <a:ext cx="0" cy="0"/>
          <a:chOff x="0" y="0"/>
          <a:chExt cx="0" cy="0"/>
        </a:xfrm>
      </p:grpSpPr>
      <p:pic>
        <p:nvPicPr>
          <p:cNvPr id="13" name="Google Shape;13;p5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 name="Google Shape;14;p5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5" name="Google Shape;15;p54"/>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16" name="Google Shape;16;p54"/>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17" name="Google Shape;17;p5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sp>
        <p:nvSpPr>
          <p:cNvPr id="19" name="Google Shape;19;p5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pic>
        <p:nvPicPr>
          <p:cNvPr id="20" name="Google Shape;20;p55"/>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1" name="Shape 21"/>
        <p:cNvGrpSpPr/>
        <p:nvPr/>
      </p:nvGrpSpPr>
      <p:grpSpPr>
        <a:xfrm>
          <a:off x="0" y="0"/>
          <a:ext cx="0" cy="0"/>
          <a:chOff x="0" y="0"/>
          <a:chExt cx="0" cy="0"/>
        </a:xfrm>
      </p:grpSpPr>
      <p:pic>
        <p:nvPicPr>
          <p:cNvPr id="22" name="Google Shape;22;p5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3" name="Google Shape;23;p5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4" name="Google Shape;24;p56"/>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5" name="Google Shape;25;p56"/>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6" name="Google Shape;26;p56"/>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7" name="Google Shape;27;p5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8" name="Shape 28"/>
        <p:cNvGrpSpPr/>
        <p:nvPr/>
      </p:nvGrpSpPr>
      <p:grpSpPr>
        <a:xfrm>
          <a:off x="0" y="0"/>
          <a:ext cx="0" cy="0"/>
          <a:chOff x="0" y="0"/>
          <a:chExt cx="0" cy="0"/>
        </a:xfrm>
      </p:grpSpPr>
      <p:pic>
        <p:nvPicPr>
          <p:cNvPr id="29" name="Google Shape;29;p5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0" name="Google Shape;30;p57"/>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p:txBody>
      </p:sp>
      <p:sp>
        <p:nvSpPr>
          <p:cNvPr id="31" name="Google Shape;31;p57"/>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32" name="Google Shape;32;p5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pic>
        <p:nvPicPr>
          <p:cNvPr id="34" name="Google Shape;34;p5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5" name="Google Shape;35;p58"/>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36" name="Google Shape;36;p58"/>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37" name="Google Shape;37;p5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pic>
        <p:nvPicPr>
          <p:cNvPr id="39" name="Google Shape;39;p5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0" name="Google Shape;40;p59"/>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41" name="Google Shape;41;p5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42" name="Shape 42"/>
        <p:cNvGrpSpPr/>
        <p:nvPr/>
      </p:nvGrpSpPr>
      <p:grpSpPr>
        <a:xfrm>
          <a:off x="0" y="0"/>
          <a:ext cx="0" cy="0"/>
          <a:chOff x="0" y="0"/>
          <a:chExt cx="0" cy="0"/>
        </a:xfrm>
      </p:grpSpPr>
      <p:sp>
        <p:nvSpPr>
          <p:cNvPr id="43" name="Google Shape;43;p60"/>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44" name="Google Shape;44;p60"/>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45" name="Google Shape;45;p60"/>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 name="Google Shape;46;p60"/>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7" name="Google Shape;47;p60"/>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 name="Shape 48"/>
        <p:cNvGrpSpPr/>
        <p:nvPr/>
      </p:nvGrpSpPr>
      <p:grpSpPr>
        <a:xfrm>
          <a:off x="0" y="0"/>
          <a:ext cx="0" cy="0"/>
          <a:chOff x="0" y="0"/>
          <a:chExt cx="0" cy="0"/>
        </a:xfrm>
      </p:grpSpPr>
      <p:sp>
        <p:nvSpPr>
          <p:cNvPr id="49" name="Google Shape;49;p61"/>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50" name="Google Shape;50;p6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51" name="Google Shape;51;p61"/>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62"/>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54" name="Google Shape;54;p62"/>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55" name="Google Shape;55;p62"/>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6" name="Google Shape;56;p62"/>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7" name="Google Shape;57;p62"/>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8" name="Shape 58"/>
        <p:cNvGrpSpPr/>
        <p:nvPr/>
      </p:nvGrpSpPr>
      <p:grpSpPr>
        <a:xfrm>
          <a:off x="0" y="0"/>
          <a:ext cx="0" cy="0"/>
          <a:chOff x="0" y="0"/>
          <a:chExt cx="0" cy="0"/>
        </a:xfrm>
      </p:grpSpPr>
      <p:sp>
        <p:nvSpPr>
          <p:cNvPr id="59" name="Google Shape;59;p63"/>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60" name="Google Shape;60;p63"/>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61" name="Shape 61"/>
        <p:cNvGrpSpPr/>
        <p:nvPr/>
      </p:nvGrpSpPr>
      <p:grpSpPr>
        <a:xfrm>
          <a:off x="0" y="0"/>
          <a:ext cx="0" cy="0"/>
          <a:chOff x="0" y="0"/>
          <a:chExt cx="0" cy="0"/>
        </a:xfrm>
      </p:grpSpPr>
      <p:sp>
        <p:nvSpPr>
          <p:cNvPr id="62" name="Google Shape;62;p64"/>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63" name="Google Shape;63;p64"/>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64" name="Google Shape;64;p64"/>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65"/>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67" name="Google Shape;67;p65"/>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68" name="Google Shape;68;p65"/>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69" name="Google Shape;69;p65"/>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0" name="Google Shape;70;p65"/>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1" name="Google Shape;71;p65"/>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5" name="Shape 5"/>
        <p:cNvGrpSpPr/>
        <p:nvPr/>
      </p:nvGrpSpPr>
      <p:grpSpPr>
        <a:xfrm>
          <a:off x="0" y="0"/>
          <a:ext cx="0" cy="0"/>
          <a:chOff x="0" y="0"/>
          <a:chExt cx="0" cy="0"/>
        </a:xfrm>
      </p:grpSpPr>
      <p:sp>
        <p:nvSpPr>
          <p:cNvPr id="6" name="Google Shape;6;p52"/>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7" name="Google Shape;7;p52"/>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8" name="Google Shape;8;p5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QEnVSrCCSw4" TargetMode="Externa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AKTyPgwfPgg" TargetMode="External"/><Relationship Id="rId4" Type="http://schemas.openxmlformats.org/officeDocument/2006/relationships/image" Target="../media/image2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SqPvgDYmJnY" TargetMode="Externa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AKTyPgwfPgg" TargetMode="Externa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www.youtube.com/watch?v=LpMoktNUriQ" TargetMode="External"/><Relationship Id="rId4" Type="http://schemas.openxmlformats.org/officeDocument/2006/relationships/image" Target="../media/image3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3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hyperlink" Target="http://www.gottmanblog.com/sound-relationship-house/2014/10/28/the-sound-relationship-house-turn-towards-instead-of-away"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
          <p:cNvSpPr txBox="1"/>
          <p:nvPr>
            <p:ph type="ctrTitle"/>
          </p:nvPr>
        </p:nvSpPr>
        <p:spPr>
          <a:xfrm>
            <a:off x="2068997" y="1073182"/>
            <a:ext cx="5006006"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3600"/>
              <a:buNone/>
            </a:pPr>
            <a:r>
              <a:rPr lang="en-US"/>
              <a:t>Viktor Frankl Marriage &amp; Intimacy</a:t>
            </a:r>
            <a:endParaRPr/>
          </a:p>
          <a:p>
            <a:pPr indent="0" lvl="0" marL="0" rtl="0" algn="ctr">
              <a:lnSpc>
                <a:spcPct val="100000"/>
              </a:lnSpc>
              <a:spcBef>
                <a:spcPts val="0"/>
              </a:spcBef>
              <a:spcAft>
                <a:spcPts val="0"/>
              </a:spcAft>
              <a:buSzPts val="3600"/>
              <a:buNone/>
            </a:pPr>
            <a:r>
              <a:rPr lang="en-US"/>
              <a:t>Coaching</a:t>
            </a:r>
            <a:br>
              <a:rPr lang="en-US"/>
            </a:br>
            <a:r>
              <a:rPr lang="en-US" sz="2000"/>
              <a:t>With Rabbi Daniel Schonbuch, LMFT</a:t>
            </a:r>
            <a:endParaRPr sz="2000"/>
          </a:p>
          <a:p>
            <a:pPr indent="0" lvl="0" marL="0" rtl="0" algn="ctr">
              <a:lnSpc>
                <a:spcPct val="100000"/>
              </a:lnSpc>
              <a:spcBef>
                <a:spcPts val="0"/>
              </a:spcBef>
              <a:spcAft>
                <a:spcPts val="0"/>
              </a:spcAft>
              <a:buSzPts val="3600"/>
              <a:buNone/>
            </a:pPr>
            <a:r>
              <a:t/>
            </a:r>
            <a:endParaRPr sz="2000"/>
          </a:p>
          <a:p>
            <a:pPr indent="0" lvl="0" marL="0" rtl="0" algn="ctr">
              <a:lnSpc>
                <a:spcPct val="100000"/>
              </a:lnSpc>
              <a:spcBef>
                <a:spcPts val="0"/>
              </a:spcBef>
              <a:spcAft>
                <a:spcPts val="0"/>
              </a:spcAft>
              <a:buSzPts val="3600"/>
              <a:buNone/>
            </a:pPr>
            <a:r>
              <a:rPr lang="en-US" sz="2400"/>
              <a:t>Week 5</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61E7F"/>
            </a:gs>
            <a:gs pos="100000">
              <a:srgbClr val="FF9900"/>
            </a:gs>
          </a:gsLst>
          <a:lin ang="5400700" scaled="0"/>
        </a:gradFill>
      </p:bgPr>
    </p:bg>
    <p:spTree>
      <p:nvGrpSpPr>
        <p:cNvPr id="80" name="Shape 80"/>
        <p:cNvGrpSpPr/>
        <p:nvPr/>
      </p:nvGrpSpPr>
      <p:grpSpPr>
        <a:xfrm>
          <a:off x="0" y="0"/>
          <a:ext cx="0" cy="0"/>
          <a:chOff x="0" y="0"/>
          <a:chExt cx="0" cy="0"/>
        </a:xfrm>
      </p:grpSpPr>
      <p:sp>
        <p:nvSpPr>
          <p:cNvPr id="81" name="Google Shape;81;p2"/>
          <p:cNvSpPr txBox="1"/>
          <p:nvPr>
            <p:ph idx="1" type="body"/>
          </p:nvPr>
        </p:nvSpPr>
        <p:spPr>
          <a:xfrm>
            <a:off x="3315350" y="801450"/>
            <a:ext cx="53427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US" sz="2400">
                <a:solidFill>
                  <a:srgbClr val="454545"/>
                </a:solidFill>
                <a:latin typeface="Gill Sans"/>
                <a:ea typeface="Gill Sans"/>
                <a:cs typeface="Gill Sans"/>
                <a:sym typeface="Gill Sans"/>
              </a:rPr>
              <a:t>          </a:t>
            </a:r>
            <a:r>
              <a:rPr b="1" lang="en-US" sz="2400">
                <a:solidFill>
                  <a:srgbClr val="454545"/>
                </a:solidFill>
                <a:latin typeface="Gill Sans"/>
                <a:ea typeface="Gill Sans"/>
                <a:cs typeface="Gill Sans"/>
                <a:sym typeface="Gill Sans"/>
              </a:rPr>
              <a:t>Dr. John Gottman, PhD</a:t>
            </a:r>
            <a:endParaRPr b="1" sz="2400">
              <a:solidFill>
                <a:schemeClr val="dk2"/>
              </a:solidFill>
              <a:latin typeface="Montserrat"/>
              <a:ea typeface="Montserrat"/>
              <a:cs typeface="Montserrat"/>
              <a:sym typeface="Montserrat"/>
            </a:endParaRPr>
          </a:p>
          <a:p>
            <a:pPr indent="0" lvl="0" marL="0" rtl="0" algn="l">
              <a:lnSpc>
                <a:spcPct val="100000"/>
              </a:lnSpc>
              <a:spcBef>
                <a:spcPts val="0"/>
              </a:spcBef>
              <a:spcAft>
                <a:spcPts val="0"/>
              </a:spcAft>
              <a:buSzPts val="1800"/>
              <a:buNone/>
            </a:pPr>
            <a:r>
              <a:t/>
            </a:r>
            <a:endParaRPr sz="2400">
              <a:solidFill>
                <a:srgbClr val="454545"/>
              </a:solidFill>
              <a:latin typeface="Gill Sans"/>
              <a:ea typeface="Gill Sans"/>
              <a:cs typeface="Gill Sans"/>
              <a:sym typeface="Gill Sans"/>
            </a:endParaRPr>
          </a:p>
          <a:p>
            <a:pPr indent="-381000" lvl="0" marL="4572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Researcher, Author, Therapist</a:t>
            </a:r>
            <a:endParaRPr sz="2400">
              <a:solidFill>
                <a:srgbClr val="454545"/>
              </a:solidFill>
              <a:latin typeface="Calibri"/>
              <a:ea typeface="Calibri"/>
              <a:cs typeface="Calibri"/>
              <a:sym typeface="Calibri"/>
            </a:endParaRPr>
          </a:p>
          <a:p>
            <a:pPr indent="-381000" lvl="0" marL="4572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Love Lab</a:t>
            </a:r>
            <a:endParaRPr sz="2400">
              <a:solidFill>
                <a:srgbClr val="454545"/>
              </a:solidFill>
              <a:latin typeface="Calibri"/>
              <a:ea typeface="Calibri"/>
              <a:cs typeface="Calibri"/>
              <a:sym typeface="Calibri"/>
            </a:endParaRPr>
          </a:p>
          <a:p>
            <a:pPr indent="-381000" lvl="0" marL="4572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Sound Relationship House</a:t>
            </a:r>
            <a:endParaRPr sz="2400">
              <a:solidFill>
                <a:srgbClr val="454545"/>
              </a:solidFill>
              <a:latin typeface="Calibri"/>
              <a:ea typeface="Calibri"/>
              <a:cs typeface="Calibri"/>
              <a:sym typeface="Calibri"/>
            </a:endParaRPr>
          </a:p>
          <a:p>
            <a:pPr indent="-381000" lvl="0" marL="4572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4 Horsemen</a:t>
            </a:r>
            <a:endParaRPr sz="2400">
              <a:solidFill>
                <a:srgbClr val="454545"/>
              </a:solidFill>
              <a:latin typeface="Calibri"/>
              <a:ea typeface="Calibri"/>
              <a:cs typeface="Calibri"/>
              <a:sym typeface="Calibri"/>
            </a:endParaRPr>
          </a:p>
          <a:p>
            <a:pPr indent="0" lvl="0" marL="457200" rtl="0" algn="l">
              <a:lnSpc>
                <a:spcPct val="115000"/>
              </a:lnSpc>
              <a:spcBef>
                <a:spcPts val="600"/>
              </a:spcBef>
              <a:spcAft>
                <a:spcPts val="0"/>
              </a:spcAft>
              <a:buSzPts val="1800"/>
              <a:buNone/>
            </a:pPr>
            <a:r>
              <a:rPr lang="en-US" sz="2400">
                <a:latin typeface="Calibri"/>
                <a:ea typeface="Calibri"/>
                <a:cs typeface="Calibri"/>
                <a:sym typeface="Calibri"/>
              </a:rPr>
              <a:t> </a:t>
            </a:r>
            <a:endParaRPr>
              <a:latin typeface="Calibri"/>
              <a:ea typeface="Calibri"/>
              <a:cs typeface="Calibri"/>
              <a:sym typeface="Calibri"/>
            </a:endParaRPr>
          </a:p>
        </p:txBody>
      </p:sp>
      <p:sp>
        <p:nvSpPr>
          <p:cNvPr id="82" name="Google Shape;82;p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83" name="Google Shape;83;p2"/>
          <p:cNvPicPr preferRelativeResize="0"/>
          <p:nvPr/>
        </p:nvPicPr>
        <p:blipFill rotWithShape="1">
          <a:blip r:embed="rId3">
            <a:alphaModFix/>
          </a:blip>
          <a:srcRect b="0" l="0" r="0" t="0"/>
          <a:stretch/>
        </p:blipFill>
        <p:spPr>
          <a:xfrm>
            <a:off x="839675" y="1276350"/>
            <a:ext cx="1762125" cy="2590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5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500"/>
                                        <p:tgtEl>
                                          <p:spTgt spid="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animEffect filter="fade" transition="in">
                                      <p:cBhvr>
                                        <p:cTn dur="500"/>
                                        <p:tgtEl>
                                          <p:spTgt spid="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3" st="3"/>
                                            </p:txEl>
                                          </p:spTgt>
                                        </p:tgtEl>
                                        <p:attrNameLst>
                                          <p:attrName>style.visibility</p:attrName>
                                        </p:attrNameLst>
                                      </p:cBhvr>
                                      <p:to>
                                        <p:strVal val="visible"/>
                                      </p:to>
                                    </p:set>
                                    <p:animEffect filter="fade" transition="in">
                                      <p:cBhvr>
                                        <p:cTn dur="500"/>
                                        <p:tgtEl>
                                          <p:spTgt spid="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4" st="4"/>
                                            </p:txEl>
                                          </p:spTgt>
                                        </p:tgtEl>
                                        <p:attrNameLst>
                                          <p:attrName>style.visibility</p:attrName>
                                        </p:attrNameLst>
                                      </p:cBhvr>
                                      <p:to>
                                        <p:strVal val="visible"/>
                                      </p:to>
                                    </p:set>
                                    <p:animEffect filter="fade" transition="in">
                                      <p:cBhvr>
                                        <p:cTn dur="500"/>
                                        <p:tgtEl>
                                          <p:spTgt spid="8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5" st="5"/>
                                            </p:txEl>
                                          </p:spTgt>
                                        </p:tgtEl>
                                        <p:attrNameLst>
                                          <p:attrName>style.visibility</p:attrName>
                                        </p:attrNameLst>
                                      </p:cBhvr>
                                      <p:to>
                                        <p:strVal val="visible"/>
                                      </p:to>
                                    </p:set>
                                    <p:animEffect filter="fade" transition="in">
                                      <p:cBhvr>
                                        <p:cTn dur="500"/>
                                        <p:tgtEl>
                                          <p:spTgt spid="8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6" st="6"/>
                                            </p:txEl>
                                          </p:spTgt>
                                        </p:tgtEl>
                                        <p:attrNameLst>
                                          <p:attrName>style.visibility</p:attrName>
                                        </p:attrNameLst>
                                      </p:cBhvr>
                                      <p:to>
                                        <p:strVal val="visible"/>
                                      </p:to>
                                    </p:set>
                                    <p:animEffect filter="fade" transition="in">
                                      <p:cBhvr>
                                        <p:cTn dur="500"/>
                                        <p:tgtEl>
                                          <p:spTgt spid="8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963"/>
            </a:gs>
          </a:gsLst>
          <a:path path="circle">
            <a:fillToRect b="50%" l="50%" r="50%" t="50%"/>
          </a:path>
          <a:tileRect/>
        </a:gradFill>
      </p:bgPr>
    </p:bg>
    <p:spTree>
      <p:nvGrpSpPr>
        <p:cNvPr id="87" name="Shape 87"/>
        <p:cNvGrpSpPr/>
        <p:nvPr/>
      </p:nvGrpSpPr>
      <p:grpSpPr>
        <a:xfrm>
          <a:off x="0" y="0"/>
          <a:ext cx="0" cy="0"/>
          <a:chOff x="0" y="0"/>
          <a:chExt cx="0" cy="0"/>
        </a:xfrm>
      </p:grpSpPr>
      <p:sp>
        <p:nvSpPr>
          <p:cNvPr id="88" name="Google Shape;88;p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Learn how Dr. John Gottman studied relationships in the Love Lab in Seattle, Washington. This study covered 35 years with over 3000 couples.&#10;&#10;Visit www.gottman.com for more information.&#10;&#10;Follow Us!&#10;Blog: www.gottmanblog.com&#10;Facebook: www.facebook.com/gottmaninstitute&#10;Instagram: www.instagram.com/gottmaninstitute&#10;Twitter: www.twitter.com/gottmaninst&#10;Pinterest: www.pinterest.com/gottmaninst&#10;YouTube: www.youtube.com/thegottmaninstitute" id="89" name="Google Shape;89;p3" title="The Love Lab | The Gottman Institute">
            <a:hlinkClick r:id="rId3"/>
          </p:cNvPr>
          <p:cNvPicPr preferRelativeResize="0"/>
          <p:nvPr/>
        </p:nvPicPr>
        <p:blipFill rotWithShape="1">
          <a:blip r:embed="rId4">
            <a:alphaModFix/>
          </a:blip>
          <a:srcRect b="0" l="0" r="0" t="0"/>
          <a:stretch/>
        </p:blipFill>
        <p:spPr>
          <a:xfrm>
            <a:off x="2286000" y="1072475"/>
            <a:ext cx="4572000" cy="3429000"/>
          </a:xfrm>
          <a:prstGeom prst="rect">
            <a:avLst/>
          </a:prstGeom>
          <a:noFill/>
          <a:ln>
            <a:noFill/>
          </a:ln>
        </p:spPr>
      </p:pic>
      <p:sp>
        <p:nvSpPr>
          <p:cNvPr id="90" name="Google Shape;90;p3"/>
          <p:cNvSpPr txBox="1"/>
          <p:nvPr/>
        </p:nvSpPr>
        <p:spPr>
          <a:xfrm>
            <a:off x="3127325" y="487750"/>
            <a:ext cx="4023900" cy="487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Montserrat"/>
                <a:ea typeface="Montserrat"/>
                <a:cs typeface="Montserrat"/>
                <a:sym typeface="Montserrat"/>
              </a:rPr>
              <a:t>THE LOVE LAB</a:t>
            </a:r>
            <a:endParaRPr b="1" i="0" sz="2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94" name="Shape 94"/>
        <p:cNvGrpSpPr/>
        <p:nvPr/>
      </p:nvGrpSpPr>
      <p:grpSpPr>
        <a:xfrm>
          <a:off x="0" y="0"/>
          <a:ext cx="0" cy="0"/>
          <a:chOff x="0" y="0"/>
          <a:chExt cx="0" cy="0"/>
        </a:xfrm>
      </p:grpSpPr>
      <p:sp>
        <p:nvSpPr>
          <p:cNvPr id="95" name="Google Shape;95;p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96" name="Google Shape;96;p4"/>
          <p:cNvPicPr preferRelativeResize="0"/>
          <p:nvPr/>
        </p:nvPicPr>
        <p:blipFill rotWithShape="1">
          <a:blip r:embed="rId3">
            <a:alphaModFix/>
          </a:blip>
          <a:srcRect b="0" l="0" r="0" t="0"/>
          <a:stretch/>
        </p:blipFill>
        <p:spPr>
          <a:xfrm>
            <a:off x="3207138" y="416300"/>
            <a:ext cx="2729725" cy="420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100" name="Shape 100"/>
        <p:cNvGrpSpPr/>
        <p:nvPr/>
      </p:nvGrpSpPr>
      <p:grpSpPr>
        <a:xfrm>
          <a:off x="0" y="0"/>
          <a:ext cx="0" cy="0"/>
          <a:chOff x="0" y="0"/>
          <a:chExt cx="0" cy="0"/>
        </a:xfrm>
      </p:grpSpPr>
      <p:sp>
        <p:nvSpPr>
          <p:cNvPr id="101" name="Google Shape;101;p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02" name="Google Shape;102;p5"/>
          <p:cNvPicPr preferRelativeResize="0"/>
          <p:nvPr/>
        </p:nvPicPr>
        <p:blipFill rotWithShape="1">
          <a:blip r:embed="rId3">
            <a:alphaModFix/>
          </a:blip>
          <a:srcRect b="4442" l="0" r="0" t="0"/>
          <a:stretch/>
        </p:blipFill>
        <p:spPr>
          <a:xfrm>
            <a:off x="2505150" y="91275"/>
            <a:ext cx="4015623" cy="4963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106" name="Shape 106"/>
        <p:cNvGrpSpPr/>
        <p:nvPr/>
      </p:nvGrpSpPr>
      <p:grpSpPr>
        <a:xfrm>
          <a:off x="0" y="0"/>
          <a:ext cx="0" cy="0"/>
          <a:chOff x="0" y="0"/>
          <a:chExt cx="0" cy="0"/>
        </a:xfrm>
      </p:grpSpPr>
      <p:sp>
        <p:nvSpPr>
          <p:cNvPr id="107" name="Google Shape;107;g2e3f252493b_0_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08" name="Google Shape;108;g2e3f252493b_0_0"/>
          <p:cNvPicPr preferRelativeResize="0"/>
          <p:nvPr/>
        </p:nvPicPr>
        <p:blipFill>
          <a:blip r:embed="rId3">
            <a:alphaModFix/>
          </a:blip>
          <a:stretch>
            <a:fillRect/>
          </a:stretch>
        </p:blipFill>
        <p:spPr>
          <a:xfrm>
            <a:off x="2152650" y="304750"/>
            <a:ext cx="4838700"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6"/>
          <p:cNvSpPr txBox="1"/>
          <p:nvPr>
            <p:ph type="title"/>
          </p:nvPr>
        </p:nvSpPr>
        <p:spPr>
          <a:xfrm>
            <a:off x="532750" y="620800"/>
            <a:ext cx="23970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sz="2400"/>
              <a:t>WHAT MAKES MARRIAGE WORK?</a:t>
            </a:r>
            <a:endParaRPr sz="2400"/>
          </a:p>
        </p:txBody>
      </p:sp>
      <p:sp>
        <p:nvSpPr>
          <p:cNvPr id="114" name="Google Shape;114;p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15" name="Google Shape;115;p6"/>
          <p:cNvSpPr txBox="1"/>
          <p:nvPr/>
        </p:nvSpPr>
        <p:spPr>
          <a:xfrm>
            <a:off x="3713525" y="882625"/>
            <a:ext cx="4844100" cy="36138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Positive Sentiment Override (PSO)</a:t>
            </a:r>
            <a:br>
              <a:rPr b="0" i="0" lang="en-US" sz="2000" u="none" cap="none" strike="noStrike">
                <a:solidFill>
                  <a:srgbClr val="000000"/>
                </a:solidFill>
                <a:latin typeface="Calibri"/>
                <a:ea typeface="Calibri"/>
                <a:cs typeface="Calibri"/>
                <a:sym typeface="Calibri"/>
              </a:rPr>
            </a:b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Refers to how people see the relationship as a whole.</a:t>
            </a:r>
            <a:br>
              <a:rPr b="0" i="0" lang="en-US" sz="2000" u="none" cap="none" strike="noStrike">
                <a:solidFill>
                  <a:srgbClr val="000000"/>
                </a:solidFill>
                <a:latin typeface="Calibri"/>
                <a:ea typeface="Calibri"/>
                <a:cs typeface="Calibri"/>
                <a:sym typeface="Calibri"/>
              </a:rPr>
            </a:br>
            <a:r>
              <a:rPr b="0" i="0" lang="en-US" sz="2000" u="none" cap="none" strike="noStrike">
                <a:solidFill>
                  <a:srgbClr val="000000"/>
                </a:solidFill>
                <a:latin typeface="Calibri"/>
                <a:ea typeface="Calibri"/>
                <a:cs typeface="Calibri"/>
                <a:sym typeface="Calibri"/>
              </a:rPr>
              <a:t> </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If you have a positive image of your partner and your relationship, you will take notice of the positives and discount the negatives.</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But if you have a negative override, you look with suspicion -or disregard- what your partner does well.</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119" name="Shape 119"/>
        <p:cNvGrpSpPr/>
        <p:nvPr/>
      </p:nvGrpSpPr>
      <p:grpSpPr>
        <a:xfrm>
          <a:off x="0" y="0"/>
          <a:ext cx="0" cy="0"/>
          <a:chOff x="0" y="0"/>
          <a:chExt cx="0" cy="0"/>
        </a:xfrm>
      </p:grpSpPr>
      <p:sp>
        <p:nvSpPr>
          <p:cNvPr id="120" name="Google Shape;120;p7"/>
          <p:cNvSpPr txBox="1"/>
          <p:nvPr>
            <p:ph type="title"/>
          </p:nvPr>
        </p:nvSpPr>
        <p:spPr>
          <a:xfrm>
            <a:off x="532750" y="620800"/>
            <a:ext cx="23970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sz="2400"/>
              <a:t>WHAT MAKES MARRIAGE WORK?</a:t>
            </a:r>
            <a:endParaRPr sz="2400"/>
          </a:p>
        </p:txBody>
      </p:sp>
      <p:sp>
        <p:nvSpPr>
          <p:cNvPr id="121" name="Google Shape;121;p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22" name="Google Shape;122;p7"/>
          <p:cNvSpPr txBox="1"/>
          <p:nvPr/>
        </p:nvSpPr>
        <p:spPr>
          <a:xfrm>
            <a:off x="3713525" y="-31775"/>
            <a:ext cx="4844100" cy="36138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Montserrat"/>
                <a:ea typeface="Montserrat"/>
                <a:cs typeface="Montserrat"/>
                <a:sym typeface="Montserrat"/>
              </a:rPr>
              <a:t>5:1 Positivity Ratio</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Negatives weigh greater on marriage than do positives. </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p:txBody>
      </p:sp>
      <p:pic>
        <p:nvPicPr>
          <p:cNvPr id="123" name="Google Shape;123;p7"/>
          <p:cNvPicPr preferRelativeResize="0"/>
          <p:nvPr/>
        </p:nvPicPr>
        <p:blipFill rotWithShape="1">
          <a:blip r:embed="rId3">
            <a:alphaModFix/>
          </a:blip>
          <a:srcRect b="0" l="0" r="0" t="0"/>
          <a:stretch/>
        </p:blipFill>
        <p:spPr>
          <a:xfrm>
            <a:off x="4248024" y="2218000"/>
            <a:ext cx="3798750" cy="2531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27" name="Shape 127"/>
        <p:cNvGrpSpPr/>
        <p:nvPr/>
      </p:nvGrpSpPr>
      <p:grpSpPr>
        <a:xfrm>
          <a:off x="0" y="0"/>
          <a:ext cx="0" cy="0"/>
          <a:chOff x="0" y="0"/>
          <a:chExt cx="0" cy="0"/>
        </a:xfrm>
      </p:grpSpPr>
      <p:sp>
        <p:nvSpPr>
          <p:cNvPr id="128" name="Google Shape;128;p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Here’s the science behind happy relationships! Dr. Gottman outlines the findings, tools and techniques that have helped thousands of couples from around the world build a “Sound Relationship House.”&#10;&#10;Visit www.gottman.com for more information.&#10;&#10;Follow Us!&#10;Blog: www.gottman.com/blog&#10;Facebook: www.facebook.com/gottmaninstitute&#10;Instagram: www.instagram.com/gottmaninstitute&#10;Twitter: www.twitter.com/gottmaninst&#10;Pinterest: www.pinterest.com/gottmaninst&#10;YouTube: www.youtube.com/thegottmaninstitute" id="129" name="Google Shape;129;p8" title="Making Marriage Work | Dr. John Gottman">
            <a:hlinkClick r:id="rId3"/>
          </p:cNvPr>
          <p:cNvPicPr preferRelativeResize="0"/>
          <p:nvPr/>
        </p:nvPicPr>
        <p:blipFill rotWithShape="1">
          <a:blip r:embed="rId4">
            <a:alphaModFix/>
          </a:blip>
          <a:srcRect b="0" l="0" r="0" t="0"/>
          <a:stretch/>
        </p:blipFill>
        <p:spPr>
          <a:xfrm>
            <a:off x="2249525" y="1006300"/>
            <a:ext cx="4572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9"/>
          <p:cNvSpPr txBox="1"/>
          <p:nvPr>
            <p:ph type="title"/>
          </p:nvPr>
        </p:nvSpPr>
        <p:spPr>
          <a:xfrm>
            <a:off x="532750" y="620800"/>
            <a:ext cx="23970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sz="2400"/>
              <a:t>WHAT MAKES MARRIAGE WORK?</a:t>
            </a:r>
            <a:endParaRPr sz="2400"/>
          </a:p>
        </p:txBody>
      </p:sp>
      <p:sp>
        <p:nvSpPr>
          <p:cNvPr id="135" name="Google Shape;135;p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36" name="Google Shape;136;p9"/>
          <p:cNvSpPr txBox="1"/>
          <p:nvPr/>
        </p:nvSpPr>
        <p:spPr>
          <a:xfrm>
            <a:off x="3713525" y="654025"/>
            <a:ext cx="4844100" cy="36138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Montserrat"/>
                <a:ea typeface="Montserrat"/>
                <a:cs typeface="Montserrat"/>
                <a:sym typeface="Montserrat"/>
              </a:rPr>
              <a:t>Sense of Meaning (or purpose)</a:t>
            </a:r>
            <a:endParaRPr b="1" i="0" sz="1800" u="none" cap="none" strike="noStrike">
              <a:solidFill>
                <a:schemeClr val="dk1"/>
              </a:solidFill>
              <a:latin typeface="Montserrat"/>
              <a:ea typeface="Montserrat"/>
              <a:cs typeface="Montserrat"/>
              <a:sym typeface="Montserrat"/>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When partners have a strong sense of meaning, they understand each other’s dreams and aspirations and support them.</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rgbClr val="963234"/>
            </a:gs>
          </a:gsLst>
          <a:path path="circle">
            <a:fillToRect b="50%" l="50%" r="50%" t="50%"/>
          </a:path>
          <a:tileRect/>
        </a:gradFill>
      </p:bgPr>
    </p:bg>
    <p:spTree>
      <p:nvGrpSpPr>
        <p:cNvPr id="140" name="Shape 140"/>
        <p:cNvGrpSpPr/>
        <p:nvPr/>
      </p:nvGrpSpPr>
      <p:grpSpPr>
        <a:xfrm>
          <a:off x="0" y="0"/>
          <a:ext cx="0" cy="0"/>
          <a:chOff x="0" y="0"/>
          <a:chExt cx="0" cy="0"/>
        </a:xfrm>
      </p:grpSpPr>
      <p:sp>
        <p:nvSpPr>
          <p:cNvPr id="141" name="Google Shape;141;p10"/>
          <p:cNvSpPr txBox="1"/>
          <p:nvPr>
            <p:ph type="title"/>
          </p:nvPr>
        </p:nvSpPr>
        <p:spPr>
          <a:xfrm>
            <a:off x="547850" y="125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t>REPAIR ATTEMPTS</a:t>
            </a:r>
            <a:endParaRPr sz="2400"/>
          </a:p>
        </p:txBody>
      </p:sp>
      <p:sp>
        <p:nvSpPr>
          <p:cNvPr id="142" name="Google Shape;142;p10"/>
          <p:cNvSpPr txBox="1"/>
          <p:nvPr>
            <p:ph idx="1" type="body"/>
          </p:nvPr>
        </p:nvSpPr>
        <p:spPr>
          <a:xfrm>
            <a:off x="92550" y="740513"/>
            <a:ext cx="4331700" cy="2583300"/>
          </a:xfrm>
          <a:prstGeom prst="rect">
            <a:avLst/>
          </a:prstGeom>
          <a:noFill/>
          <a:ln>
            <a:noFill/>
          </a:ln>
        </p:spPr>
        <p:txBody>
          <a:bodyPr anchorCtr="0" anchor="t" bIns="0" lIns="0" spcFirstLastPara="1" rIns="0" wrap="square" tIns="0">
            <a:noAutofit/>
          </a:bodyPr>
          <a:lstStyle/>
          <a:p>
            <a:pPr indent="-381000" lvl="0" marL="457200" rtl="0" algn="l">
              <a:lnSpc>
                <a:spcPct val="90000"/>
              </a:lnSpc>
              <a:spcBef>
                <a:spcPts val="3000"/>
              </a:spcBef>
              <a:spcAft>
                <a:spcPts val="0"/>
              </a:spcAft>
              <a:buClr>
                <a:schemeClr val="accent1"/>
              </a:buClr>
              <a:buSzPts val="2400"/>
              <a:buFont typeface="Arial"/>
              <a:buChar char="▪"/>
            </a:pPr>
            <a:r>
              <a:rPr lang="en-US" sz="2400">
                <a:solidFill>
                  <a:schemeClr val="dk1"/>
                </a:solidFill>
                <a:latin typeface="Calibri"/>
                <a:ea typeface="Calibri"/>
                <a:cs typeface="Calibri"/>
                <a:sym typeface="Calibri"/>
              </a:rPr>
              <a:t>Repair attempts are words, sentences or actions that stop negativity from escalating.</a:t>
            </a:r>
            <a:endParaRPr sz="2400">
              <a:solidFill>
                <a:schemeClr val="dk1"/>
              </a:solidFill>
              <a:latin typeface="Calibri"/>
              <a:ea typeface="Calibri"/>
              <a:cs typeface="Calibri"/>
              <a:sym typeface="Calibri"/>
            </a:endParaRPr>
          </a:p>
          <a:p>
            <a:pPr indent="-381000" lvl="0" marL="457200" rtl="0" algn="l">
              <a:lnSpc>
                <a:spcPct val="90000"/>
              </a:lnSpc>
              <a:spcBef>
                <a:spcPts val="3000"/>
              </a:spcBef>
              <a:spcAft>
                <a:spcPts val="0"/>
              </a:spcAft>
              <a:buClr>
                <a:schemeClr val="accent1"/>
              </a:buClr>
              <a:buSzPts val="2400"/>
              <a:buFont typeface="Arial"/>
              <a:buChar char="▪"/>
            </a:pPr>
            <a:r>
              <a:rPr lang="en-US" sz="2400">
                <a:solidFill>
                  <a:schemeClr val="dk1"/>
                </a:solidFill>
                <a:latin typeface="Calibri"/>
                <a:ea typeface="Calibri"/>
                <a:cs typeface="Calibri"/>
                <a:sym typeface="Calibri"/>
              </a:rPr>
              <a:t>Repairing attempts are crucial in saving marriages as they lower stress level and prevent flooding. </a:t>
            </a:r>
            <a:endParaRPr sz="2400">
              <a:solidFill>
                <a:schemeClr val="dk1"/>
              </a:solidFill>
              <a:latin typeface="Calibri"/>
              <a:ea typeface="Calibri"/>
              <a:cs typeface="Calibri"/>
              <a:sym typeface="Calibri"/>
            </a:endParaRPr>
          </a:p>
          <a:p>
            <a:pPr indent="0" lvl="0" marL="457200" rtl="0" algn="l">
              <a:lnSpc>
                <a:spcPct val="90000"/>
              </a:lnSpc>
              <a:spcBef>
                <a:spcPts val="3000"/>
              </a:spcBef>
              <a:spcAft>
                <a:spcPts val="0"/>
              </a:spcAft>
              <a:buSzPts val="2200"/>
              <a:buNone/>
            </a:pPr>
            <a:r>
              <a:t/>
            </a:r>
            <a:endParaRPr sz="2400">
              <a:solidFill>
                <a:schemeClr val="dk1"/>
              </a:solidFill>
              <a:latin typeface="Calibri"/>
              <a:ea typeface="Calibri"/>
              <a:cs typeface="Calibri"/>
              <a:sym typeface="Calibri"/>
            </a:endParaRPr>
          </a:p>
        </p:txBody>
      </p:sp>
      <p:sp>
        <p:nvSpPr>
          <p:cNvPr id="143" name="Google Shape;143;p1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descr="Image result for seeing into" id="144" name="Google Shape;144;p10"/>
          <p:cNvPicPr preferRelativeResize="0"/>
          <p:nvPr/>
        </p:nvPicPr>
        <p:blipFill rotWithShape="1">
          <a:blip r:embed="rId3">
            <a:alphaModFix/>
          </a:blip>
          <a:srcRect b="0" l="0" r="0" t="0"/>
          <a:stretch/>
        </p:blipFill>
        <p:spPr>
          <a:xfrm>
            <a:off x="5482998" y="1770225"/>
            <a:ext cx="2619375" cy="174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rgbClr val="963234"/>
            </a:gs>
          </a:gsLst>
          <a:path path="circle">
            <a:fillToRect b="50%" l="50%" r="50%" t="50%"/>
          </a:path>
          <a:tileRect/>
        </a:gradFill>
      </p:bgPr>
    </p:bg>
    <p:spTree>
      <p:nvGrpSpPr>
        <p:cNvPr id="148" name="Shape 148"/>
        <p:cNvGrpSpPr/>
        <p:nvPr/>
      </p:nvGrpSpPr>
      <p:grpSpPr>
        <a:xfrm>
          <a:off x="0" y="0"/>
          <a:ext cx="0" cy="0"/>
          <a:chOff x="0" y="0"/>
          <a:chExt cx="0" cy="0"/>
        </a:xfrm>
      </p:grpSpPr>
      <p:sp>
        <p:nvSpPr>
          <p:cNvPr id="149" name="Google Shape;149;p11"/>
          <p:cNvSpPr txBox="1"/>
          <p:nvPr>
            <p:ph type="title"/>
          </p:nvPr>
        </p:nvSpPr>
        <p:spPr>
          <a:xfrm>
            <a:off x="547850" y="125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t>REPAIR ATTEMPTS</a:t>
            </a:r>
            <a:endParaRPr sz="2400"/>
          </a:p>
        </p:txBody>
      </p:sp>
      <p:sp>
        <p:nvSpPr>
          <p:cNvPr id="150" name="Google Shape;150;p11"/>
          <p:cNvSpPr txBox="1"/>
          <p:nvPr>
            <p:ph idx="1" type="body"/>
          </p:nvPr>
        </p:nvSpPr>
        <p:spPr>
          <a:xfrm>
            <a:off x="92550" y="740513"/>
            <a:ext cx="4331700" cy="2583300"/>
          </a:xfrm>
          <a:prstGeom prst="rect">
            <a:avLst/>
          </a:prstGeom>
          <a:noFill/>
          <a:ln>
            <a:noFill/>
          </a:ln>
        </p:spPr>
        <p:txBody>
          <a:bodyPr anchorCtr="0" anchor="t" bIns="0" lIns="0" spcFirstLastPara="1" rIns="0" wrap="square" tIns="0">
            <a:noAutofit/>
          </a:bodyPr>
          <a:lstStyle/>
          <a:p>
            <a:pPr indent="-381000" lvl="0" marL="457200" rtl="0" algn="l">
              <a:lnSpc>
                <a:spcPct val="90000"/>
              </a:lnSpc>
              <a:spcBef>
                <a:spcPts val="3000"/>
              </a:spcBef>
              <a:spcAft>
                <a:spcPts val="0"/>
              </a:spcAft>
              <a:buClr>
                <a:schemeClr val="accent1"/>
              </a:buClr>
              <a:buSzPts val="2400"/>
              <a:buFont typeface="Arial"/>
              <a:buChar char="▪"/>
            </a:pPr>
            <a:r>
              <a:rPr lang="en-US" sz="2400">
                <a:solidFill>
                  <a:schemeClr val="dk1"/>
                </a:solidFill>
                <a:latin typeface="Calibri"/>
                <a:ea typeface="Calibri"/>
                <a:cs typeface="Calibri"/>
                <a:sym typeface="Calibri"/>
              </a:rPr>
              <a:t>Indeed, couples with the four horsemen, who worked to use repair attempts, stayed together in 84% of the cases VS 90%+ of breakups without repair attempts.</a:t>
            </a:r>
            <a:endParaRPr sz="2400">
              <a:solidFill>
                <a:schemeClr val="dk1"/>
              </a:solidFill>
              <a:latin typeface="Calibri"/>
              <a:ea typeface="Calibri"/>
              <a:cs typeface="Calibri"/>
              <a:sym typeface="Calibri"/>
            </a:endParaRPr>
          </a:p>
          <a:p>
            <a:pPr indent="0" lvl="0" marL="457200" rtl="0" algn="l">
              <a:lnSpc>
                <a:spcPct val="90000"/>
              </a:lnSpc>
              <a:spcBef>
                <a:spcPts val="3000"/>
              </a:spcBef>
              <a:spcAft>
                <a:spcPts val="0"/>
              </a:spcAft>
              <a:buSzPts val="2200"/>
              <a:buNone/>
            </a:pPr>
            <a:r>
              <a:t/>
            </a:r>
            <a:endParaRPr sz="2400">
              <a:solidFill>
                <a:schemeClr val="dk1"/>
              </a:solidFill>
              <a:latin typeface="Calibri"/>
              <a:ea typeface="Calibri"/>
              <a:cs typeface="Calibri"/>
              <a:sym typeface="Calibri"/>
            </a:endParaRPr>
          </a:p>
          <a:p>
            <a:pPr indent="0" lvl="0" marL="457200" rtl="0" algn="l">
              <a:lnSpc>
                <a:spcPct val="90000"/>
              </a:lnSpc>
              <a:spcBef>
                <a:spcPts val="3000"/>
              </a:spcBef>
              <a:spcAft>
                <a:spcPts val="0"/>
              </a:spcAft>
              <a:buSzPts val="2200"/>
              <a:buNone/>
            </a:pPr>
            <a:r>
              <a:t/>
            </a:r>
            <a:endParaRPr sz="2400">
              <a:solidFill>
                <a:schemeClr val="dk1"/>
              </a:solidFill>
              <a:latin typeface="Calibri"/>
              <a:ea typeface="Calibri"/>
              <a:cs typeface="Calibri"/>
              <a:sym typeface="Calibri"/>
            </a:endParaRPr>
          </a:p>
        </p:txBody>
      </p:sp>
      <p:sp>
        <p:nvSpPr>
          <p:cNvPr id="151" name="Google Shape;151;p1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52" name="Google Shape;152;p11"/>
          <p:cNvPicPr preferRelativeResize="0"/>
          <p:nvPr/>
        </p:nvPicPr>
        <p:blipFill rotWithShape="1">
          <a:blip r:embed="rId3">
            <a:alphaModFix/>
          </a:blip>
          <a:srcRect b="0" l="0" r="0" t="0"/>
          <a:stretch/>
        </p:blipFill>
        <p:spPr>
          <a:xfrm>
            <a:off x="5139225" y="970125"/>
            <a:ext cx="3272500" cy="3229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56" name="Shape 156"/>
        <p:cNvGrpSpPr/>
        <p:nvPr/>
      </p:nvGrpSpPr>
      <p:grpSpPr>
        <a:xfrm>
          <a:off x="0" y="0"/>
          <a:ext cx="0" cy="0"/>
          <a:chOff x="0" y="0"/>
          <a:chExt cx="0" cy="0"/>
        </a:xfrm>
      </p:grpSpPr>
      <p:sp>
        <p:nvSpPr>
          <p:cNvPr id="157" name="Google Shape;157;p1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Dr. Gottman describes how the &quot;masters&quot; of relationships make repairing their relationship after an argument a priority.  But what makes some repair attempts succeed while others fail? Have a listen.  &#10;&#10;Visit www.gottman.com for more information.&#10;&#10;Follow Us!&#10;Blog: www.gottmanblog.com&#10;Facebook: www.facebook.com/gottmaninstitute&#10;Instagram: www.instagram.com/gottmaninstitute&#10;Twitter: www.twitter.com/gottmaninst&#10;Pinterest: www.pinterest.com/gottmaninst&#10;YouTube: www.youtube.com/thegottmaninstitute" id="158" name="Google Shape;158;p12" title="Relationship Repair that Works | Dr. John Gottman">
            <a:hlinkClick r:id="rId3"/>
          </p:cNvPr>
          <p:cNvPicPr preferRelativeResize="0"/>
          <p:nvPr/>
        </p:nvPicPr>
        <p:blipFill rotWithShape="1">
          <a:blip r:embed="rId4">
            <a:alphaModFix/>
          </a:blip>
          <a:srcRect b="0" l="0" r="0" t="0"/>
          <a:stretch/>
        </p:blipFill>
        <p:spPr>
          <a:xfrm>
            <a:off x="2101275" y="857250"/>
            <a:ext cx="4572000" cy="3429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3"/>
          <p:cNvSpPr txBox="1"/>
          <p:nvPr>
            <p:ph type="title"/>
          </p:nvPr>
        </p:nvSpPr>
        <p:spPr>
          <a:xfrm>
            <a:off x="381586" y="146271"/>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200"/>
              <a:t>HOW TO PREDICT DIVORCE</a:t>
            </a:r>
            <a:endParaRPr sz="2200"/>
          </a:p>
        </p:txBody>
      </p:sp>
      <p:sp>
        <p:nvSpPr>
          <p:cNvPr id="164" name="Google Shape;164;p13"/>
          <p:cNvSpPr txBox="1"/>
          <p:nvPr>
            <p:ph idx="1" type="body"/>
          </p:nvPr>
        </p:nvSpPr>
        <p:spPr>
          <a:xfrm>
            <a:off x="419449" y="898075"/>
            <a:ext cx="3981900" cy="2467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3000"/>
              </a:spcBef>
              <a:spcAft>
                <a:spcPts val="0"/>
              </a:spcAft>
              <a:buSzPts val="2200"/>
              <a:buNone/>
            </a:pPr>
            <a:r>
              <a:rPr b="1" lang="en-US" sz="2000">
                <a:solidFill>
                  <a:schemeClr val="dk1"/>
                </a:solidFill>
                <a:latin typeface="Gill Sans"/>
                <a:ea typeface="Gill Sans"/>
                <a:cs typeface="Gill Sans"/>
                <a:sym typeface="Gill Sans"/>
              </a:rPr>
              <a:t>Harsh startup</a:t>
            </a:r>
            <a:endParaRPr b="1" sz="2000">
              <a:solidFill>
                <a:schemeClr val="dk1"/>
              </a:solidFill>
              <a:latin typeface="Gill Sans"/>
              <a:ea typeface="Gill Sans"/>
              <a:cs typeface="Gill Sans"/>
              <a:sym typeface="Gill Sans"/>
            </a:endParaRPr>
          </a:p>
          <a:p>
            <a:pPr indent="-228600" lvl="0" marL="228600" rtl="0" algn="l">
              <a:lnSpc>
                <a:spcPct val="90000"/>
              </a:lnSpc>
              <a:spcBef>
                <a:spcPts val="3000"/>
              </a:spcBef>
              <a:spcAft>
                <a:spcPts val="0"/>
              </a:spcAft>
              <a:buClr>
                <a:schemeClr val="accent1"/>
              </a:buClr>
              <a:buSzPts val="2000"/>
              <a:buFont typeface="Arial"/>
              <a:buChar char="•"/>
            </a:pPr>
            <a:r>
              <a:rPr lang="en-US" sz="2000">
                <a:solidFill>
                  <a:schemeClr val="dk1"/>
                </a:solidFill>
                <a:latin typeface="Gill Sans"/>
                <a:ea typeface="Gill Sans"/>
                <a:cs typeface="Gill Sans"/>
                <a:sym typeface="Gill Sans"/>
              </a:rPr>
              <a:t>A harsh beginning with criticism and contempt in the first 3 minutes predicts the trajectory of a 15 minutes conversation with 96% accuracy. </a:t>
            </a:r>
            <a:endParaRPr sz="2000">
              <a:solidFill>
                <a:schemeClr val="dk1"/>
              </a:solidFill>
              <a:latin typeface="Gill Sans"/>
              <a:ea typeface="Gill Sans"/>
              <a:cs typeface="Gill Sans"/>
              <a:sym typeface="Gill Sans"/>
            </a:endParaRPr>
          </a:p>
          <a:p>
            <a:pPr indent="-228600" lvl="0" marL="228600" rtl="0" algn="l">
              <a:lnSpc>
                <a:spcPct val="90000"/>
              </a:lnSpc>
              <a:spcBef>
                <a:spcPts val="3000"/>
              </a:spcBef>
              <a:spcAft>
                <a:spcPts val="0"/>
              </a:spcAft>
              <a:buClr>
                <a:schemeClr val="accent1"/>
              </a:buClr>
              <a:buSzPts val="2000"/>
              <a:buFont typeface="Arial"/>
              <a:buChar char="•"/>
            </a:pPr>
            <a:r>
              <a:rPr lang="en-US" sz="2000">
                <a:solidFill>
                  <a:schemeClr val="dk1"/>
                </a:solidFill>
                <a:latin typeface="Gill Sans"/>
                <a:ea typeface="Gill Sans"/>
                <a:cs typeface="Gill Sans"/>
                <a:sym typeface="Gill Sans"/>
              </a:rPr>
              <a:t>That’s to say that beginnings set the tone for what’s to come next.</a:t>
            </a:r>
            <a:endParaRPr sz="2000">
              <a:solidFill>
                <a:schemeClr val="dk1"/>
              </a:solidFill>
              <a:latin typeface="Gill Sans"/>
              <a:ea typeface="Gill Sans"/>
              <a:cs typeface="Gill Sans"/>
              <a:sym typeface="Gill Sans"/>
            </a:endParaRPr>
          </a:p>
          <a:p>
            <a:pPr indent="0" lvl="0" marL="182880" rtl="0" algn="l">
              <a:lnSpc>
                <a:spcPct val="90000"/>
              </a:lnSpc>
              <a:spcBef>
                <a:spcPts val="3000"/>
              </a:spcBef>
              <a:spcAft>
                <a:spcPts val="0"/>
              </a:spcAft>
              <a:buSzPts val="2200"/>
              <a:buNone/>
            </a:pPr>
            <a:r>
              <a:t/>
            </a:r>
            <a:endParaRPr sz="2000">
              <a:solidFill>
                <a:schemeClr val="dk1"/>
              </a:solidFill>
              <a:latin typeface="Gill Sans"/>
              <a:ea typeface="Gill Sans"/>
              <a:cs typeface="Gill Sans"/>
              <a:sym typeface="Gill Sans"/>
            </a:endParaRPr>
          </a:p>
          <a:p>
            <a:pPr indent="0" lvl="0" marL="457200" rtl="0" algn="l">
              <a:lnSpc>
                <a:spcPct val="115000"/>
              </a:lnSpc>
              <a:spcBef>
                <a:spcPts val="600"/>
              </a:spcBef>
              <a:spcAft>
                <a:spcPts val="0"/>
              </a:spcAft>
              <a:buSzPts val="2200"/>
              <a:buNone/>
            </a:pPr>
            <a:r>
              <a:t/>
            </a:r>
            <a:endParaRPr sz="2000"/>
          </a:p>
        </p:txBody>
      </p:sp>
      <p:sp>
        <p:nvSpPr>
          <p:cNvPr id="165" name="Google Shape;165;p1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66" name="Google Shape;166;p13"/>
          <p:cNvPicPr preferRelativeResize="0"/>
          <p:nvPr/>
        </p:nvPicPr>
        <p:blipFill rotWithShape="1">
          <a:blip r:embed="rId3">
            <a:alphaModFix/>
          </a:blip>
          <a:srcRect b="0" l="0" r="0" t="0"/>
          <a:stretch/>
        </p:blipFill>
        <p:spPr>
          <a:xfrm>
            <a:off x="5096950" y="913100"/>
            <a:ext cx="3327750" cy="3317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5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5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500"/>
                                        <p:tgtEl>
                                          <p:spTgt spid="1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animEffect filter="fade" transition="in">
                                      <p:cBhvr>
                                        <p:cTn dur="500"/>
                                        <p:tgtEl>
                                          <p:spTgt spid="16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4" st="4"/>
                                            </p:txEl>
                                          </p:spTgt>
                                        </p:tgtEl>
                                        <p:attrNameLst>
                                          <p:attrName>style.visibility</p:attrName>
                                        </p:attrNameLst>
                                      </p:cBhvr>
                                      <p:to>
                                        <p:strVal val="visible"/>
                                      </p:to>
                                    </p:set>
                                    <p:animEffect filter="fade" transition="in">
                                      <p:cBhvr>
                                        <p:cTn dur="500"/>
                                        <p:tgtEl>
                                          <p:spTgt spid="16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170" name="Shape 170"/>
        <p:cNvGrpSpPr/>
        <p:nvPr/>
      </p:nvGrpSpPr>
      <p:grpSpPr>
        <a:xfrm>
          <a:off x="0" y="0"/>
          <a:ext cx="0" cy="0"/>
          <a:chOff x="0" y="0"/>
          <a:chExt cx="0" cy="0"/>
        </a:xfrm>
      </p:grpSpPr>
      <p:sp>
        <p:nvSpPr>
          <p:cNvPr id="171" name="Google Shape;171;p1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72" name="Google Shape;172;p14"/>
          <p:cNvPicPr preferRelativeResize="0"/>
          <p:nvPr/>
        </p:nvPicPr>
        <p:blipFill rotWithShape="1">
          <a:blip r:embed="rId3">
            <a:alphaModFix/>
          </a:blip>
          <a:srcRect b="0" l="0" r="0" t="0"/>
          <a:stretch/>
        </p:blipFill>
        <p:spPr>
          <a:xfrm>
            <a:off x="1952200" y="-50625"/>
            <a:ext cx="4946775" cy="534627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76" name="Shape 176"/>
        <p:cNvGrpSpPr/>
        <p:nvPr/>
      </p:nvGrpSpPr>
      <p:grpSpPr>
        <a:xfrm>
          <a:off x="0" y="0"/>
          <a:ext cx="0" cy="0"/>
          <a:chOff x="0" y="0"/>
          <a:chExt cx="0" cy="0"/>
        </a:xfrm>
      </p:grpSpPr>
      <p:sp>
        <p:nvSpPr>
          <p:cNvPr id="177" name="Google Shape;177;p1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Here’s the science behind happy relationships! Dr. Gottman outlines the findings, tools and techniques that have helped thousands of couples from around the world build a “Sound Relationship House.”&#10;&#10;Visit www.gottman.com for more information.&#10;&#10;Follow Us!&#10;Blog: www.gottman.com/blog&#10;Facebook: www.facebook.com/gottmaninstitute&#10;Instagram: www.instagram.com/gottmaninstitute&#10;Twitter: www.twitter.com/gottmaninst&#10;Pinterest: www.pinterest.com/gottmaninst&#10;YouTube: www.youtube.com/thegottmaninstitute" id="178" name="Google Shape;178;p15" title="Making Marriage Work | Dr. John Gottman">
            <a:hlinkClick r:id="rId3"/>
          </p:cNvPr>
          <p:cNvPicPr preferRelativeResize="0"/>
          <p:nvPr/>
        </p:nvPicPr>
        <p:blipFill rotWithShape="1">
          <a:blip r:embed="rId4">
            <a:alphaModFix/>
          </a:blip>
          <a:srcRect b="0" l="0" r="0" t="0"/>
          <a:stretch/>
        </p:blipFill>
        <p:spPr>
          <a:xfrm>
            <a:off x="2161100" y="974150"/>
            <a:ext cx="4572000" cy="3429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FCBEC"/>
            </a:gs>
            <a:gs pos="46000">
              <a:srgbClr val="9086D3"/>
            </a:gs>
            <a:gs pos="100000">
              <a:srgbClr val="413595"/>
            </a:gs>
          </a:gsLst>
          <a:path path="circle">
            <a:fillToRect b="50%" l="50%" r="50%" t="50%"/>
          </a:path>
          <a:tileRect/>
        </a:gradFill>
      </p:bgPr>
    </p:bg>
    <p:spTree>
      <p:nvGrpSpPr>
        <p:cNvPr id="182" name="Shape 182"/>
        <p:cNvGrpSpPr/>
        <p:nvPr/>
      </p:nvGrpSpPr>
      <p:grpSpPr>
        <a:xfrm>
          <a:off x="0" y="0"/>
          <a:ext cx="0" cy="0"/>
          <a:chOff x="0" y="0"/>
          <a:chExt cx="0" cy="0"/>
        </a:xfrm>
      </p:grpSpPr>
      <p:sp>
        <p:nvSpPr>
          <p:cNvPr id="183" name="Google Shape;183;p16"/>
          <p:cNvSpPr txBox="1"/>
          <p:nvPr>
            <p:ph type="title"/>
          </p:nvPr>
        </p:nvSpPr>
        <p:spPr>
          <a:xfrm>
            <a:off x="517570" y="853642"/>
            <a:ext cx="3118257"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sz="2200"/>
              <a:t>FLOODING </a:t>
            </a:r>
            <a:endParaRPr sz="2200"/>
          </a:p>
        </p:txBody>
      </p:sp>
      <p:sp>
        <p:nvSpPr>
          <p:cNvPr id="184" name="Google Shape;184;p1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85" name="Google Shape;185;p16"/>
          <p:cNvSpPr txBox="1"/>
          <p:nvPr/>
        </p:nvSpPr>
        <p:spPr>
          <a:xfrm>
            <a:off x="3558325" y="317375"/>
            <a:ext cx="4833000" cy="3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Flooding</a:t>
            </a:r>
            <a:r>
              <a:rPr b="0" i="0" lang="en-US" sz="2000" u="none" cap="none" strike="noStrike">
                <a:solidFill>
                  <a:srgbClr val="000000"/>
                </a:solidFill>
                <a:latin typeface="Calibri"/>
                <a:ea typeface="Calibri"/>
                <a:cs typeface="Calibri"/>
                <a:sym typeface="Calibri"/>
              </a:rPr>
              <a:t>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Is an overwhelming of our emotional system and we cannot rationally function well anymore (increased heart-rate, flight or fight kicks in). Usually, people stonewall to protect from flooding.</a:t>
            </a:r>
            <a:endParaRPr b="0" i="0" sz="20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85% of stonewallers are men because they flood easier (women produce more milk when relaxed and oxytocin is in the brain while men survived easier when they reacted more strongly)</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pic>
        <p:nvPicPr>
          <p:cNvPr id="186" name="Google Shape;186;p16"/>
          <p:cNvPicPr preferRelativeResize="0"/>
          <p:nvPr/>
        </p:nvPicPr>
        <p:blipFill rotWithShape="1">
          <a:blip r:embed="rId3">
            <a:alphaModFix/>
          </a:blip>
          <a:srcRect b="0" l="22539" r="7850" t="0"/>
          <a:stretch/>
        </p:blipFill>
        <p:spPr>
          <a:xfrm>
            <a:off x="472175" y="927800"/>
            <a:ext cx="2431100" cy="3253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p17"/>
          <p:cNvSpPr txBox="1"/>
          <p:nvPr>
            <p:ph type="title"/>
          </p:nvPr>
        </p:nvSpPr>
        <p:spPr>
          <a:xfrm>
            <a:off x="562975" y="500725"/>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br>
              <a:rPr lang="en-US" sz="2200"/>
            </a:br>
            <a:r>
              <a:rPr b="1" lang="en-US" sz="2000">
                <a:solidFill>
                  <a:schemeClr val="dk1"/>
                </a:solidFill>
                <a:latin typeface="Montserrat"/>
                <a:ea typeface="Montserrat"/>
                <a:cs typeface="Montserrat"/>
                <a:sym typeface="Montserrat"/>
              </a:rPr>
              <a:t>BAD MEMORIES </a:t>
            </a:r>
            <a:endParaRPr sz="2200"/>
          </a:p>
        </p:txBody>
      </p:sp>
      <p:sp>
        <p:nvSpPr>
          <p:cNvPr id="192" name="Google Shape;192;p1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Image result for attunement" id="193" name="Google Shape;193;p17"/>
          <p:cNvPicPr preferRelativeResize="0"/>
          <p:nvPr/>
        </p:nvPicPr>
        <p:blipFill rotWithShape="1">
          <a:blip r:embed="rId3">
            <a:alphaModFix/>
          </a:blip>
          <a:srcRect b="0" l="0" r="0" t="0"/>
          <a:stretch/>
        </p:blipFill>
        <p:spPr>
          <a:xfrm>
            <a:off x="5995988" y="1328737"/>
            <a:ext cx="1838325" cy="2486025"/>
          </a:xfrm>
          <a:prstGeom prst="rect">
            <a:avLst/>
          </a:prstGeom>
          <a:noFill/>
          <a:ln>
            <a:noFill/>
          </a:ln>
        </p:spPr>
      </p:pic>
      <p:sp>
        <p:nvSpPr>
          <p:cNvPr id="194" name="Google Shape;194;p17"/>
          <p:cNvSpPr txBox="1"/>
          <p:nvPr/>
        </p:nvSpPr>
        <p:spPr>
          <a:xfrm>
            <a:off x="148725" y="1601025"/>
            <a:ext cx="4186500" cy="26904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20000"/>
              </a:lnSpc>
              <a:spcBef>
                <a:spcPts val="0"/>
              </a:spcBef>
              <a:spcAft>
                <a:spcPts val="0"/>
              </a:spcAft>
              <a:buClr>
                <a:srgbClr val="000000"/>
              </a:buClr>
              <a:buSzPts val="2000"/>
              <a:buFont typeface="Arial"/>
              <a:buChar char="▪"/>
            </a:pPr>
            <a:r>
              <a:rPr b="0" i="0" lang="en-US" sz="2000" u="none" cap="none" strike="noStrike">
                <a:solidFill>
                  <a:srgbClr val="000000"/>
                </a:solidFill>
                <a:latin typeface="Calibri"/>
                <a:ea typeface="Calibri"/>
                <a:cs typeface="Calibri"/>
                <a:sym typeface="Calibri"/>
              </a:rPr>
              <a:t>Couples who are badly entrenched in negative views (negative sentiment override) rewrite their past with a negative tone. And that’s why past memories become a predictor of the future.</a:t>
            </a:r>
            <a:endParaRPr b="0" i="0" sz="2000" u="none" cap="none" strike="noStrike">
              <a:solidFill>
                <a:srgbClr val="000000"/>
              </a:solidFill>
              <a:latin typeface="Calibri"/>
              <a:ea typeface="Calibri"/>
              <a:cs typeface="Calibri"/>
              <a:sym typeface="Calibri"/>
            </a:endParaRPr>
          </a:p>
          <a:p>
            <a:pPr indent="0" lvl="0" marL="45720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100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5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8"/>
          <p:cNvSpPr/>
          <p:nvPr/>
        </p:nvSpPr>
        <p:spPr>
          <a:xfrm>
            <a:off x="5062256" y="1131197"/>
            <a:ext cx="2177100" cy="288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p:txBody>
      </p:sp>
      <p:sp>
        <p:nvSpPr>
          <p:cNvPr id="200" name="Google Shape;200;p1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01" name="Google Shape;201;p18"/>
          <p:cNvSpPr txBox="1"/>
          <p:nvPr>
            <p:ph idx="4294967295" type="body"/>
          </p:nvPr>
        </p:nvSpPr>
        <p:spPr>
          <a:xfrm>
            <a:off x="633225" y="243800"/>
            <a:ext cx="4049700" cy="41901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600"/>
              </a:spcBef>
              <a:spcAft>
                <a:spcPts val="0"/>
              </a:spcAft>
              <a:buSzPts val="2200"/>
              <a:buNone/>
            </a:pPr>
            <a:r>
              <a:t/>
            </a:r>
            <a:endParaRPr b="1" sz="2000">
              <a:solidFill>
                <a:srgbClr val="FFFFFF"/>
              </a:solidFill>
              <a:latin typeface="Montserrat"/>
              <a:ea typeface="Montserrat"/>
              <a:cs typeface="Montserrat"/>
              <a:sym typeface="Montserrat"/>
            </a:endParaRPr>
          </a:p>
          <a:p>
            <a:pPr indent="-355600" lvl="0" marL="457200" rtl="0" algn="l">
              <a:lnSpc>
                <a:spcPct val="115000"/>
              </a:lnSpc>
              <a:spcBef>
                <a:spcPts val="60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Love maps are how well you know your partner.</a:t>
            </a:r>
            <a:endParaRPr sz="2000">
              <a:solidFill>
                <a:srgbClr val="FFFFFF"/>
              </a:solidFill>
              <a:latin typeface="Calibri"/>
              <a:ea typeface="Calibri"/>
              <a:cs typeface="Calibri"/>
              <a:sym typeface="Calibri"/>
            </a:endParaRPr>
          </a:p>
          <a:p>
            <a:pPr indent="-355600" lvl="0" marL="457200" rtl="0" algn="l">
              <a:lnSpc>
                <a:spcPct val="115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The more familiar you are with your partner, the more intimacy you can share, and the stronger your relationship is.</a:t>
            </a:r>
            <a:endParaRPr sz="2000">
              <a:solidFill>
                <a:srgbClr val="FFFFFF"/>
              </a:solidFill>
              <a:latin typeface="Calibri"/>
              <a:ea typeface="Calibri"/>
              <a:cs typeface="Calibri"/>
              <a:sym typeface="Calibri"/>
            </a:endParaRPr>
          </a:p>
          <a:p>
            <a:pPr indent="-355600" lvl="0" marL="457200" rtl="0" algn="l">
              <a:lnSpc>
                <a:spcPct val="115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Couples with stronger love maps are also much better at weathering life crisis periods.</a:t>
            </a:r>
            <a:endParaRPr sz="2000">
              <a:latin typeface="Calibri"/>
              <a:ea typeface="Calibri"/>
              <a:cs typeface="Calibri"/>
              <a:sym typeface="Calibri"/>
            </a:endParaRPr>
          </a:p>
        </p:txBody>
      </p:sp>
      <p:pic>
        <p:nvPicPr>
          <p:cNvPr id="202" name="Google Shape;202;p18"/>
          <p:cNvPicPr preferRelativeResize="0"/>
          <p:nvPr/>
        </p:nvPicPr>
        <p:blipFill rotWithShape="1">
          <a:blip r:embed="rId3">
            <a:alphaModFix/>
          </a:blip>
          <a:srcRect b="0" l="-1027" r="-1715" t="9387"/>
          <a:stretch/>
        </p:blipFill>
        <p:spPr>
          <a:xfrm>
            <a:off x="4852175" y="1577423"/>
            <a:ext cx="3688675" cy="2436777"/>
          </a:xfrm>
          <a:prstGeom prst="rect">
            <a:avLst/>
          </a:prstGeom>
          <a:noFill/>
          <a:ln>
            <a:noFill/>
          </a:ln>
        </p:spPr>
      </p:pic>
      <p:sp>
        <p:nvSpPr>
          <p:cNvPr id="203" name="Google Shape;203;p18"/>
          <p:cNvSpPr txBox="1"/>
          <p:nvPr/>
        </p:nvSpPr>
        <p:spPr>
          <a:xfrm>
            <a:off x="2217175" y="419925"/>
            <a:ext cx="67539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600"/>
              </a:spcBef>
              <a:spcAft>
                <a:spcPts val="0"/>
              </a:spcAft>
              <a:buClr>
                <a:schemeClr val="dk1"/>
              </a:buClr>
              <a:buSzPts val="1100"/>
              <a:buFont typeface="Arial"/>
              <a:buNone/>
            </a:pPr>
            <a:r>
              <a:rPr b="1" i="0" lang="en-US" sz="2000" u="none" cap="none" strike="noStrike">
                <a:solidFill>
                  <a:srgbClr val="FFFFFF"/>
                </a:solidFill>
                <a:latin typeface="Montserrat"/>
                <a:ea typeface="Montserrat"/>
                <a:cs typeface="Montserrat"/>
                <a:sym typeface="Montserrat"/>
              </a:rPr>
              <a:t>Principle 1: Enhance Your Love Maps</a:t>
            </a:r>
            <a:endParaRPr b="0" i="0" sz="1400" u="none" cap="none" strike="noStrike">
              <a:solidFill>
                <a:srgbClr val="000000"/>
              </a:solidFill>
              <a:latin typeface="Montserrat Light"/>
              <a:ea typeface="Montserrat Light"/>
              <a:cs typeface="Montserrat Light"/>
              <a:sym typeface="Montserrat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07" name="Shape 207"/>
        <p:cNvGrpSpPr/>
        <p:nvPr/>
      </p:nvGrpSpPr>
      <p:grpSpPr>
        <a:xfrm>
          <a:off x="0" y="0"/>
          <a:ext cx="0" cy="0"/>
          <a:chOff x="0" y="0"/>
          <a:chExt cx="0" cy="0"/>
        </a:xfrm>
      </p:grpSpPr>
      <p:sp>
        <p:nvSpPr>
          <p:cNvPr id="208" name="Google Shape;208;p19"/>
          <p:cNvSpPr txBox="1"/>
          <p:nvPr>
            <p:ph idx="4294967295" type="ctrTitle"/>
          </p:nvPr>
        </p:nvSpPr>
        <p:spPr>
          <a:xfrm>
            <a:off x="2286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chemeClr val="dk1"/>
                </a:solidFill>
                <a:latin typeface="Montserrat ExtraBold"/>
                <a:ea typeface="Montserrat ExtraBold"/>
                <a:cs typeface="Montserrat ExtraBold"/>
                <a:sym typeface="Montserrat ExtraBold"/>
              </a:rPr>
              <a:t>                               LOVE MAP EXERCISE</a:t>
            </a:r>
            <a:endParaRPr b="0" i="0" sz="2400" u="none" cap="none" strike="noStrike">
              <a:solidFill>
                <a:schemeClr val="dk1"/>
              </a:solidFill>
              <a:latin typeface="Montserrat ExtraBold"/>
              <a:ea typeface="Montserrat ExtraBold"/>
              <a:cs typeface="Montserrat ExtraBold"/>
              <a:sym typeface="Montserrat ExtraBold"/>
            </a:endParaRPr>
          </a:p>
        </p:txBody>
      </p:sp>
      <p:sp>
        <p:nvSpPr>
          <p:cNvPr id="209" name="Google Shape;209;p1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10" name="Google Shape;210;p19"/>
          <p:cNvSpPr txBox="1"/>
          <p:nvPr/>
        </p:nvSpPr>
        <p:spPr>
          <a:xfrm>
            <a:off x="1014625" y="1316025"/>
            <a:ext cx="7132500" cy="278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 I can name my partner’s best friend.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 I can tell you what stresses my partner is currently facing.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3. I know the names of some of the people who have been irritating my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partner lately.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4. I can tell you some of my partner’s life dreams.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5. I am very familiar with my partner’s religious beliefs and ideas.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6. I can tell you about my partner’s basic philosophy of life.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7. I can list the relatives my partner likes the least. T or F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8. I know my partner’s favorite music. T or F</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14" name="Shape 214"/>
        <p:cNvGrpSpPr/>
        <p:nvPr/>
      </p:nvGrpSpPr>
      <p:grpSpPr>
        <a:xfrm>
          <a:off x="0" y="0"/>
          <a:ext cx="0" cy="0"/>
          <a:chOff x="0" y="0"/>
          <a:chExt cx="0" cy="0"/>
        </a:xfrm>
      </p:grpSpPr>
      <p:sp>
        <p:nvSpPr>
          <p:cNvPr id="215" name="Google Shape;215;p20"/>
          <p:cNvSpPr txBox="1"/>
          <p:nvPr>
            <p:ph idx="4294967295" type="ctrTitle"/>
          </p:nvPr>
        </p:nvSpPr>
        <p:spPr>
          <a:xfrm>
            <a:off x="2286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                           </a:t>
            </a:r>
            <a:r>
              <a:rPr b="0" i="0" lang="en-US" sz="2400" u="none" cap="none" strike="noStrike">
                <a:solidFill>
                  <a:schemeClr val="dk1"/>
                </a:solidFill>
                <a:latin typeface="Montserrat ExtraBold"/>
                <a:ea typeface="Montserrat ExtraBold"/>
                <a:cs typeface="Montserrat ExtraBold"/>
                <a:sym typeface="Montserrat ExtraBold"/>
              </a:rPr>
              <a:t>    LOVE MAP EXERCISE</a:t>
            </a:r>
            <a:endParaRPr b="0" i="0" sz="2400" u="none" cap="none" strike="noStrike">
              <a:solidFill>
                <a:schemeClr val="dk1"/>
              </a:solidFill>
              <a:latin typeface="Montserrat ExtraBold"/>
              <a:ea typeface="Montserrat ExtraBold"/>
              <a:cs typeface="Montserrat ExtraBold"/>
              <a:sym typeface="Montserrat ExtraBold"/>
            </a:endParaRPr>
          </a:p>
        </p:txBody>
      </p:sp>
      <p:sp>
        <p:nvSpPr>
          <p:cNvPr id="216" name="Google Shape;216;p2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17" name="Google Shape;217;p20"/>
          <p:cNvSpPr txBox="1"/>
          <p:nvPr/>
        </p:nvSpPr>
        <p:spPr>
          <a:xfrm>
            <a:off x="1014625" y="1316025"/>
            <a:ext cx="7132500" cy="278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1.Name my two closest friends. (2)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 What is my favorite musical group, composer, or instrument? (2)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3. What was I wearing when we first met? (2)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4. Name one of my hobbies. (3)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5. Where was I born? (1)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6. What stresses am I facing right now? (4)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7. Describe in detail what I did today, or yesterday. (4)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8. When is my birthday? (1)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9. What is the date of our anniversary (or engagement)? (1)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10. Who is my favorite relative? (2)</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23" name="Google Shape;223;p21"/>
          <p:cNvSpPr txBox="1"/>
          <p:nvPr>
            <p:ph idx="4294967295" type="body"/>
          </p:nvPr>
        </p:nvSpPr>
        <p:spPr>
          <a:xfrm>
            <a:off x="513350" y="357600"/>
            <a:ext cx="4208400" cy="45336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SzPts val="2200"/>
              <a:buNone/>
            </a:pPr>
            <a:br>
              <a:rPr b="1" lang="en-US" sz="800">
                <a:solidFill>
                  <a:schemeClr val="dk1"/>
                </a:solidFill>
                <a:latin typeface="Montserrat"/>
                <a:ea typeface="Montserrat"/>
                <a:cs typeface="Montserrat"/>
                <a:sym typeface="Montserrat"/>
              </a:rPr>
            </a:br>
            <a:endParaRPr b="1" sz="800">
              <a:solidFill>
                <a:srgbClr val="000000"/>
              </a:solidFill>
              <a:highlight>
                <a:schemeClr val="lt1"/>
              </a:highlight>
              <a:latin typeface="Montserrat"/>
              <a:ea typeface="Montserrat"/>
              <a:cs typeface="Montserrat"/>
              <a:sym typeface="Montserrat"/>
            </a:endParaRPr>
          </a:p>
          <a:p>
            <a:pPr indent="0" lvl="0" marL="0" rtl="0" algn="l">
              <a:lnSpc>
                <a:spcPct val="100000"/>
              </a:lnSpc>
              <a:spcBef>
                <a:spcPts val="0"/>
              </a:spcBef>
              <a:spcAft>
                <a:spcPts val="0"/>
              </a:spcAft>
              <a:buSzPts val="2200"/>
              <a:buNone/>
            </a:pPr>
            <a:r>
              <a:rPr lang="en-US" sz="1800">
                <a:solidFill>
                  <a:schemeClr val="dk1"/>
                </a:solidFill>
                <a:latin typeface="Calibri"/>
                <a:ea typeface="Calibri"/>
                <a:cs typeface="Calibri"/>
                <a:sym typeface="Calibri"/>
              </a:rPr>
              <a:t>Fondness and admiration are a great antidote to the four horsemen, and to contempt first of all.</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22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2200"/>
              <a:buNone/>
            </a:pPr>
            <a:r>
              <a:rPr lang="en-US" sz="1800">
                <a:solidFill>
                  <a:schemeClr val="dk1"/>
                </a:solidFill>
                <a:latin typeface="Calibri"/>
                <a:ea typeface="Calibri"/>
                <a:cs typeface="Calibri"/>
                <a:sym typeface="Calibri"/>
              </a:rPr>
              <a:t>Gottman says a great way to increase fondness and admiration is to:</a:t>
            </a:r>
            <a:endParaRPr sz="11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2200"/>
              <a:buNone/>
            </a:pPr>
            <a:r>
              <a:t/>
            </a:r>
            <a:endParaRPr sz="1100">
              <a:solidFill>
                <a:schemeClr val="dk1"/>
              </a:solidFill>
              <a:latin typeface="Calibri"/>
              <a:ea typeface="Calibri"/>
              <a:cs typeface="Calibri"/>
              <a:sym typeface="Calibri"/>
            </a:endParaRPr>
          </a:p>
          <a:p>
            <a:pPr indent="-342900" lvl="0" marL="457200" rtl="0" algn="l">
              <a:lnSpc>
                <a:spcPct val="100000"/>
              </a:lnSpc>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List all the qualities of your partner you admire</a:t>
            </a:r>
            <a:endParaRPr sz="1800">
              <a:solidFill>
                <a:schemeClr val="dk1"/>
              </a:solidFill>
              <a:latin typeface="Calibri"/>
              <a:ea typeface="Calibri"/>
              <a:cs typeface="Calibri"/>
              <a:sym typeface="Calibri"/>
            </a:endParaRPr>
          </a:p>
          <a:p>
            <a:pPr indent="-342900" lvl="0" marL="457200" rtl="0" algn="l">
              <a:lnSpc>
                <a:spcPct val="100000"/>
              </a:lnSpc>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Tie the qualities to a practical event</a:t>
            </a:r>
            <a:endParaRPr sz="1800">
              <a:solidFill>
                <a:schemeClr val="dk1"/>
              </a:solidFill>
              <a:latin typeface="Calibri"/>
              <a:ea typeface="Calibri"/>
              <a:cs typeface="Calibri"/>
              <a:sym typeface="Calibri"/>
            </a:endParaRPr>
          </a:p>
          <a:p>
            <a:pPr indent="-342900" lvl="0" marL="457200" rtl="0" algn="l">
              <a:lnSpc>
                <a:spcPct val="100000"/>
              </a:lnSpc>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Share it with your partner</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rgbClr val="FFFFFF"/>
              </a:buClr>
              <a:buSzPts val="1800"/>
              <a:buFont typeface="Calibri"/>
              <a:buChar char="●"/>
            </a:pPr>
            <a:r>
              <a:rPr lang="en-US" sz="1800">
                <a:solidFill>
                  <a:schemeClr val="dk1"/>
                </a:solidFill>
                <a:latin typeface="Calibri"/>
                <a:ea typeface="Calibri"/>
                <a:cs typeface="Calibri"/>
                <a:sym typeface="Calibri"/>
              </a:rPr>
              <a:t>Celebrate the happy moments and the history of your relationship</a:t>
            </a:r>
            <a:endParaRPr sz="2000">
              <a:solidFill>
                <a:srgbClr val="FFFFFF"/>
              </a:solidFill>
              <a:latin typeface="Calibri"/>
              <a:ea typeface="Calibri"/>
              <a:cs typeface="Calibri"/>
              <a:sym typeface="Calibri"/>
            </a:endParaRPr>
          </a:p>
        </p:txBody>
      </p:sp>
      <p:pic>
        <p:nvPicPr>
          <p:cNvPr id="224" name="Google Shape;224;p21"/>
          <p:cNvPicPr preferRelativeResize="0"/>
          <p:nvPr/>
        </p:nvPicPr>
        <p:blipFill rotWithShape="1">
          <a:blip r:embed="rId3">
            <a:alphaModFix/>
          </a:blip>
          <a:srcRect b="0" l="0" r="0" t="0"/>
          <a:stretch/>
        </p:blipFill>
        <p:spPr>
          <a:xfrm>
            <a:off x="4859253" y="1332378"/>
            <a:ext cx="3237750" cy="2291900"/>
          </a:xfrm>
          <a:prstGeom prst="rect">
            <a:avLst/>
          </a:prstGeom>
          <a:noFill/>
          <a:ln>
            <a:noFill/>
          </a:ln>
        </p:spPr>
      </p:pic>
      <p:sp>
        <p:nvSpPr>
          <p:cNvPr id="225" name="Google Shape;225;p21"/>
          <p:cNvSpPr txBox="1"/>
          <p:nvPr/>
        </p:nvSpPr>
        <p:spPr>
          <a:xfrm>
            <a:off x="1901700" y="280400"/>
            <a:ext cx="5797800" cy="676500"/>
          </a:xfrm>
          <a:prstGeom prst="rect">
            <a:avLst/>
          </a:prstGeom>
          <a:noFill/>
          <a:ln>
            <a:noFill/>
          </a:ln>
        </p:spPr>
        <p:txBody>
          <a:bodyPr anchorCtr="0" anchor="ctr" bIns="91425" lIns="91425" spcFirstLastPara="1" rIns="91425" wrap="square" tIns="91425">
            <a:noAutofit/>
          </a:bodyPr>
          <a:lstStyle/>
          <a:p>
            <a:pPr indent="0" lvl="0" marL="457200" marR="0" rtl="0" algn="l">
              <a:lnSpc>
                <a:spcPct val="115000"/>
              </a:lnSpc>
              <a:spcBef>
                <a:spcPts val="0"/>
              </a:spcBef>
              <a:spcAft>
                <a:spcPts val="0"/>
              </a:spcAft>
              <a:buClr>
                <a:schemeClr val="dk1"/>
              </a:buClr>
              <a:buSzPts val="1100"/>
              <a:buFont typeface="Arial"/>
              <a:buNone/>
            </a:pPr>
            <a:r>
              <a:t/>
            </a:r>
            <a:endParaRPr b="1" i="0" sz="1800" u="none" cap="none" strike="noStrike">
              <a:solidFill>
                <a:srgbClr val="FFFFFF"/>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b="1" i="0" lang="en-US" sz="2000" u="none" cap="none" strike="noStrike">
                <a:solidFill>
                  <a:srgbClr val="FFFFFF"/>
                </a:solidFill>
                <a:latin typeface="Montserrat"/>
                <a:ea typeface="Montserrat"/>
                <a:cs typeface="Montserrat"/>
                <a:sym typeface="Montserrat"/>
              </a:rPr>
              <a:t>Principle </a:t>
            </a:r>
            <a:r>
              <a:rPr b="1" i="0" lang="en-US" sz="1800" u="none" cap="none" strike="noStrike">
                <a:solidFill>
                  <a:srgbClr val="FFFFFF"/>
                </a:solidFill>
                <a:latin typeface="Montserrat"/>
                <a:ea typeface="Montserrat"/>
                <a:cs typeface="Montserrat"/>
                <a:sym typeface="Montserrat"/>
              </a:rPr>
              <a:t>2: Nurture Fondness &amp; Admiration</a:t>
            </a:r>
            <a:endParaRPr b="0" i="0" sz="1400" u="none" cap="none" strike="noStrike">
              <a:solidFill>
                <a:srgbClr val="FFFFFF"/>
              </a:solidFill>
              <a:latin typeface="Montserrat Light"/>
              <a:ea typeface="Montserrat Light"/>
              <a:cs typeface="Montserrat Light"/>
              <a:sym typeface="Montserrat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963"/>
            </a:gs>
          </a:gsLst>
          <a:path path="circle">
            <a:fillToRect b="50%" l="50%" r="50%" t="50%"/>
          </a:path>
          <a:tileRect/>
        </a:gradFill>
      </p:bgPr>
    </p:bg>
    <p:spTree>
      <p:nvGrpSpPr>
        <p:cNvPr id="229" name="Shape 229"/>
        <p:cNvGrpSpPr/>
        <p:nvPr/>
      </p:nvGrpSpPr>
      <p:grpSpPr>
        <a:xfrm>
          <a:off x="0" y="0"/>
          <a:ext cx="0" cy="0"/>
          <a:chOff x="0" y="0"/>
          <a:chExt cx="0" cy="0"/>
        </a:xfrm>
      </p:grpSpPr>
      <p:sp>
        <p:nvSpPr>
          <p:cNvPr id="230" name="Google Shape;230;p22"/>
          <p:cNvSpPr txBox="1"/>
          <p:nvPr>
            <p:ph idx="4294967295" type="ctrTitle"/>
          </p:nvPr>
        </p:nvSpPr>
        <p:spPr>
          <a:xfrm>
            <a:off x="228600" y="2399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chemeClr val="dk1"/>
                </a:solidFill>
                <a:latin typeface="Montserrat ExtraBold"/>
                <a:ea typeface="Montserrat ExtraBold"/>
                <a:cs typeface="Montserrat ExtraBold"/>
                <a:sym typeface="Montserrat ExtraBold"/>
              </a:rPr>
              <a:t>                              </a:t>
            </a:r>
            <a:r>
              <a:rPr b="0" i="0" lang="en-US" sz="2000" u="none" cap="none" strike="noStrike">
                <a:solidFill>
                  <a:schemeClr val="dk1"/>
                </a:solidFill>
                <a:latin typeface="Montserrat ExtraBold"/>
                <a:ea typeface="Montserrat ExtraBold"/>
                <a:cs typeface="Montserrat ExtraBold"/>
                <a:sym typeface="Montserrat ExtraBold"/>
              </a:rPr>
              <a:t>ADMIRATION EXERCISE</a:t>
            </a:r>
            <a:endParaRPr b="0" i="0" sz="2000" u="none" cap="none" strike="noStrike">
              <a:solidFill>
                <a:schemeClr val="dk1"/>
              </a:solidFill>
              <a:latin typeface="Montserrat ExtraBold"/>
              <a:ea typeface="Montserrat ExtraBold"/>
              <a:cs typeface="Montserrat ExtraBold"/>
              <a:sym typeface="Montserrat ExtraBold"/>
            </a:endParaRPr>
          </a:p>
        </p:txBody>
      </p:sp>
      <p:sp>
        <p:nvSpPr>
          <p:cNvPr id="231" name="Google Shape;231;p2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32" name="Google Shape;232;p22"/>
          <p:cNvSpPr txBox="1"/>
          <p:nvPr/>
        </p:nvSpPr>
        <p:spPr>
          <a:xfrm>
            <a:off x="862225" y="935025"/>
            <a:ext cx="7132500" cy="278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1. Loving 2. Sensitive 3. Brave 4. Intelligent 5. Thoughtful 6. Generous 7. Loyal 8. Truthful 9. Strong 10. Energetic 11. Attractive 12. Decisive 13. Creative 14. Imaginative 15. Fun 16. Attractive 17. Interesting 18. Supportive 19. Funny 20. Considerate 21. Affectionate 22. Organized 23. Resourceful 24. Athletic 25. Cheerful 26. Coordinated 27. Graceful 28. Elegant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Pick three that you think describe your spouse. Many more might work but pick only three. Briefly think of an incident that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illustrates the characteristic of your spouse.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236" name="Shape 236"/>
        <p:cNvGrpSpPr/>
        <p:nvPr/>
      </p:nvGrpSpPr>
      <p:grpSpPr>
        <a:xfrm>
          <a:off x="0" y="0"/>
          <a:ext cx="0" cy="0"/>
          <a:chOff x="0" y="0"/>
          <a:chExt cx="0" cy="0"/>
        </a:xfrm>
      </p:grpSpPr>
      <p:sp>
        <p:nvSpPr>
          <p:cNvPr id="237" name="Google Shape;237;p2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38" name="Google Shape;238;p23"/>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239" name="Google Shape;239;p23"/>
          <p:cNvSpPr txBox="1"/>
          <p:nvPr>
            <p:ph type="title"/>
          </p:nvPr>
        </p:nvSpPr>
        <p:spPr>
          <a:xfrm>
            <a:off x="502299" y="-6450"/>
            <a:ext cx="23181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sz="2000"/>
              <a:t>PRINCIPLE 3: TURN TOWARDS EACH OTHER</a:t>
            </a:r>
            <a:endParaRPr sz="2000"/>
          </a:p>
        </p:txBody>
      </p:sp>
      <p:sp>
        <p:nvSpPr>
          <p:cNvPr id="240" name="Google Shape;240;p23"/>
          <p:cNvSpPr txBox="1"/>
          <p:nvPr/>
        </p:nvSpPr>
        <p:spPr>
          <a:xfrm>
            <a:off x="3866775" y="343850"/>
            <a:ext cx="4761000" cy="365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Calibri"/>
                <a:ea typeface="Calibri"/>
                <a:cs typeface="Calibri"/>
                <a:sym typeface="Calibri"/>
              </a:rPr>
              <a:t>Turning towards each means paying attention to your partner. It allows the couple to stay connected, and it happens daily, starting with all the small things.</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2000" u="sng" cap="none" strike="noStrike">
                <a:solidFill>
                  <a:schemeClr val="dk1"/>
                </a:solidFill>
                <a:latin typeface="Calibri"/>
                <a:ea typeface="Calibri"/>
                <a:cs typeface="Calibri"/>
                <a:sym typeface="Calibri"/>
              </a:rPr>
              <a:t>Example 1: </a:t>
            </a:r>
            <a:endParaRPr b="0" i="0" sz="20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Calibri"/>
                <a:ea typeface="Calibri"/>
                <a:cs typeface="Calibri"/>
                <a:sym typeface="Calibri"/>
              </a:rPr>
              <a:t>A man looking at a magazine commenting to his wife “wow look at that boat”. And the wife replies “it’s like the one we saw last summer”, with the husband confirming.</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Calibri"/>
                <a:ea typeface="Calibri"/>
                <a:cs typeface="Calibri"/>
                <a:sym typeface="Calibri"/>
              </a:rPr>
              <a:t>Couples engaging in chit chat like that stay happily married.</a:t>
            </a:r>
            <a:endParaRPr b="0" i="0" sz="20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0" i="0" lang="en-US"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241" name="Google Shape;241;p23"/>
          <p:cNvPicPr preferRelativeResize="0"/>
          <p:nvPr/>
        </p:nvPicPr>
        <p:blipFill rotWithShape="1">
          <a:blip r:embed="rId3">
            <a:alphaModFix/>
          </a:blip>
          <a:srcRect b="0" l="0" r="0" t="0"/>
          <a:stretch/>
        </p:blipFill>
        <p:spPr>
          <a:xfrm>
            <a:off x="502288" y="2382600"/>
            <a:ext cx="2466975" cy="18478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245" name="Shape 245"/>
        <p:cNvGrpSpPr/>
        <p:nvPr/>
      </p:nvGrpSpPr>
      <p:grpSpPr>
        <a:xfrm>
          <a:off x="0" y="0"/>
          <a:ext cx="0" cy="0"/>
          <a:chOff x="0" y="0"/>
          <a:chExt cx="0" cy="0"/>
        </a:xfrm>
      </p:grpSpPr>
      <p:sp>
        <p:nvSpPr>
          <p:cNvPr id="246" name="Google Shape;246;p2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47" name="Google Shape;247;p24"/>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248" name="Google Shape;248;p24"/>
          <p:cNvSpPr txBox="1"/>
          <p:nvPr/>
        </p:nvSpPr>
        <p:spPr>
          <a:xfrm>
            <a:off x="3866775" y="343850"/>
            <a:ext cx="4761000" cy="365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Example 2 (at the grocery)</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Her: Do we still have wash up liquid at home?</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Him: I’m not sure, but let’s take some just in case (instead of shrugging the answer)</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Her: I had such a bad dream tonight</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Him: I’m in a big hurry, but tell me about it quickly so we can talk more about it tonight</a:t>
            </a:r>
            <a:endParaRPr b="0" i="0" sz="20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249" name="Google Shape;249;p24"/>
          <p:cNvPicPr preferRelativeResize="0"/>
          <p:nvPr/>
        </p:nvPicPr>
        <p:blipFill rotWithShape="1">
          <a:blip r:embed="rId3">
            <a:alphaModFix/>
          </a:blip>
          <a:srcRect b="0" l="16365" r="0" t="0"/>
          <a:stretch/>
        </p:blipFill>
        <p:spPr>
          <a:xfrm>
            <a:off x="512350" y="1378750"/>
            <a:ext cx="2376525" cy="2077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53" name="Shape 253"/>
        <p:cNvGrpSpPr/>
        <p:nvPr/>
      </p:nvGrpSpPr>
      <p:grpSpPr>
        <a:xfrm>
          <a:off x="0" y="0"/>
          <a:ext cx="0" cy="0"/>
          <a:chOff x="0" y="0"/>
          <a:chExt cx="0" cy="0"/>
        </a:xfrm>
      </p:grpSpPr>
      <p:sp>
        <p:nvSpPr>
          <p:cNvPr id="254" name="Google Shape;254;p25"/>
          <p:cNvSpPr txBox="1"/>
          <p:nvPr>
            <p:ph idx="4294967295" type="ctrTitle"/>
          </p:nvPr>
        </p:nvSpPr>
        <p:spPr>
          <a:xfrm>
            <a:off x="228600" y="2399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                                         </a:t>
            </a:r>
            <a:r>
              <a:rPr b="0" i="0" lang="en-US" sz="2000" u="none" cap="none" strike="noStrike">
                <a:solidFill>
                  <a:srgbClr val="FFFFFF"/>
                </a:solidFill>
                <a:latin typeface="Montserrat ExtraBold"/>
                <a:ea typeface="Montserrat ExtraBold"/>
                <a:cs typeface="Montserrat ExtraBold"/>
                <a:sym typeface="Montserrat ExtraBold"/>
              </a:rPr>
              <a:t>BIDS I</a:t>
            </a:r>
            <a:endParaRPr b="0" i="0" sz="2000" u="none" cap="none" strike="noStrike">
              <a:solidFill>
                <a:srgbClr val="FFFFFF"/>
              </a:solidFill>
              <a:latin typeface="Montserrat ExtraBold"/>
              <a:ea typeface="Montserrat ExtraBold"/>
              <a:cs typeface="Montserrat ExtraBold"/>
              <a:sym typeface="Montserrat ExtraBold"/>
            </a:endParaRPr>
          </a:p>
        </p:txBody>
      </p:sp>
      <p:sp>
        <p:nvSpPr>
          <p:cNvPr id="255" name="Google Shape;255;p2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56" name="Google Shape;256;p25"/>
          <p:cNvSpPr txBox="1"/>
          <p:nvPr/>
        </p:nvSpPr>
        <p:spPr>
          <a:xfrm>
            <a:off x="862225" y="1239825"/>
            <a:ext cx="7132500" cy="27828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3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“Can you believe it’s going to rain again today?</a:t>
            </a:r>
            <a:endParaRPr b="0" i="0" sz="1800" u="none" cap="none" strike="noStrike">
              <a:solidFill>
                <a:srgbClr val="FFFFFF"/>
              </a:solidFill>
              <a:latin typeface="Calibri"/>
              <a:ea typeface="Calibri"/>
              <a:cs typeface="Calibri"/>
              <a:sym typeface="Calibri"/>
            </a:endParaRPr>
          </a:p>
          <a:p>
            <a:pPr indent="-342900" lvl="0" marL="457200" marR="0" rtl="0" algn="l">
              <a:lnSpc>
                <a:spcPct val="13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“Wow. Did you see that double play?”</a:t>
            </a:r>
            <a:endParaRPr b="0" i="0" sz="1800" u="none" cap="none" strike="noStrike">
              <a:solidFill>
                <a:srgbClr val="FFFFFF"/>
              </a:solidFill>
              <a:latin typeface="Calibri"/>
              <a:ea typeface="Calibri"/>
              <a:cs typeface="Calibri"/>
              <a:sym typeface="Calibri"/>
            </a:endParaRPr>
          </a:p>
          <a:p>
            <a:pPr indent="-342900" lvl="0" marL="457200" marR="0" rtl="0" algn="l">
              <a:lnSpc>
                <a:spcPct val="13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“I heard from the contractor today. He says we’re looking at another $5,000 for the roof.”</a:t>
            </a:r>
            <a:endParaRPr b="0" i="0" sz="1800" u="none" cap="none" strike="noStrike">
              <a:solidFill>
                <a:srgbClr val="FFFFFF"/>
              </a:solidFill>
              <a:latin typeface="Calibri"/>
              <a:ea typeface="Calibri"/>
              <a:cs typeface="Calibri"/>
              <a:sym typeface="Calibri"/>
            </a:endParaRPr>
          </a:p>
          <a:p>
            <a:pPr indent="-342900" lvl="0" marL="457200" marR="0" rtl="0" algn="l">
              <a:lnSpc>
                <a:spcPct val="13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“We really need to talk about the music for the wedding. We’re starting to run out of time.”</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60" name="Shape 260"/>
        <p:cNvGrpSpPr/>
        <p:nvPr/>
      </p:nvGrpSpPr>
      <p:grpSpPr>
        <a:xfrm>
          <a:off x="0" y="0"/>
          <a:ext cx="0" cy="0"/>
          <a:chOff x="0" y="0"/>
          <a:chExt cx="0" cy="0"/>
        </a:xfrm>
      </p:grpSpPr>
      <p:sp>
        <p:nvSpPr>
          <p:cNvPr id="261" name="Google Shape;261;p26"/>
          <p:cNvSpPr txBox="1"/>
          <p:nvPr>
            <p:ph idx="4294967295" type="ctrTitle"/>
          </p:nvPr>
        </p:nvSpPr>
        <p:spPr>
          <a:xfrm>
            <a:off x="228600" y="2399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                                         </a:t>
            </a:r>
            <a:r>
              <a:rPr b="0" i="0" lang="en-US" sz="2000" u="none" cap="none" strike="noStrike">
                <a:solidFill>
                  <a:srgbClr val="FFFFFF"/>
                </a:solidFill>
                <a:latin typeface="Montserrat ExtraBold"/>
                <a:ea typeface="Montserrat ExtraBold"/>
                <a:cs typeface="Montserrat ExtraBold"/>
                <a:sym typeface="Montserrat ExtraBold"/>
              </a:rPr>
              <a:t>BIDS II</a:t>
            </a:r>
            <a:endParaRPr b="0" i="0" sz="2000" u="none" cap="none" strike="noStrike">
              <a:solidFill>
                <a:srgbClr val="FFFFFF"/>
              </a:solidFill>
              <a:latin typeface="Montserrat ExtraBold"/>
              <a:ea typeface="Montserrat ExtraBold"/>
              <a:cs typeface="Montserrat ExtraBold"/>
              <a:sym typeface="Montserrat ExtraBold"/>
            </a:endParaRPr>
          </a:p>
        </p:txBody>
      </p:sp>
      <p:sp>
        <p:nvSpPr>
          <p:cNvPr id="262" name="Google Shape;262;p2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63" name="Google Shape;263;p26"/>
          <p:cNvSpPr txBox="1"/>
          <p:nvPr/>
        </p:nvSpPr>
        <p:spPr>
          <a:xfrm>
            <a:off x="862225" y="935025"/>
            <a:ext cx="6390900" cy="2782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FFFFFF"/>
                </a:solidFill>
                <a:latin typeface="Arial"/>
                <a:ea typeface="Arial"/>
                <a:cs typeface="Arial"/>
                <a:sym typeface="Arial"/>
              </a:rPr>
              <a:t>Bids also can be nonverbal:</a:t>
            </a:r>
            <a:endParaRPr b="0" i="0" sz="1500" u="none" cap="none" strike="noStrike">
              <a:solidFill>
                <a:srgbClr val="FFFFFF"/>
              </a:solidFill>
              <a:latin typeface="Arial"/>
              <a:ea typeface="Arial"/>
              <a:cs typeface="Arial"/>
              <a:sym typeface="Arial"/>
            </a:endParaRPr>
          </a:p>
          <a:p>
            <a:pPr indent="-323850" lvl="0" marL="457200" marR="0" rtl="0" algn="l">
              <a:lnSpc>
                <a:spcPct val="130000"/>
              </a:lnSpc>
              <a:spcBef>
                <a:spcPts val="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Appropriate affectionate touching, a squeeze of the hand, a hug, a peck on the cheek, a light neck rub;</a:t>
            </a:r>
            <a:endParaRPr b="0" i="0" sz="1500" u="none" cap="none" strike="noStrike">
              <a:solidFill>
                <a:srgbClr val="FFFFFF"/>
              </a:solidFill>
              <a:latin typeface="Arial"/>
              <a:ea typeface="Arial"/>
              <a:cs typeface="Arial"/>
              <a:sym typeface="Arial"/>
            </a:endParaRPr>
          </a:p>
          <a:p>
            <a:pPr indent="-323850" lvl="0" marL="457200" marR="0" rtl="0" algn="l">
              <a:lnSpc>
                <a:spcPct val="130000"/>
              </a:lnSpc>
              <a:spcBef>
                <a:spcPts val="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Facial expressions, such as smiling, blowing a kiss, winking, sticking out your tongue in a playful way;</a:t>
            </a:r>
            <a:endParaRPr b="0" i="0" sz="1500" u="none" cap="none" strike="noStrike">
              <a:solidFill>
                <a:srgbClr val="FFFFFF"/>
              </a:solidFill>
              <a:latin typeface="Arial"/>
              <a:ea typeface="Arial"/>
              <a:cs typeface="Arial"/>
              <a:sym typeface="Arial"/>
            </a:endParaRPr>
          </a:p>
          <a:p>
            <a:pPr indent="-323850" lvl="0" marL="457200" marR="0" rtl="0" algn="l">
              <a:lnSpc>
                <a:spcPct val="130000"/>
              </a:lnSpc>
              <a:spcBef>
                <a:spcPts val="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Considerate gestures, such as opening a door, offering a place to sit, handing over something before the person asks, offering to carry something for the other person;</a:t>
            </a:r>
            <a:endParaRPr b="0" i="0" sz="1500" u="none" cap="none" strike="noStrike">
              <a:solidFill>
                <a:srgbClr val="FFFFFF"/>
              </a:solidFill>
              <a:latin typeface="Arial"/>
              <a:ea typeface="Arial"/>
              <a:cs typeface="Arial"/>
              <a:sym typeface="Arial"/>
            </a:endParaRPr>
          </a:p>
          <a:p>
            <a:pPr indent="-323850" lvl="0" marL="457200" marR="0" rtl="0" algn="l">
              <a:lnSpc>
                <a:spcPct val="130000"/>
              </a:lnSpc>
              <a:spcBef>
                <a:spcPts val="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Vocalizing, such as laughing, grunting, sighing, or groaning in a way that invites interaction or interest.</a:t>
            </a:r>
            <a:endParaRPr b="0" i="0" sz="15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67" name="Shape 267"/>
        <p:cNvGrpSpPr/>
        <p:nvPr/>
      </p:nvGrpSpPr>
      <p:grpSpPr>
        <a:xfrm>
          <a:off x="0" y="0"/>
          <a:ext cx="0" cy="0"/>
          <a:chOff x="0" y="0"/>
          <a:chExt cx="0" cy="0"/>
        </a:xfrm>
      </p:grpSpPr>
      <p:sp>
        <p:nvSpPr>
          <p:cNvPr id="268" name="Google Shape;268;p27"/>
          <p:cNvSpPr txBox="1"/>
          <p:nvPr>
            <p:ph idx="4294967295" type="ctrTitle"/>
          </p:nvPr>
        </p:nvSpPr>
        <p:spPr>
          <a:xfrm>
            <a:off x="625525" y="1259975"/>
            <a:ext cx="7772400" cy="18858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1" i="0" lang="en-US" sz="2400" u="none" cap="none" strike="noStrike">
                <a:solidFill>
                  <a:schemeClr val="dk1"/>
                </a:solidFill>
                <a:latin typeface="Montserrat"/>
                <a:ea typeface="Montserrat"/>
                <a:cs typeface="Montserrat"/>
                <a:sym typeface="Montserrat"/>
              </a:rPr>
              <a:t>Stress Reducing Exercise</a:t>
            </a:r>
            <a:br>
              <a:rPr b="1" i="0" lang="en-US" sz="2400" u="none" cap="none" strike="noStrike">
                <a:solidFill>
                  <a:schemeClr val="dk1"/>
                </a:solidFill>
                <a:latin typeface="Montserrat"/>
                <a:ea typeface="Montserrat"/>
                <a:cs typeface="Montserrat"/>
                <a:sym typeface="Montserrat"/>
              </a:rPr>
            </a:br>
            <a:endParaRPr b="1" i="0" sz="2400" u="none" cap="none" strike="noStrike">
              <a:solidFill>
                <a:schemeClr val="dk1"/>
              </a:solidFill>
              <a:latin typeface="Montserrat"/>
              <a:ea typeface="Montserrat"/>
              <a:cs typeface="Montserrat"/>
              <a:sym typeface="Montserrat"/>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Take turns to speak</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Don’t give advice, just listen first (women react more negatively to quick advise)</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Show genuine interest</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Communicate your understanding</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Take your partner’s side</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Express a “we against others” attitude</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Express affection (say I love you, put arm around them)</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Validate emotions (empathize)</a:t>
            </a:r>
            <a:endParaRPr b="1" i="0" sz="2000" u="none" cap="none" strike="noStrike">
              <a:solidFill>
                <a:srgbClr val="FFFFFF"/>
              </a:solidFill>
              <a:latin typeface="Calibri"/>
              <a:ea typeface="Calibri"/>
              <a:cs typeface="Calibri"/>
              <a:sym typeface="Calibri"/>
            </a:endParaRPr>
          </a:p>
        </p:txBody>
      </p:sp>
      <p:sp>
        <p:nvSpPr>
          <p:cNvPr id="269" name="Google Shape;269;p2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273" name="Shape 273"/>
        <p:cNvGrpSpPr/>
        <p:nvPr/>
      </p:nvGrpSpPr>
      <p:grpSpPr>
        <a:xfrm>
          <a:off x="0" y="0"/>
          <a:ext cx="0" cy="0"/>
          <a:chOff x="0" y="0"/>
          <a:chExt cx="0" cy="0"/>
        </a:xfrm>
      </p:grpSpPr>
      <p:sp>
        <p:nvSpPr>
          <p:cNvPr id="274" name="Google Shape;274;p28"/>
          <p:cNvSpPr txBox="1"/>
          <p:nvPr>
            <p:ph idx="4294967295" type="ctrTitle"/>
          </p:nvPr>
        </p:nvSpPr>
        <p:spPr>
          <a:xfrm>
            <a:off x="12954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       </a:t>
            </a:r>
            <a:r>
              <a:rPr b="0" i="0" lang="en-US" sz="2000" u="none" cap="none" strike="noStrike">
                <a:solidFill>
                  <a:srgbClr val="FFFFFF"/>
                </a:solidFill>
                <a:latin typeface="Montserrat ExtraBold"/>
                <a:ea typeface="Montserrat ExtraBold"/>
                <a:cs typeface="Montserrat ExtraBold"/>
                <a:sym typeface="Montserrat ExtraBold"/>
              </a:rPr>
              <a:t>Principle 4: Let Your Partner Influence You</a:t>
            </a:r>
            <a:endParaRPr b="0" i="0" sz="2000" u="none" cap="none" strike="noStrike">
              <a:solidFill>
                <a:srgbClr val="FFFFFF"/>
              </a:solidFill>
              <a:latin typeface="Montserrat ExtraBold"/>
              <a:ea typeface="Montserrat ExtraBold"/>
              <a:cs typeface="Montserrat ExtraBold"/>
              <a:sym typeface="Montserrat ExtraBold"/>
            </a:endParaRPr>
          </a:p>
        </p:txBody>
      </p:sp>
      <p:sp>
        <p:nvSpPr>
          <p:cNvPr id="275" name="Google Shape;275;p2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76" name="Google Shape;276;p28"/>
          <p:cNvSpPr txBox="1"/>
          <p:nvPr/>
        </p:nvSpPr>
        <p:spPr>
          <a:xfrm>
            <a:off x="646125" y="2539150"/>
            <a:ext cx="5786400" cy="6750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Happy couples are a team that considers each other’s perspectives and feelings. They make decisions together and search out common ground. </a:t>
            </a:r>
            <a:endParaRPr b="0" i="0" sz="2000" u="none" cap="none" strike="noStrike">
              <a:solidFill>
                <a:srgbClr val="FFFFFF"/>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Letting your partner influence you isn’t about having one person hold the reins; it’s about honoring and respecting both people in the relationship.</a:t>
            </a:r>
            <a:endParaRPr b="0" i="0" sz="2000" u="none" cap="none" strike="noStrike">
              <a:solidFill>
                <a:srgbClr val="FFFFFF"/>
              </a:solidFill>
              <a:latin typeface="Calibri"/>
              <a:ea typeface="Calibri"/>
              <a:cs typeface="Calibri"/>
              <a:sym typeface="Calibri"/>
            </a:endParaRPr>
          </a:p>
        </p:txBody>
      </p:sp>
      <p:pic>
        <p:nvPicPr>
          <p:cNvPr id="277" name="Google Shape;277;p28"/>
          <p:cNvPicPr preferRelativeResize="0"/>
          <p:nvPr/>
        </p:nvPicPr>
        <p:blipFill rotWithShape="1">
          <a:blip r:embed="rId3">
            <a:alphaModFix/>
          </a:blip>
          <a:srcRect b="0" l="0" r="0" t="0"/>
          <a:stretch/>
        </p:blipFill>
        <p:spPr>
          <a:xfrm>
            <a:off x="6084250" y="1589600"/>
            <a:ext cx="2472530" cy="1624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281" name="Shape 281"/>
        <p:cNvGrpSpPr/>
        <p:nvPr/>
      </p:nvGrpSpPr>
      <p:grpSpPr>
        <a:xfrm>
          <a:off x="0" y="0"/>
          <a:ext cx="0" cy="0"/>
          <a:chOff x="0" y="0"/>
          <a:chExt cx="0" cy="0"/>
        </a:xfrm>
      </p:grpSpPr>
      <p:sp>
        <p:nvSpPr>
          <p:cNvPr id="282" name="Google Shape;282;p29"/>
          <p:cNvSpPr txBox="1"/>
          <p:nvPr>
            <p:ph idx="4294967295" type="ctrTitle"/>
          </p:nvPr>
        </p:nvSpPr>
        <p:spPr>
          <a:xfrm>
            <a:off x="12954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     </a:t>
            </a:r>
            <a:endParaRPr b="0" i="0" sz="2000" u="none" cap="none" strike="noStrike">
              <a:solidFill>
                <a:srgbClr val="FFFFFF"/>
              </a:solidFill>
              <a:latin typeface="Montserrat ExtraBold"/>
              <a:ea typeface="Montserrat ExtraBold"/>
              <a:cs typeface="Montserrat ExtraBold"/>
              <a:sym typeface="Montserrat ExtraBold"/>
            </a:endParaRPr>
          </a:p>
        </p:txBody>
      </p:sp>
      <p:sp>
        <p:nvSpPr>
          <p:cNvPr id="283" name="Google Shape;283;p2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84" name="Google Shape;284;p29"/>
          <p:cNvSpPr txBox="1"/>
          <p:nvPr/>
        </p:nvSpPr>
        <p:spPr>
          <a:xfrm>
            <a:off x="1032175" y="1210700"/>
            <a:ext cx="5786400" cy="25650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457200" marR="0" rtl="0" algn="l">
              <a:lnSpc>
                <a:spcPct val="150000"/>
              </a:lnSpc>
              <a:spcBef>
                <a:spcPts val="0"/>
              </a:spcBef>
              <a:spcAft>
                <a:spcPts val="0"/>
              </a:spcAft>
              <a:buClr>
                <a:srgbClr val="000000"/>
              </a:buClr>
              <a:buSzPts val="1700"/>
              <a:buFont typeface="Arial"/>
              <a:buNone/>
            </a:pPr>
            <a:r>
              <a:rPr b="0" i="0" lang="en-US" sz="1700" u="none" cap="none" strike="noStrike">
                <a:solidFill>
                  <a:schemeClr val="lt1"/>
                </a:solidFill>
                <a:latin typeface="Arial"/>
                <a:ea typeface="Arial"/>
                <a:cs typeface="Arial"/>
                <a:sym typeface="Arial"/>
              </a:rPr>
              <a:t>“…even in the first few months of marriage, men who allow their wives to influence them have happier marriages, and are less likely to divorce than men who resist their wives’ influence. Statistically speaking, when a man is not willing to share power with his partner, there is an 81% chance that his marriage will self-destruct.”</a:t>
            </a:r>
            <a:endParaRPr b="0" i="0" sz="2200" u="none" cap="none" strike="noStrike">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288" name="Shape 288"/>
        <p:cNvGrpSpPr/>
        <p:nvPr/>
      </p:nvGrpSpPr>
      <p:grpSpPr>
        <a:xfrm>
          <a:off x="0" y="0"/>
          <a:ext cx="0" cy="0"/>
          <a:chOff x="0" y="0"/>
          <a:chExt cx="0" cy="0"/>
        </a:xfrm>
      </p:grpSpPr>
      <p:sp>
        <p:nvSpPr>
          <p:cNvPr id="289" name="Google Shape;289;p30"/>
          <p:cNvSpPr txBox="1"/>
          <p:nvPr>
            <p:ph idx="4294967295" type="ctrTitle"/>
          </p:nvPr>
        </p:nvSpPr>
        <p:spPr>
          <a:xfrm>
            <a:off x="12954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     </a:t>
            </a:r>
            <a:endParaRPr b="0" i="0" sz="2000" u="none" cap="none" strike="noStrike">
              <a:solidFill>
                <a:srgbClr val="FFFFFF"/>
              </a:solidFill>
              <a:latin typeface="Montserrat ExtraBold"/>
              <a:ea typeface="Montserrat ExtraBold"/>
              <a:cs typeface="Montserrat ExtraBold"/>
              <a:sym typeface="Montserrat ExtraBold"/>
            </a:endParaRPr>
          </a:p>
        </p:txBody>
      </p:sp>
      <p:sp>
        <p:nvSpPr>
          <p:cNvPr id="290" name="Google Shape;290;p3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91" name="Google Shape;291;p30"/>
          <p:cNvSpPr txBox="1"/>
          <p:nvPr/>
        </p:nvSpPr>
        <p:spPr>
          <a:xfrm>
            <a:off x="1032175" y="1210700"/>
            <a:ext cx="5786400" cy="25650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457200" marR="0" rtl="0" algn="l">
              <a:lnSpc>
                <a:spcPct val="15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Dr. Gottman suggests actively looking for the parts of your partner’s point of view that makes sense to you. In this way, you can begin the “yield to win” process. By identifying and empathizing with your partners point of view, you are more likely to find a solution that honors both partners. That’s the secret.</a:t>
            </a:r>
            <a:endParaRPr b="0" i="0" sz="2600" u="none" cap="none" strike="noStrik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95" name="Shape 295"/>
        <p:cNvGrpSpPr/>
        <p:nvPr/>
      </p:nvGrpSpPr>
      <p:grpSpPr>
        <a:xfrm>
          <a:off x="0" y="0"/>
          <a:ext cx="0" cy="0"/>
          <a:chOff x="0" y="0"/>
          <a:chExt cx="0" cy="0"/>
        </a:xfrm>
      </p:grpSpPr>
      <p:sp>
        <p:nvSpPr>
          <p:cNvPr id="296" name="Google Shape;296;p31"/>
          <p:cNvSpPr txBox="1"/>
          <p:nvPr>
            <p:ph type="title"/>
          </p:nvPr>
        </p:nvSpPr>
        <p:spPr>
          <a:xfrm>
            <a:off x="583466" y="911700"/>
            <a:ext cx="22503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sz="2800"/>
              <a:t>EXERCISE</a:t>
            </a:r>
            <a:endParaRPr sz="2800"/>
          </a:p>
        </p:txBody>
      </p:sp>
      <p:sp>
        <p:nvSpPr>
          <p:cNvPr id="297" name="Google Shape;297;p3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98" name="Google Shape;298;p31"/>
          <p:cNvSpPr txBox="1"/>
          <p:nvPr/>
        </p:nvSpPr>
        <p:spPr>
          <a:xfrm>
            <a:off x="3973430" y="727034"/>
            <a:ext cx="15654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31"/>
          <p:cNvSpPr txBox="1"/>
          <p:nvPr/>
        </p:nvSpPr>
        <p:spPr>
          <a:xfrm>
            <a:off x="3586400" y="423425"/>
            <a:ext cx="4681500" cy="195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Exercise: </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The Gottman Island Survival Game</a:t>
            </a:r>
            <a:r>
              <a:rPr b="0" i="0" lang="en-US" sz="2000" u="none" cap="none" strike="noStrike">
                <a:solidFill>
                  <a:srgbClr val="000000"/>
                </a:solidFill>
                <a:latin typeface="Calibri"/>
                <a:ea typeface="Calibri"/>
                <a:cs typeface="Calibri"/>
                <a:sym typeface="Calibri"/>
              </a:rPr>
              <a:t>: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See if you can coordinate a hypothetical “survival list” for a deserted island stay. </a:t>
            </a:r>
            <a:endParaRPr b="0" i="0" sz="7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Then, see how you and the other responded to influencing each other.</a:t>
            </a:r>
            <a:endParaRPr b="0" i="0" sz="7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Each of you writes down on a separate piece of paper what you consider to be the ten most important items to keep from the inventory list below. </a:t>
            </a:r>
            <a:endParaRPr b="0" i="0" sz="2000" u="none" cap="none" strike="noStrike">
              <a:solidFill>
                <a:srgbClr val="000000"/>
              </a:solidFill>
              <a:latin typeface="Calibri"/>
              <a:ea typeface="Calibri"/>
              <a:cs typeface="Calibri"/>
              <a:sym typeface="Calibri"/>
            </a:endParaRPr>
          </a:p>
        </p:txBody>
      </p:sp>
      <p:pic>
        <p:nvPicPr>
          <p:cNvPr id="300" name="Google Shape;300;p31"/>
          <p:cNvPicPr preferRelativeResize="0"/>
          <p:nvPr/>
        </p:nvPicPr>
        <p:blipFill rotWithShape="1">
          <a:blip r:embed="rId3">
            <a:alphaModFix/>
          </a:blip>
          <a:srcRect b="7714" l="18135" r="19347" t="0"/>
          <a:stretch/>
        </p:blipFill>
        <p:spPr>
          <a:xfrm>
            <a:off x="492250" y="911700"/>
            <a:ext cx="2430700" cy="3327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0" st="0"/>
                                            </p:txEl>
                                          </p:spTgt>
                                        </p:tgtEl>
                                        <p:attrNameLst>
                                          <p:attrName>style.visibility</p:attrName>
                                        </p:attrNameLst>
                                      </p:cBhvr>
                                      <p:to>
                                        <p:strVal val="visible"/>
                                      </p:to>
                                    </p:set>
                                    <p:animEffect filter="fade" transition="in">
                                      <p:cBhvr>
                                        <p:cTn dur="500"/>
                                        <p:tgtEl>
                                          <p:spTgt spid="2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304" name="Shape 304"/>
        <p:cNvGrpSpPr/>
        <p:nvPr/>
      </p:nvGrpSpPr>
      <p:grpSpPr>
        <a:xfrm>
          <a:off x="0" y="0"/>
          <a:ext cx="0" cy="0"/>
          <a:chOff x="0" y="0"/>
          <a:chExt cx="0" cy="0"/>
        </a:xfrm>
      </p:grpSpPr>
      <p:sp>
        <p:nvSpPr>
          <p:cNvPr id="305" name="Google Shape;305;p3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06" name="Google Shape;306;p32"/>
          <p:cNvSpPr txBox="1"/>
          <p:nvPr/>
        </p:nvSpPr>
        <p:spPr>
          <a:xfrm>
            <a:off x="3973430" y="727034"/>
            <a:ext cx="15654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32"/>
          <p:cNvSpPr txBox="1"/>
          <p:nvPr/>
        </p:nvSpPr>
        <p:spPr>
          <a:xfrm>
            <a:off x="3586400" y="1185425"/>
            <a:ext cx="4681500" cy="19590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Then rank-order these items based on their importance to you. Give the most crucial item a 1, the next most important item a 2, and so on. </a:t>
            </a:r>
            <a:endParaRPr b="0" i="0" sz="2000" u="none" cap="none" strike="noStrike">
              <a:solidFill>
                <a:srgbClr val="000000"/>
              </a:solidFill>
              <a:latin typeface="Calibri"/>
              <a:ea typeface="Calibri"/>
              <a:cs typeface="Calibri"/>
              <a:sym typeface="Calibri"/>
            </a:endParaRPr>
          </a:p>
        </p:txBody>
      </p:sp>
      <p:pic>
        <p:nvPicPr>
          <p:cNvPr id="308" name="Google Shape;308;p32"/>
          <p:cNvPicPr preferRelativeResize="0"/>
          <p:nvPr/>
        </p:nvPicPr>
        <p:blipFill rotWithShape="1">
          <a:blip r:embed="rId3">
            <a:alphaModFix/>
          </a:blip>
          <a:srcRect b="0" l="14807" r="32457" t="0"/>
          <a:stretch/>
        </p:blipFill>
        <p:spPr>
          <a:xfrm>
            <a:off x="512325" y="907400"/>
            <a:ext cx="2402350" cy="3281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xEl>
                                              <p:pRg end="0" st="0"/>
                                            </p:txEl>
                                          </p:spTgt>
                                        </p:tgtEl>
                                        <p:attrNameLst>
                                          <p:attrName>style.visibility</p:attrName>
                                        </p:attrNameLst>
                                      </p:cBhvr>
                                      <p:to>
                                        <p:strVal val="visible"/>
                                      </p:to>
                                    </p:set>
                                    <p:animEffect filter="fade" transition="in">
                                      <p:cBhvr>
                                        <p:cTn dur="500"/>
                                        <p:tgtEl>
                                          <p:spTgt spid="30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12" name="Shape 312"/>
        <p:cNvGrpSpPr/>
        <p:nvPr/>
      </p:nvGrpSpPr>
      <p:grpSpPr>
        <a:xfrm>
          <a:off x="0" y="0"/>
          <a:ext cx="0" cy="0"/>
          <a:chOff x="0" y="0"/>
          <a:chExt cx="0" cy="0"/>
        </a:xfrm>
      </p:grpSpPr>
      <p:sp>
        <p:nvSpPr>
          <p:cNvPr id="313" name="Google Shape;313;p3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14" name="Google Shape;314;p33"/>
          <p:cNvSpPr txBox="1"/>
          <p:nvPr/>
        </p:nvSpPr>
        <p:spPr>
          <a:xfrm>
            <a:off x="793625" y="2067100"/>
            <a:ext cx="3817500" cy="6708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Two changes of clothing AM-FM and short-wave radio receiver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Ten gallons of water Pots and pans  Matches Shovel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Backpack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Toilet paper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Two tents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Two sleeping bags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Knife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Small life raft, with sail  </a:t>
            </a:r>
            <a:endParaRPr b="0" i="0" sz="1800" u="none" cap="none" strike="noStrike">
              <a:solidFill>
                <a:srgbClr val="FFFFFF"/>
              </a:solidFill>
              <a:latin typeface="Calibri"/>
              <a:ea typeface="Calibri"/>
              <a:cs typeface="Calibri"/>
              <a:sym typeface="Calibri"/>
            </a:endParaRPr>
          </a:p>
        </p:txBody>
      </p:sp>
      <p:sp>
        <p:nvSpPr>
          <p:cNvPr id="315" name="Google Shape;315;p33"/>
          <p:cNvSpPr txBox="1"/>
          <p:nvPr/>
        </p:nvSpPr>
        <p:spPr>
          <a:xfrm>
            <a:off x="4501300" y="895675"/>
            <a:ext cx="3214800" cy="29835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Sunblock lotion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Cookstove and lantern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 Long rope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Two walkie-talkies</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One change of clothing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One fifth of whiskey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Flares Compass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Gun with six bullets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First-aid kit with penicillin  </a:t>
            </a:r>
            <a:endParaRPr b="0" i="0" sz="1800" u="none" cap="none" strike="noStrike">
              <a:solidFill>
                <a:srgbClr val="FFFFFF"/>
              </a:solidFill>
              <a:latin typeface="Calibri"/>
              <a:ea typeface="Calibri"/>
              <a:cs typeface="Calibri"/>
              <a:sym typeface="Calibri"/>
            </a:endParaRPr>
          </a:p>
          <a:p>
            <a:pPr indent="-342900" lvl="0" marL="457200" marR="0" rtl="0" algn="l">
              <a:lnSpc>
                <a:spcPct val="100000"/>
              </a:lnSpc>
              <a:spcBef>
                <a:spcPts val="0"/>
              </a:spcBef>
              <a:spcAft>
                <a:spcPts val="0"/>
              </a:spcAft>
              <a:buClr>
                <a:srgbClr val="FFFFFF"/>
              </a:buClr>
              <a:buSzPts val="1800"/>
              <a:buFont typeface="Calibri"/>
              <a:buChar char="●"/>
            </a:pPr>
            <a:r>
              <a:rPr b="0" i="0" lang="en-US" sz="1800" u="none" cap="none" strike="noStrike">
                <a:solidFill>
                  <a:srgbClr val="FFFFFF"/>
                </a:solidFill>
                <a:latin typeface="Calibri"/>
                <a:ea typeface="Calibri"/>
                <a:cs typeface="Calibri"/>
                <a:sym typeface="Calibri"/>
              </a:rPr>
              <a:t>Oxygen tanks Freeze-dried food for seven days</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Montserrat Light"/>
              <a:ea typeface="Montserrat Light"/>
              <a:cs typeface="Montserrat Light"/>
              <a:sym typeface="Montserrat Light"/>
            </a:endParaRPr>
          </a:p>
        </p:txBody>
      </p:sp>
      <p:sp>
        <p:nvSpPr>
          <p:cNvPr id="316" name="Google Shape;316;p33"/>
          <p:cNvSpPr txBox="1"/>
          <p:nvPr/>
        </p:nvSpPr>
        <p:spPr>
          <a:xfrm>
            <a:off x="2142975" y="466375"/>
            <a:ext cx="4219200" cy="393600"/>
          </a:xfrm>
          <a:prstGeom prst="rect">
            <a:avLst/>
          </a:prstGeom>
          <a:noFill/>
          <a:ln>
            <a:noFill/>
          </a:ln>
        </p:spPr>
        <p:txBody>
          <a:bodyPr anchorCtr="0" anchor="t" bIns="91425" lIns="91425" spcFirstLastPara="1" rIns="91425" wrap="square" tIns="91425">
            <a:noAutofit/>
          </a:bodyPr>
          <a:lstStyle/>
          <a:p>
            <a:pPr indent="0" lvl="0" marL="457200" marR="0" rtl="0" algn="ctr">
              <a:lnSpc>
                <a:spcPct val="100000"/>
              </a:lnSpc>
              <a:spcBef>
                <a:spcPts val="0"/>
              </a:spcBef>
              <a:spcAft>
                <a:spcPts val="0"/>
              </a:spcAft>
              <a:buClr>
                <a:schemeClr val="dk1"/>
              </a:buClr>
              <a:buSzPts val="1100"/>
              <a:buFont typeface="Arial"/>
              <a:buNone/>
            </a:pPr>
            <a:r>
              <a:rPr b="1" i="0" lang="en-US" sz="2200" u="none" cap="none" strike="noStrike">
                <a:solidFill>
                  <a:srgbClr val="FFFFFF"/>
                </a:solidFill>
                <a:latin typeface="Montserrat"/>
                <a:ea typeface="Montserrat"/>
                <a:cs typeface="Montserrat"/>
                <a:sym typeface="Montserrat"/>
              </a:rPr>
              <a:t>Ship’s Inventory:  </a:t>
            </a:r>
            <a:endParaRPr b="1" i="0" sz="2200" u="none" cap="none" strike="noStrike">
              <a:solidFill>
                <a:srgbClr val="FFFFFF"/>
              </a:solidFill>
              <a:latin typeface="Montserrat"/>
              <a:ea typeface="Montserrat"/>
              <a:cs typeface="Montserrat"/>
              <a:sym typeface="Montserrat"/>
            </a:endParaRPr>
          </a:p>
          <a:p>
            <a:pPr indent="0" lvl="0" marL="457200" marR="0" rtl="0" algn="l">
              <a:lnSpc>
                <a:spcPct val="100000"/>
              </a:lnSpc>
              <a:spcBef>
                <a:spcPts val="0"/>
              </a:spcBef>
              <a:spcAft>
                <a:spcPts val="0"/>
              </a:spcAft>
              <a:buClr>
                <a:schemeClr val="dk1"/>
              </a:buClr>
              <a:buSzPts val="11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320" name="Shape 320"/>
        <p:cNvGrpSpPr/>
        <p:nvPr/>
      </p:nvGrpSpPr>
      <p:grpSpPr>
        <a:xfrm>
          <a:off x="0" y="0"/>
          <a:ext cx="0" cy="0"/>
          <a:chOff x="0" y="0"/>
          <a:chExt cx="0" cy="0"/>
        </a:xfrm>
      </p:grpSpPr>
      <p:sp>
        <p:nvSpPr>
          <p:cNvPr id="321" name="Google Shape;321;p3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22" name="Google Shape;322;p34"/>
          <p:cNvSpPr txBox="1"/>
          <p:nvPr/>
        </p:nvSpPr>
        <p:spPr>
          <a:xfrm>
            <a:off x="3973430" y="727034"/>
            <a:ext cx="15654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34"/>
          <p:cNvSpPr txBox="1"/>
          <p:nvPr/>
        </p:nvSpPr>
        <p:spPr>
          <a:xfrm>
            <a:off x="3510200" y="423425"/>
            <a:ext cx="4681500" cy="19590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15000"/>
              </a:lnSpc>
              <a:spcBef>
                <a:spcPts val="0"/>
              </a:spcBef>
              <a:spcAft>
                <a:spcPts val="0"/>
              </a:spcAft>
              <a:buClr>
                <a:srgbClr val="000000"/>
              </a:buClr>
              <a:buSzPts val="1900"/>
              <a:buFont typeface="Calibri"/>
              <a:buChar char="●"/>
            </a:pPr>
            <a:r>
              <a:rPr b="0" i="0" lang="en-US" sz="1900" u="none" cap="none" strike="noStrike">
                <a:solidFill>
                  <a:srgbClr val="000000"/>
                </a:solidFill>
                <a:latin typeface="Calibri"/>
                <a:ea typeface="Calibri"/>
                <a:cs typeface="Calibri"/>
                <a:sym typeface="Calibri"/>
              </a:rPr>
              <a:t>Once you have compromised on a third list, it’s time to evaluate how the game went. </a:t>
            </a:r>
            <a:endParaRPr b="0" i="0" sz="1900" u="none" cap="none" strike="noStrike">
              <a:solidFill>
                <a:srgbClr val="000000"/>
              </a:solidFill>
              <a:latin typeface="Calibri"/>
              <a:ea typeface="Calibri"/>
              <a:cs typeface="Calibri"/>
              <a:sym typeface="Calibri"/>
            </a:endParaRPr>
          </a:p>
          <a:p>
            <a:pPr indent="-349250" lvl="0" marL="457200" marR="0" rtl="0" algn="l">
              <a:lnSpc>
                <a:spcPct val="115000"/>
              </a:lnSpc>
              <a:spcBef>
                <a:spcPts val="0"/>
              </a:spcBef>
              <a:spcAft>
                <a:spcPts val="0"/>
              </a:spcAft>
              <a:buClr>
                <a:srgbClr val="000000"/>
              </a:buClr>
              <a:buSzPts val="1900"/>
              <a:buFont typeface="Calibri"/>
              <a:buChar char="●"/>
            </a:pPr>
            <a:r>
              <a:rPr b="0" i="0" lang="en-US" sz="1900" u="none" cap="none" strike="noStrike">
                <a:solidFill>
                  <a:srgbClr val="000000"/>
                </a:solidFill>
                <a:latin typeface="Calibri"/>
                <a:ea typeface="Calibri"/>
                <a:cs typeface="Calibri"/>
                <a:sym typeface="Calibri"/>
              </a:rPr>
              <a:t>Think about how effective you were at influencing your partner and how effective they were at influencing you. </a:t>
            </a:r>
            <a:endParaRPr b="0" i="0" sz="1900" u="none" cap="none" strike="noStrike">
              <a:solidFill>
                <a:srgbClr val="000000"/>
              </a:solidFill>
              <a:latin typeface="Calibri"/>
              <a:ea typeface="Calibri"/>
              <a:cs typeface="Calibri"/>
              <a:sym typeface="Calibri"/>
            </a:endParaRPr>
          </a:p>
          <a:p>
            <a:pPr indent="-349250" lvl="0" marL="457200" marR="0" rtl="0" algn="l">
              <a:lnSpc>
                <a:spcPct val="115000"/>
              </a:lnSpc>
              <a:spcBef>
                <a:spcPts val="0"/>
              </a:spcBef>
              <a:spcAft>
                <a:spcPts val="0"/>
              </a:spcAft>
              <a:buClr>
                <a:srgbClr val="000000"/>
              </a:buClr>
              <a:buSzPts val="1900"/>
              <a:buFont typeface="Calibri"/>
              <a:buChar char="●"/>
            </a:pPr>
            <a:r>
              <a:rPr b="0" i="0" lang="en-US" sz="1900" u="none" cap="none" strike="noStrike">
                <a:solidFill>
                  <a:srgbClr val="000000"/>
                </a:solidFill>
                <a:latin typeface="Calibri"/>
                <a:ea typeface="Calibri"/>
                <a:cs typeface="Calibri"/>
                <a:sym typeface="Calibri"/>
              </a:rPr>
              <a:t>Did either of you try to dominate the other, or were you competitive with each other? </a:t>
            </a:r>
            <a:endParaRPr b="0" i="0" sz="1900" u="none" cap="none" strike="noStrike">
              <a:solidFill>
                <a:srgbClr val="000000"/>
              </a:solidFill>
              <a:latin typeface="Calibri"/>
              <a:ea typeface="Calibri"/>
              <a:cs typeface="Calibri"/>
              <a:sym typeface="Calibri"/>
            </a:endParaRPr>
          </a:p>
          <a:p>
            <a:pPr indent="-349250" lvl="0" marL="457200" marR="0" rtl="0" algn="l">
              <a:lnSpc>
                <a:spcPct val="115000"/>
              </a:lnSpc>
              <a:spcBef>
                <a:spcPts val="0"/>
              </a:spcBef>
              <a:spcAft>
                <a:spcPts val="0"/>
              </a:spcAft>
              <a:buClr>
                <a:srgbClr val="000000"/>
              </a:buClr>
              <a:buSzPts val="1900"/>
              <a:buFont typeface="Calibri"/>
              <a:buChar char="●"/>
            </a:pPr>
            <a:r>
              <a:rPr b="0" i="0" lang="en-US" sz="1900" u="none" cap="none" strike="noStrike">
                <a:solidFill>
                  <a:srgbClr val="000000"/>
                </a:solidFill>
                <a:latin typeface="Calibri"/>
                <a:ea typeface="Calibri"/>
                <a:cs typeface="Calibri"/>
                <a:sym typeface="Calibri"/>
              </a:rPr>
              <a:t>Did you work well as a team and both felt included or did you sulk, withdrawal, express irritability, and anger?</a:t>
            </a:r>
            <a:endParaRPr b="0" i="0" sz="1900" u="none" cap="none" strike="noStrike">
              <a:solidFill>
                <a:srgbClr val="000000"/>
              </a:solidFill>
              <a:latin typeface="Calibri"/>
              <a:ea typeface="Calibri"/>
              <a:cs typeface="Calibri"/>
              <a:sym typeface="Calibri"/>
            </a:endParaRPr>
          </a:p>
        </p:txBody>
      </p:sp>
      <p:pic>
        <p:nvPicPr>
          <p:cNvPr id="324" name="Google Shape;324;p34"/>
          <p:cNvPicPr preferRelativeResize="0"/>
          <p:nvPr/>
        </p:nvPicPr>
        <p:blipFill rotWithShape="1">
          <a:blip r:embed="rId3">
            <a:alphaModFix/>
          </a:blip>
          <a:srcRect b="0" l="12797" r="12796" t="0"/>
          <a:stretch/>
        </p:blipFill>
        <p:spPr>
          <a:xfrm>
            <a:off x="502325" y="955150"/>
            <a:ext cx="2400950" cy="3278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0" st="0"/>
                                            </p:txEl>
                                          </p:spTgt>
                                        </p:tgtEl>
                                        <p:attrNameLst>
                                          <p:attrName>style.visibility</p:attrName>
                                        </p:attrNameLst>
                                      </p:cBhvr>
                                      <p:to>
                                        <p:strVal val="visible"/>
                                      </p:to>
                                    </p:set>
                                    <p:animEffect filter="fade" transition="in">
                                      <p:cBhvr>
                                        <p:cTn dur="500"/>
                                        <p:tgtEl>
                                          <p:spTgt spid="32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328" name="Shape 328"/>
        <p:cNvGrpSpPr/>
        <p:nvPr/>
      </p:nvGrpSpPr>
      <p:grpSpPr>
        <a:xfrm>
          <a:off x="0" y="0"/>
          <a:ext cx="0" cy="0"/>
          <a:chOff x="0" y="0"/>
          <a:chExt cx="0" cy="0"/>
        </a:xfrm>
      </p:grpSpPr>
      <p:sp>
        <p:nvSpPr>
          <p:cNvPr id="329" name="Google Shape;329;p35"/>
          <p:cNvSpPr txBox="1"/>
          <p:nvPr>
            <p:ph idx="4294967295" type="ctrTitle"/>
          </p:nvPr>
        </p:nvSpPr>
        <p:spPr>
          <a:xfrm>
            <a:off x="12954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000" u="none" cap="none" strike="noStrike">
                <a:solidFill>
                  <a:schemeClr val="dk1"/>
                </a:solidFill>
                <a:latin typeface="Montserrat ExtraBold"/>
                <a:ea typeface="Montserrat ExtraBold"/>
                <a:cs typeface="Montserrat ExtraBold"/>
                <a:sym typeface="Montserrat ExtraBold"/>
              </a:rPr>
              <a:t>       </a:t>
            </a:r>
            <a:r>
              <a:rPr b="1" i="0" lang="en-US" sz="2000" u="none" cap="none" strike="noStrike">
                <a:solidFill>
                  <a:schemeClr val="dk1"/>
                </a:solidFill>
                <a:latin typeface="Montserrat"/>
                <a:ea typeface="Montserrat"/>
                <a:cs typeface="Montserrat"/>
                <a:sym typeface="Montserrat"/>
              </a:rPr>
              <a:t>Principle 5: Solve Your Solvable Problems</a:t>
            </a:r>
            <a:endParaRPr b="0" i="0" sz="2000" u="none" cap="none" strike="noStrike">
              <a:solidFill>
                <a:schemeClr val="dk1"/>
              </a:solidFill>
              <a:latin typeface="Montserrat ExtraBold"/>
              <a:ea typeface="Montserrat ExtraBold"/>
              <a:cs typeface="Montserrat ExtraBold"/>
              <a:sym typeface="Montserrat ExtraBold"/>
            </a:endParaRPr>
          </a:p>
        </p:txBody>
      </p:sp>
      <p:sp>
        <p:nvSpPr>
          <p:cNvPr id="330" name="Google Shape;330;p3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31" name="Google Shape;331;p35"/>
          <p:cNvSpPr txBox="1"/>
          <p:nvPr/>
        </p:nvSpPr>
        <p:spPr>
          <a:xfrm>
            <a:off x="646125" y="2767750"/>
            <a:ext cx="5051700" cy="6750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This principle is about problem solving, communication, and building an emotionally intelligent marriage.</a:t>
            </a:r>
            <a:endParaRPr b="0" i="0" sz="20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355600" lvl="0" marL="457200" marR="0" rtl="0" algn="l">
              <a:lnSpc>
                <a:spcPct val="115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Soften your startup</a:t>
            </a:r>
            <a:endParaRPr b="0" i="0" sz="2000" u="none" cap="none" strike="noStrike">
              <a:solidFill>
                <a:schemeClr val="dk1"/>
              </a:solidFill>
              <a:latin typeface="Calibri"/>
              <a:ea typeface="Calibri"/>
              <a:cs typeface="Calibri"/>
              <a:sym typeface="Calibri"/>
            </a:endParaRPr>
          </a:p>
          <a:p>
            <a:pPr indent="-355600" lvl="0" marL="457200" marR="0" rtl="0" algn="l">
              <a:lnSpc>
                <a:spcPct val="115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Make and receive repair attempts</a:t>
            </a:r>
            <a:endParaRPr b="0" i="0" sz="2000" u="none" cap="none" strike="noStrike">
              <a:solidFill>
                <a:schemeClr val="dk1"/>
              </a:solidFill>
              <a:latin typeface="Calibri"/>
              <a:ea typeface="Calibri"/>
              <a:cs typeface="Calibri"/>
              <a:sym typeface="Calibri"/>
            </a:endParaRPr>
          </a:p>
          <a:p>
            <a:pPr indent="-355600" lvl="0" marL="457200" marR="0" rtl="0" algn="l">
              <a:lnSpc>
                <a:spcPct val="115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Soothe yourself and each other </a:t>
            </a:r>
            <a:endParaRPr b="0" i="0" sz="2000" u="none" cap="none" strike="noStrike">
              <a:solidFill>
                <a:schemeClr val="dk1"/>
              </a:solidFill>
              <a:latin typeface="Calibri"/>
              <a:ea typeface="Calibri"/>
              <a:cs typeface="Calibri"/>
              <a:sym typeface="Calibri"/>
            </a:endParaRPr>
          </a:p>
          <a:p>
            <a:pPr indent="-355600" lvl="0" marL="457200" marR="0" rtl="0" algn="l">
              <a:lnSpc>
                <a:spcPct val="115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Compromise</a:t>
            </a:r>
            <a:endParaRPr b="0" i="0" sz="2000" u="none" cap="none" strike="noStrike">
              <a:solidFill>
                <a:schemeClr val="dk1"/>
              </a:solidFill>
              <a:latin typeface="Calibri"/>
              <a:ea typeface="Calibri"/>
              <a:cs typeface="Calibri"/>
              <a:sym typeface="Calibri"/>
            </a:endParaRPr>
          </a:p>
          <a:p>
            <a:pPr indent="-355600" lvl="0" marL="457200" marR="0" rtl="0" algn="l">
              <a:lnSpc>
                <a:spcPct val="115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Be tolerant of each other’s faults</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Montserrat ExtraBold"/>
              <a:ea typeface="Montserrat ExtraBold"/>
              <a:cs typeface="Montserrat ExtraBold"/>
              <a:sym typeface="Montserrat ExtraBold"/>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p:txBody>
      </p:sp>
      <p:pic>
        <p:nvPicPr>
          <p:cNvPr id="332" name="Google Shape;332;p35"/>
          <p:cNvPicPr preferRelativeResize="0"/>
          <p:nvPr/>
        </p:nvPicPr>
        <p:blipFill rotWithShape="1">
          <a:blip r:embed="rId3">
            <a:alphaModFix/>
          </a:blip>
          <a:srcRect b="0" l="0" r="0" t="0"/>
          <a:stretch/>
        </p:blipFill>
        <p:spPr>
          <a:xfrm>
            <a:off x="5657550" y="1512225"/>
            <a:ext cx="2441264" cy="16245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336" name="Shape 336"/>
        <p:cNvGrpSpPr/>
        <p:nvPr/>
      </p:nvGrpSpPr>
      <p:grpSpPr>
        <a:xfrm>
          <a:off x="0" y="0"/>
          <a:ext cx="0" cy="0"/>
          <a:chOff x="0" y="0"/>
          <a:chExt cx="0" cy="0"/>
        </a:xfrm>
      </p:grpSpPr>
      <p:sp>
        <p:nvSpPr>
          <p:cNvPr id="337" name="Google Shape;337;p36"/>
          <p:cNvSpPr txBox="1"/>
          <p:nvPr>
            <p:ph idx="4294967295" type="ctrTitle"/>
          </p:nvPr>
        </p:nvSpPr>
        <p:spPr>
          <a:xfrm>
            <a:off x="12954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000" u="none" cap="none" strike="noStrike">
                <a:solidFill>
                  <a:srgbClr val="FFFFFF"/>
                </a:solidFill>
                <a:latin typeface="Montserrat ExtraBold"/>
                <a:ea typeface="Montserrat ExtraBold"/>
                <a:cs typeface="Montserrat ExtraBold"/>
                <a:sym typeface="Montserrat ExtraBold"/>
              </a:rPr>
              <a:t>       </a:t>
            </a:r>
            <a:r>
              <a:rPr b="1" i="0" lang="en-US" sz="2000" u="none" cap="none" strike="noStrike">
                <a:solidFill>
                  <a:srgbClr val="000000"/>
                </a:solidFill>
                <a:latin typeface="Montserrat"/>
                <a:ea typeface="Montserrat"/>
                <a:cs typeface="Montserrat"/>
                <a:sym typeface="Montserrat"/>
              </a:rPr>
              <a:t>Principle 5: Solve Your Solvable Problems</a:t>
            </a:r>
            <a:endParaRPr b="0" i="0" sz="2000" u="none" cap="none" strike="noStrike">
              <a:solidFill>
                <a:srgbClr val="000000"/>
              </a:solidFill>
              <a:latin typeface="Montserrat ExtraBold"/>
              <a:ea typeface="Montserrat ExtraBold"/>
              <a:cs typeface="Montserrat ExtraBold"/>
              <a:sym typeface="Montserrat ExtraBold"/>
            </a:endParaRPr>
          </a:p>
        </p:txBody>
      </p:sp>
      <p:sp>
        <p:nvSpPr>
          <p:cNvPr id="338" name="Google Shape;338;p3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39" name="Google Shape;339;p36"/>
          <p:cNvSpPr txBox="1"/>
          <p:nvPr/>
        </p:nvSpPr>
        <p:spPr>
          <a:xfrm>
            <a:off x="646125" y="2462950"/>
            <a:ext cx="5051700" cy="6750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US" sz="1800" u="none" cap="none" strike="noStrike">
                <a:solidFill>
                  <a:srgbClr val="000000"/>
                </a:solidFill>
                <a:latin typeface="Calibri"/>
                <a:ea typeface="Calibri"/>
                <a:cs typeface="Calibri"/>
                <a:sym typeface="Calibri"/>
              </a:rPr>
              <a:t>Soften your start up:</a:t>
            </a:r>
            <a:endParaRPr b="1"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1800" u="none" cap="none" strike="noStrike">
                <a:solidFill>
                  <a:srgbClr val="000000"/>
                </a:solidFill>
                <a:latin typeface="Calibri"/>
                <a:ea typeface="Calibri"/>
                <a:cs typeface="Calibri"/>
                <a:sym typeface="Calibri"/>
              </a:rPr>
              <a:t>Women tend to be the ones who bring up issues, but they also tend to do so in a harsh way. Make sure you start warmly.</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1800" u="none" cap="none" strike="noStrike">
                <a:solidFill>
                  <a:srgbClr val="000000"/>
                </a:solidFill>
                <a:latin typeface="Calibri"/>
                <a:ea typeface="Calibri"/>
                <a:cs typeface="Calibri"/>
                <a:sym typeface="Calibri"/>
              </a:rPr>
              <a:t>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1800" u="none" cap="none" strike="noStrike">
                <a:solidFill>
                  <a:srgbClr val="000000"/>
                </a:solidFill>
                <a:latin typeface="Calibri"/>
                <a:ea typeface="Calibri"/>
                <a:cs typeface="Calibri"/>
                <a:sym typeface="Calibri"/>
              </a:rPr>
              <a:t>Learn to make and</a:t>
            </a:r>
            <a:r>
              <a:rPr b="1" i="0" lang="en-US" sz="1800" u="none" cap="none" strike="noStrike">
                <a:solidFill>
                  <a:srgbClr val="000000"/>
                </a:solidFill>
                <a:latin typeface="Calibri"/>
                <a:ea typeface="Calibri"/>
                <a:cs typeface="Calibri"/>
                <a:sym typeface="Calibri"/>
              </a:rPr>
              <a:t> accept repair attempts</a:t>
            </a:r>
            <a:endParaRPr b="1"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1800" u="none" cap="none" strike="noStrike">
                <a:solidFill>
                  <a:srgbClr val="000000"/>
                </a:solidFill>
                <a:latin typeface="Calibri"/>
                <a:ea typeface="Calibri"/>
                <a:cs typeface="Calibri"/>
                <a:sym typeface="Calibri"/>
              </a:rPr>
              <a:t>Humor or direct (ie.: “can we take a break”, “I was too mean, sorry”). Announcing them often amplify their power.</a:t>
            </a:r>
            <a:endParaRPr b="0" i="0" sz="1800" u="none" cap="none" strike="noStrike">
              <a:solidFill>
                <a:srgbClr val="000000"/>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0" i="0" lang="en-US" sz="1800" u="none" cap="none" strike="noStrike">
                <a:solidFill>
                  <a:srgbClr val="000000"/>
                </a:solidFill>
                <a:latin typeface="Calibri"/>
                <a:ea typeface="Calibri"/>
                <a:cs typeface="Calibri"/>
                <a:sym typeface="Calibri"/>
              </a:rPr>
              <a:t> </a:t>
            </a:r>
            <a:endParaRPr b="0" i="0" sz="18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340" name="Google Shape;340;p36"/>
          <p:cNvPicPr preferRelativeResize="0"/>
          <p:nvPr/>
        </p:nvPicPr>
        <p:blipFill rotWithShape="1">
          <a:blip r:embed="rId3">
            <a:alphaModFix/>
          </a:blip>
          <a:srcRect b="0" l="0" r="0" t="0"/>
          <a:stretch/>
        </p:blipFill>
        <p:spPr>
          <a:xfrm>
            <a:off x="5747975" y="1513400"/>
            <a:ext cx="2065383" cy="16245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44" name="Shape 344"/>
        <p:cNvGrpSpPr/>
        <p:nvPr/>
      </p:nvGrpSpPr>
      <p:grpSpPr>
        <a:xfrm>
          <a:off x="0" y="0"/>
          <a:ext cx="0" cy="0"/>
          <a:chOff x="0" y="0"/>
          <a:chExt cx="0" cy="0"/>
        </a:xfrm>
      </p:grpSpPr>
      <p:sp>
        <p:nvSpPr>
          <p:cNvPr id="345" name="Google Shape;345;p3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46" name="Google Shape;346;p37"/>
          <p:cNvPicPr preferRelativeResize="0"/>
          <p:nvPr/>
        </p:nvPicPr>
        <p:blipFill rotWithShape="1">
          <a:blip r:embed="rId3">
            <a:alphaModFix/>
          </a:blip>
          <a:srcRect b="32373" l="0" r="48143" t="0"/>
          <a:stretch/>
        </p:blipFill>
        <p:spPr>
          <a:xfrm>
            <a:off x="539425" y="487425"/>
            <a:ext cx="3157475" cy="4161800"/>
          </a:xfrm>
          <a:prstGeom prst="rect">
            <a:avLst/>
          </a:prstGeom>
          <a:noFill/>
          <a:ln>
            <a:noFill/>
          </a:ln>
        </p:spPr>
      </p:pic>
      <p:pic>
        <p:nvPicPr>
          <p:cNvPr id="347" name="Google Shape;347;p37"/>
          <p:cNvPicPr preferRelativeResize="0"/>
          <p:nvPr/>
        </p:nvPicPr>
        <p:blipFill rotWithShape="1">
          <a:blip r:embed="rId3">
            <a:alphaModFix/>
          </a:blip>
          <a:srcRect b="7108" l="0" r="49359" t="66448"/>
          <a:stretch/>
        </p:blipFill>
        <p:spPr>
          <a:xfrm>
            <a:off x="3785975" y="487425"/>
            <a:ext cx="2161200" cy="1795000"/>
          </a:xfrm>
          <a:prstGeom prst="rect">
            <a:avLst/>
          </a:prstGeom>
          <a:noFill/>
          <a:ln>
            <a:noFill/>
          </a:ln>
        </p:spPr>
      </p:pic>
      <p:pic>
        <p:nvPicPr>
          <p:cNvPr id="348" name="Google Shape;348;p37"/>
          <p:cNvPicPr preferRelativeResize="0"/>
          <p:nvPr/>
        </p:nvPicPr>
        <p:blipFill rotWithShape="1">
          <a:blip r:embed="rId3">
            <a:alphaModFix/>
          </a:blip>
          <a:srcRect b="57198" l="50445" r="0" t="6772"/>
          <a:stretch/>
        </p:blipFill>
        <p:spPr>
          <a:xfrm>
            <a:off x="3785975" y="2282425"/>
            <a:ext cx="2161200" cy="2366799"/>
          </a:xfrm>
          <a:prstGeom prst="rect">
            <a:avLst/>
          </a:prstGeom>
          <a:noFill/>
          <a:ln>
            <a:noFill/>
          </a:ln>
        </p:spPr>
      </p:pic>
      <p:pic>
        <p:nvPicPr>
          <p:cNvPr id="349" name="Google Shape;349;p37"/>
          <p:cNvPicPr preferRelativeResize="0"/>
          <p:nvPr/>
        </p:nvPicPr>
        <p:blipFill rotWithShape="1">
          <a:blip r:embed="rId3">
            <a:alphaModFix/>
          </a:blip>
          <a:srcRect b="3910" l="49961" r="0" t="42447"/>
          <a:stretch/>
        </p:blipFill>
        <p:spPr>
          <a:xfrm>
            <a:off x="6036250" y="550525"/>
            <a:ext cx="2511325" cy="4045649"/>
          </a:xfrm>
          <a:prstGeom prst="rect">
            <a:avLst/>
          </a:prstGeom>
          <a:noFill/>
          <a:ln>
            <a:noFill/>
          </a:ln>
        </p:spPr>
      </p:pic>
      <p:sp>
        <p:nvSpPr>
          <p:cNvPr id="350" name="Google Shape;350;p37"/>
          <p:cNvSpPr/>
          <p:nvPr/>
        </p:nvSpPr>
        <p:spPr>
          <a:xfrm>
            <a:off x="1064875" y="630875"/>
            <a:ext cx="2631900" cy="221100"/>
          </a:xfrm>
          <a:prstGeom prst="rect">
            <a:avLst/>
          </a:pr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54" name="Shape 354"/>
        <p:cNvGrpSpPr/>
        <p:nvPr/>
      </p:nvGrpSpPr>
      <p:grpSpPr>
        <a:xfrm>
          <a:off x="0" y="0"/>
          <a:ext cx="0" cy="0"/>
          <a:chOff x="0" y="0"/>
          <a:chExt cx="0" cy="0"/>
        </a:xfrm>
      </p:grpSpPr>
      <p:sp>
        <p:nvSpPr>
          <p:cNvPr id="355" name="Google Shape;355;p38"/>
          <p:cNvSpPr txBox="1"/>
          <p:nvPr>
            <p:ph idx="4294967295" type="ctrTitle"/>
          </p:nvPr>
        </p:nvSpPr>
        <p:spPr>
          <a:xfrm>
            <a:off x="12954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b="0" i="0" lang="en-US" sz="2000" u="none" cap="none" strike="noStrike">
                <a:solidFill>
                  <a:srgbClr val="FFFFFF"/>
                </a:solidFill>
                <a:latin typeface="Montserrat ExtraBold"/>
                <a:ea typeface="Montserrat ExtraBold"/>
                <a:cs typeface="Montserrat ExtraBold"/>
                <a:sym typeface="Montserrat ExtraBold"/>
              </a:rPr>
              <a:t>       </a:t>
            </a:r>
            <a:r>
              <a:rPr b="0" i="0" lang="en-US" sz="2000" u="none" cap="none" strike="noStrike">
                <a:solidFill>
                  <a:schemeClr val="dk1"/>
                </a:solidFill>
                <a:latin typeface="Montserrat ExtraBold"/>
                <a:ea typeface="Montserrat ExtraBold"/>
                <a:cs typeface="Montserrat ExtraBold"/>
                <a:sym typeface="Montserrat ExtraBold"/>
              </a:rPr>
              <a:t>              </a:t>
            </a:r>
            <a:r>
              <a:rPr b="1" i="0" lang="en-US" sz="2000" u="none" cap="none" strike="noStrike">
                <a:solidFill>
                  <a:schemeClr val="dk1"/>
                </a:solidFill>
                <a:latin typeface="Montserrat"/>
                <a:ea typeface="Montserrat"/>
                <a:cs typeface="Montserrat"/>
                <a:sym typeface="Montserrat"/>
              </a:rPr>
              <a:t>Reaching a Compromise</a:t>
            </a:r>
            <a:endParaRPr b="0" i="0" sz="2000" u="none" cap="none" strike="noStrike">
              <a:solidFill>
                <a:schemeClr val="dk1"/>
              </a:solidFill>
              <a:latin typeface="Montserrat ExtraBold"/>
              <a:ea typeface="Montserrat ExtraBold"/>
              <a:cs typeface="Montserrat ExtraBold"/>
              <a:sym typeface="Montserrat ExtraBold"/>
            </a:endParaRPr>
          </a:p>
        </p:txBody>
      </p:sp>
      <p:sp>
        <p:nvSpPr>
          <p:cNvPr id="356" name="Google Shape;356;p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57" name="Google Shape;357;p38"/>
          <p:cNvSpPr/>
          <p:nvPr/>
        </p:nvSpPr>
        <p:spPr>
          <a:xfrm>
            <a:off x="2712400" y="1386350"/>
            <a:ext cx="3516000" cy="29736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38"/>
          <p:cNvSpPr/>
          <p:nvPr/>
        </p:nvSpPr>
        <p:spPr>
          <a:xfrm>
            <a:off x="3701800" y="2257875"/>
            <a:ext cx="1537200" cy="12858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38"/>
          <p:cNvSpPr txBox="1"/>
          <p:nvPr/>
        </p:nvSpPr>
        <p:spPr>
          <a:xfrm>
            <a:off x="3978175" y="1677675"/>
            <a:ext cx="1225500" cy="351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Montserrat"/>
                <a:ea typeface="Montserrat"/>
                <a:cs typeface="Montserrat"/>
                <a:sym typeface="Montserrat"/>
              </a:rPr>
              <a:t>Flexible</a:t>
            </a:r>
            <a:endParaRPr b="1" i="0" sz="1400" u="none" cap="none" strike="noStrike">
              <a:solidFill>
                <a:srgbClr val="000000"/>
              </a:solidFill>
              <a:latin typeface="Montserrat"/>
              <a:ea typeface="Montserrat"/>
              <a:cs typeface="Montserrat"/>
              <a:sym typeface="Montserrat"/>
            </a:endParaRPr>
          </a:p>
        </p:txBody>
      </p:sp>
      <p:sp>
        <p:nvSpPr>
          <p:cNvPr id="360" name="Google Shape;360;p38"/>
          <p:cNvSpPr txBox="1"/>
          <p:nvPr/>
        </p:nvSpPr>
        <p:spPr>
          <a:xfrm>
            <a:off x="3933850" y="2697350"/>
            <a:ext cx="1225500" cy="351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Montserrat"/>
                <a:ea typeface="Montserrat"/>
                <a:cs typeface="Montserrat"/>
                <a:sym typeface="Montserrat"/>
              </a:rPr>
              <a:t>Inflexible</a:t>
            </a:r>
            <a:endParaRPr b="1" i="0" sz="1400" u="none" cap="none" strike="noStrike">
              <a:solidFill>
                <a:srgbClr val="000000"/>
              </a:solidFill>
              <a:latin typeface="Montserrat"/>
              <a:ea typeface="Montserrat"/>
              <a:cs typeface="Montserrat"/>
              <a:sym typeface="Montserrat"/>
            </a:endParaRPr>
          </a:p>
        </p:txBody>
      </p:sp>
      <p:sp>
        <p:nvSpPr>
          <p:cNvPr id="361" name="Google Shape;361;p38"/>
          <p:cNvSpPr/>
          <p:nvPr/>
        </p:nvSpPr>
        <p:spPr>
          <a:xfrm rot="4204110">
            <a:off x="5509425" y="2106544"/>
            <a:ext cx="170726" cy="702257"/>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65" name="Shape 365"/>
        <p:cNvGrpSpPr/>
        <p:nvPr/>
      </p:nvGrpSpPr>
      <p:grpSpPr>
        <a:xfrm>
          <a:off x="0" y="0"/>
          <a:ext cx="0" cy="0"/>
          <a:chOff x="0" y="0"/>
          <a:chExt cx="0" cy="0"/>
        </a:xfrm>
      </p:grpSpPr>
      <p:sp>
        <p:nvSpPr>
          <p:cNvPr id="366" name="Google Shape;366;p3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67" name="Google Shape;367;p39"/>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368" name="Google Shape;368;p39"/>
          <p:cNvSpPr txBox="1"/>
          <p:nvPr/>
        </p:nvSpPr>
        <p:spPr>
          <a:xfrm>
            <a:off x="4269500" y="673075"/>
            <a:ext cx="40587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Soothe</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Understand when you’re flooding and need to self-soothe and help your partner do the same.</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Compromise</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Part of accepting influence. Giving ground is an important part of reaching happy solutions.</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Be </a:t>
            </a:r>
            <a:r>
              <a:rPr b="1" i="0" lang="en-US" sz="2000" u="none" cap="none" strike="noStrike">
                <a:solidFill>
                  <a:schemeClr val="dk1"/>
                </a:solidFill>
                <a:latin typeface="Calibri"/>
                <a:ea typeface="Calibri"/>
                <a:cs typeface="Calibri"/>
                <a:sym typeface="Calibri"/>
              </a:rPr>
              <a:t>tolerant </a:t>
            </a:r>
            <a:r>
              <a:rPr b="0" i="0" lang="en-US" sz="2000" u="none" cap="none" strike="noStrike">
                <a:solidFill>
                  <a:schemeClr val="dk1"/>
                </a:solidFill>
                <a:latin typeface="Calibri"/>
                <a:ea typeface="Calibri"/>
                <a:cs typeface="Calibri"/>
                <a:sym typeface="Calibri"/>
              </a:rPr>
              <a:t>of your partner’s faults</a:t>
            </a:r>
            <a:endParaRPr b="0" i="0" sz="2000" u="none" cap="none" strike="noStrike">
              <a:solidFill>
                <a:schemeClr val="lt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Calibri"/>
              <a:ea typeface="Calibri"/>
              <a:cs typeface="Calibri"/>
              <a:sym typeface="Calibri"/>
            </a:endParaRPr>
          </a:p>
        </p:txBody>
      </p:sp>
      <p:pic>
        <p:nvPicPr>
          <p:cNvPr id="369" name="Google Shape;369;p39"/>
          <p:cNvPicPr preferRelativeResize="0"/>
          <p:nvPr/>
        </p:nvPicPr>
        <p:blipFill rotWithShape="1">
          <a:blip r:embed="rId3">
            <a:alphaModFix/>
          </a:blip>
          <a:srcRect b="-10850" l="-5127" r="14366" t="10849"/>
          <a:stretch/>
        </p:blipFill>
        <p:spPr>
          <a:xfrm>
            <a:off x="373425" y="1820225"/>
            <a:ext cx="2489650" cy="16668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73" name="Shape 373"/>
        <p:cNvGrpSpPr/>
        <p:nvPr/>
      </p:nvGrpSpPr>
      <p:grpSpPr>
        <a:xfrm>
          <a:off x="0" y="0"/>
          <a:ext cx="0" cy="0"/>
          <a:chOff x="0" y="0"/>
          <a:chExt cx="0" cy="0"/>
        </a:xfrm>
      </p:grpSpPr>
      <p:sp>
        <p:nvSpPr>
          <p:cNvPr id="374" name="Google Shape;374;p4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75" name="Google Shape;375;p40"/>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376" name="Google Shape;376;p40"/>
          <p:cNvSpPr txBox="1"/>
          <p:nvPr>
            <p:ph type="title"/>
          </p:nvPr>
        </p:nvSpPr>
        <p:spPr>
          <a:xfrm>
            <a:off x="614412" y="907950"/>
            <a:ext cx="22059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t/>
            </a:r>
            <a:endParaRPr/>
          </a:p>
        </p:txBody>
      </p:sp>
      <p:sp>
        <p:nvSpPr>
          <p:cNvPr id="377" name="Google Shape;377;p40"/>
          <p:cNvSpPr txBox="1"/>
          <p:nvPr/>
        </p:nvSpPr>
        <p:spPr>
          <a:xfrm>
            <a:off x="3866775" y="801050"/>
            <a:ext cx="4761000" cy="365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1" i="0" lang="en-US" sz="2000" u="none" cap="none" strike="noStrike">
                <a:solidFill>
                  <a:schemeClr val="dk1"/>
                </a:solidFill>
                <a:latin typeface="Montserrat"/>
                <a:ea typeface="Montserrat"/>
                <a:cs typeface="Montserrat"/>
                <a:sym typeface="Montserrat"/>
              </a:rPr>
              <a:t>Principle 6: Overcoming Gridlock</a:t>
            </a:r>
            <a:endParaRPr b="1" i="0" sz="20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Calibri"/>
                <a:ea typeface="Calibri"/>
                <a:cs typeface="Calibri"/>
                <a:sym typeface="Calibri"/>
              </a:rPr>
              <a:t>Gridlock happens when a partner doesn’t respect the other partner’s dreams or “the way he is”.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Calibri"/>
                <a:ea typeface="Calibri"/>
                <a:cs typeface="Calibri"/>
                <a:sym typeface="Calibri"/>
              </a:rPr>
              <a:t>For example, spender vs saver or security vs fun seeker.</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378" name="Google Shape;378;p40"/>
          <p:cNvPicPr preferRelativeResize="0"/>
          <p:nvPr/>
        </p:nvPicPr>
        <p:blipFill rotWithShape="1">
          <a:blip r:embed="rId3">
            <a:alphaModFix/>
          </a:blip>
          <a:srcRect b="0" l="11940" r="8510" t="0"/>
          <a:stretch/>
        </p:blipFill>
        <p:spPr>
          <a:xfrm>
            <a:off x="512650" y="1763150"/>
            <a:ext cx="2409400" cy="1514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82" name="Shape 382"/>
        <p:cNvGrpSpPr/>
        <p:nvPr/>
      </p:nvGrpSpPr>
      <p:grpSpPr>
        <a:xfrm>
          <a:off x="0" y="0"/>
          <a:ext cx="0" cy="0"/>
          <a:chOff x="0" y="0"/>
          <a:chExt cx="0" cy="0"/>
        </a:xfrm>
      </p:grpSpPr>
      <p:sp>
        <p:nvSpPr>
          <p:cNvPr id="383" name="Google Shape;383;p41"/>
          <p:cNvSpPr txBox="1"/>
          <p:nvPr>
            <p:ph idx="4294967295" type="ctrTitle"/>
          </p:nvPr>
        </p:nvSpPr>
        <p:spPr>
          <a:xfrm>
            <a:off x="550625" y="2457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200" u="none" cap="none" strike="noStrike">
                <a:solidFill>
                  <a:srgbClr val="FFFFFF"/>
                </a:solidFill>
                <a:latin typeface="Montserrat ExtraBold"/>
                <a:ea typeface="Montserrat ExtraBold"/>
                <a:cs typeface="Montserrat ExtraBold"/>
                <a:sym typeface="Montserrat ExtraBold"/>
              </a:rPr>
              <a:t>Mental Divorce</a:t>
            </a:r>
            <a:endParaRPr b="0" i="0" sz="2200" u="none" cap="none" strike="noStrike">
              <a:solidFill>
                <a:srgbClr val="FFFFFF"/>
              </a:solidFill>
              <a:latin typeface="Montserrat ExtraBold"/>
              <a:ea typeface="Montserrat ExtraBold"/>
              <a:cs typeface="Montserrat ExtraBold"/>
              <a:sym typeface="Montserrat ExtraBold"/>
            </a:endParaRPr>
          </a:p>
        </p:txBody>
      </p:sp>
      <p:sp>
        <p:nvSpPr>
          <p:cNvPr id="384" name="Google Shape;384;p4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The ability to accept influence is critical for solving difficult problems in relationships. In this clip Dr. Gottman explains what happens when partners cannot accept influence from each other. Fortunately, there are ways to talk and build trust enough to learn how to do this. &#10;&#10;Visit www.gottman.com for more information.&#10;&#10;Follow Us!&#10;Blog: www.gottmanblog.com&#10;Facebook: www.facebook.com/gottmaninstitute&#10;Instagram: www.instagram.com/gottmaninstitute&#10;Twitter: www.twitter.com/gottmaninst&#10;Pinterest: www.pinterest.com/gottmaninst&#10;YouTube: www.youtube.com/thegottmaninstitute" id="385" name="Google Shape;385;p41" title="The Mental Divorce | Dr. John Gottman">
            <a:hlinkClick r:id="rId3"/>
          </p:cNvPr>
          <p:cNvPicPr preferRelativeResize="0"/>
          <p:nvPr/>
        </p:nvPicPr>
        <p:blipFill rotWithShape="1">
          <a:blip r:embed="rId4">
            <a:alphaModFix/>
          </a:blip>
          <a:srcRect b="0" l="0" r="0" t="0"/>
          <a:stretch/>
        </p:blipFill>
        <p:spPr>
          <a:xfrm>
            <a:off x="2051075" y="1070275"/>
            <a:ext cx="4572000" cy="3429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389" name="Shape 389"/>
        <p:cNvGrpSpPr/>
        <p:nvPr/>
      </p:nvGrpSpPr>
      <p:grpSpPr>
        <a:xfrm>
          <a:off x="0" y="0"/>
          <a:ext cx="0" cy="0"/>
          <a:chOff x="0" y="0"/>
          <a:chExt cx="0" cy="0"/>
        </a:xfrm>
      </p:grpSpPr>
      <p:sp>
        <p:nvSpPr>
          <p:cNvPr id="390" name="Google Shape;390;p42"/>
          <p:cNvSpPr txBox="1"/>
          <p:nvPr>
            <p:ph idx="4294967295" type="ctrTitle"/>
          </p:nvPr>
        </p:nvSpPr>
        <p:spPr>
          <a:xfrm>
            <a:off x="1160225" y="2457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200" u="none" cap="none" strike="noStrike">
                <a:solidFill>
                  <a:srgbClr val="FFFFFF"/>
                </a:solidFill>
                <a:latin typeface="Montserrat ExtraBold"/>
                <a:ea typeface="Montserrat ExtraBold"/>
                <a:cs typeface="Montserrat ExtraBold"/>
                <a:sym typeface="Montserrat ExtraBold"/>
              </a:rPr>
              <a:t>UNDERSTANDING DREAMS</a:t>
            </a:r>
            <a:endParaRPr b="0" i="0" sz="2200" u="none" cap="none" strike="noStrike">
              <a:solidFill>
                <a:srgbClr val="FFFFFF"/>
              </a:solidFill>
              <a:latin typeface="Montserrat ExtraBold"/>
              <a:ea typeface="Montserrat ExtraBold"/>
              <a:cs typeface="Montserrat ExtraBold"/>
              <a:sym typeface="Montserrat ExtraBold"/>
            </a:endParaRPr>
          </a:p>
        </p:txBody>
      </p:sp>
      <p:sp>
        <p:nvSpPr>
          <p:cNvPr id="391" name="Google Shape;391;p4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92" name="Google Shape;392;p42"/>
          <p:cNvSpPr txBox="1"/>
          <p:nvPr/>
        </p:nvSpPr>
        <p:spPr>
          <a:xfrm>
            <a:off x="823775" y="1306700"/>
            <a:ext cx="6961800" cy="26622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Listening (without criticizing)</a:t>
            </a:r>
            <a:endParaRPr b="0" i="0" sz="1900" u="none" cap="none" strike="noStrike">
              <a:solidFill>
                <a:srgbClr val="FFFFFF"/>
              </a:solidFill>
              <a:latin typeface="Calibri"/>
              <a:ea typeface="Calibri"/>
              <a:cs typeface="Calibri"/>
              <a:sym typeface="Calibri"/>
            </a:endParaRPr>
          </a:p>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Financially supporting them</a:t>
            </a:r>
            <a:endParaRPr b="0" i="0" sz="1900" u="none" cap="none" strike="noStrike">
              <a:solidFill>
                <a:srgbClr val="FFFFFF"/>
              </a:solidFill>
              <a:latin typeface="Calibri"/>
              <a:ea typeface="Calibri"/>
              <a:cs typeface="Calibri"/>
              <a:sym typeface="Calibri"/>
            </a:endParaRPr>
          </a:p>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Taking active part in them</a:t>
            </a:r>
            <a:endParaRPr b="0" i="0" sz="1900" u="none" cap="none" strike="noStrike">
              <a:solidFill>
                <a:srgbClr val="FFFFFF"/>
              </a:solidFill>
              <a:latin typeface="Calibri"/>
              <a:ea typeface="Calibri"/>
              <a:cs typeface="Calibri"/>
              <a:sym typeface="Calibri"/>
            </a:endParaRPr>
          </a:p>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Find common ground</a:t>
            </a:r>
            <a:endParaRPr b="0" i="0" sz="1900" u="none" cap="none" strike="noStrike">
              <a:solidFill>
                <a:srgbClr val="FFFFFF"/>
              </a:solidFill>
              <a:latin typeface="Calibri"/>
              <a:ea typeface="Calibri"/>
              <a:cs typeface="Calibri"/>
              <a:sym typeface="Calibri"/>
            </a:endParaRPr>
          </a:p>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You might never be able to fully solve gridlocked issues, but you can find out the areas where you can compromise and workarounds for the areas you cannot.</a:t>
            </a:r>
            <a:endParaRPr b="0" i="0" sz="1900" u="none" cap="none" strike="noStrike">
              <a:solidFill>
                <a:srgbClr val="FFFFFF"/>
              </a:solidFill>
              <a:latin typeface="Calibri"/>
              <a:ea typeface="Calibri"/>
              <a:cs typeface="Calibri"/>
              <a:sym typeface="Calibri"/>
            </a:endParaRPr>
          </a:p>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Or simply understanding where you cannot compromise is already a major win.</a:t>
            </a:r>
            <a:endParaRPr b="0" i="0" sz="1900" u="none" cap="none" strike="noStrike">
              <a:solidFill>
                <a:srgbClr val="FFFFFF"/>
              </a:solidFill>
              <a:latin typeface="Calibri"/>
              <a:ea typeface="Calibri"/>
              <a:cs typeface="Calibri"/>
              <a:sym typeface="Calibri"/>
            </a:endParaRPr>
          </a:p>
          <a:p>
            <a:pPr indent="-349250" lvl="0" marL="457200" marR="0" rtl="0" algn="l">
              <a:lnSpc>
                <a:spcPct val="100000"/>
              </a:lnSpc>
              <a:spcBef>
                <a:spcPts val="0"/>
              </a:spcBef>
              <a:spcAft>
                <a:spcPts val="0"/>
              </a:spcAft>
              <a:buClr>
                <a:srgbClr val="FFFFFF"/>
              </a:buClr>
              <a:buSzPts val="1900"/>
              <a:buFont typeface="Calibri"/>
              <a:buChar char="●"/>
            </a:pPr>
            <a:r>
              <a:rPr b="0" i="0" lang="en-US" sz="1900" u="none" cap="none" strike="noStrike">
                <a:solidFill>
                  <a:srgbClr val="FFFFFF"/>
                </a:solidFill>
                <a:latin typeface="Calibri"/>
                <a:ea typeface="Calibri"/>
                <a:cs typeface="Calibri"/>
                <a:sym typeface="Calibri"/>
              </a:rPr>
              <a:t>It might not always be easy to appreciate and say thank you after a gridlocked discussion, but do end on a positive anyway.</a:t>
            </a:r>
            <a:endParaRPr b="0" i="0" sz="19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96" name="Shape 396"/>
        <p:cNvGrpSpPr/>
        <p:nvPr/>
      </p:nvGrpSpPr>
      <p:grpSpPr>
        <a:xfrm>
          <a:off x="0" y="0"/>
          <a:ext cx="0" cy="0"/>
          <a:chOff x="0" y="0"/>
          <a:chExt cx="0" cy="0"/>
        </a:xfrm>
      </p:grpSpPr>
      <p:sp>
        <p:nvSpPr>
          <p:cNvPr id="397" name="Google Shape;397;p4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98" name="Google Shape;398;p43"/>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399" name="Google Shape;399;p43"/>
          <p:cNvSpPr txBox="1"/>
          <p:nvPr/>
        </p:nvSpPr>
        <p:spPr>
          <a:xfrm>
            <a:off x="4269500" y="673075"/>
            <a:ext cx="40587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Here’s how to find out your partner’s dreams:</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Become a dream detective</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Some people might disguise their aspiration as “childish” or “impractical dreams”. But dig deeper anyway or they will resurface without your support and understanding.</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p:txBody>
      </p:sp>
      <p:pic>
        <p:nvPicPr>
          <p:cNvPr id="400" name="Google Shape;400;p43"/>
          <p:cNvPicPr preferRelativeResize="0"/>
          <p:nvPr/>
        </p:nvPicPr>
        <p:blipFill rotWithShape="1">
          <a:blip r:embed="rId3">
            <a:alphaModFix/>
          </a:blip>
          <a:srcRect b="0" l="0" r="0" t="0"/>
          <a:stretch/>
        </p:blipFill>
        <p:spPr>
          <a:xfrm>
            <a:off x="463800" y="940125"/>
            <a:ext cx="2419375" cy="31527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04" name="Shape 404"/>
        <p:cNvGrpSpPr/>
        <p:nvPr/>
      </p:nvGrpSpPr>
      <p:grpSpPr>
        <a:xfrm>
          <a:off x="0" y="0"/>
          <a:ext cx="0" cy="0"/>
          <a:chOff x="0" y="0"/>
          <a:chExt cx="0" cy="0"/>
        </a:xfrm>
      </p:grpSpPr>
      <p:sp>
        <p:nvSpPr>
          <p:cNvPr id="405" name="Google Shape;405;p4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06" name="Google Shape;406;p44"/>
          <p:cNvSpPr txBox="1"/>
          <p:nvPr/>
        </p:nvSpPr>
        <p:spPr>
          <a:xfrm>
            <a:off x="2142975" y="466375"/>
            <a:ext cx="4219200" cy="393600"/>
          </a:xfrm>
          <a:prstGeom prst="rect">
            <a:avLst/>
          </a:prstGeom>
          <a:noFill/>
          <a:ln>
            <a:noFill/>
          </a:ln>
        </p:spPr>
        <p:txBody>
          <a:bodyPr anchorCtr="0" anchor="t" bIns="91425" lIns="91425" spcFirstLastPara="1" rIns="91425" wrap="square" tIns="91425">
            <a:noAutofit/>
          </a:bodyPr>
          <a:lstStyle/>
          <a:p>
            <a:pPr indent="0" lvl="0" marL="457200" marR="0" rtl="0" algn="ctr">
              <a:lnSpc>
                <a:spcPct val="100000"/>
              </a:lnSpc>
              <a:spcBef>
                <a:spcPts val="0"/>
              </a:spcBef>
              <a:spcAft>
                <a:spcPts val="0"/>
              </a:spcAft>
              <a:buClr>
                <a:schemeClr val="dk1"/>
              </a:buClr>
              <a:buSzPts val="1100"/>
              <a:buFont typeface="Arial"/>
              <a:buNone/>
            </a:pPr>
            <a:r>
              <a:rPr b="1" i="0" lang="en-US" sz="2200" u="none" cap="none" strike="noStrike">
                <a:solidFill>
                  <a:srgbClr val="FFFFFF"/>
                </a:solidFill>
                <a:latin typeface="Montserrat"/>
                <a:ea typeface="Montserrat"/>
                <a:cs typeface="Montserrat"/>
                <a:sym typeface="Montserrat"/>
              </a:rPr>
              <a:t>CASE STUDY</a:t>
            </a:r>
            <a:endParaRPr b="1" i="0" sz="2200" u="none" cap="none" strike="noStrike">
              <a:solidFill>
                <a:srgbClr val="FFFFFF"/>
              </a:solidFill>
              <a:latin typeface="Montserrat"/>
              <a:ea typeface="Montserrat"/>
              <a:cs typeface="Montserrat"/>
              <a:sym typeface="Montserrat"/>
            </a:endParaRPr>
          </a:p>
          <a:p>
            <a:pPr indent="0" lvl="0" marL="457200" marR="0" rtl="0" algn="l">
              <a:lnSpc>
                <a:spcPct val="100000"/>
              </a:lnSpc>
              <a:spcBef>
                <a:spcPts val="0"/>
              </a:spcBef>
              <a:spcAft>
                <a:spcPts val="0"/>
              </a:spcAft>
              <a:buClr>
                <a:schemeClr val="dk1"/>
              </a:buClr>
              <a:buSzPts val="11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sp>
        <p:nvSpPr>
          <p:cNvPr id="407" name="Google Shape;407;p44"/>
          <p:cNvSpPr txBox="1"/>
          <p:nvPr/>
        </p:nvSpPr>
        <p:spPr>
          <a:xfrm>
            <a:off x="792425" y="1103425"/>
            <a:ext cx="3059700" cy="256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Husband: </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I think my wife is too obsessed about being tidy. I find myself constantly trying to find things. I think she Is being inconsiderate and I’m tired of it. </a:t>
            </a:r>
            <a:endParaRPr b="0" i="0"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8" name="Google Shape;408;p44"/>
          <p:cNvSpPr txBox="1"/>
          <p:nvPr/>
        </p:nvSpPr>
        <p:spPr>
          <a:xfrm>
            <a:off x="4833100" y="763075"/>
            <a:ext cx="3059700" cy="256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Wife:</a:t>
            </a:r>
            <a:endParaRPr b="0" i="0"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I like a certain amount of order. I find myself constantly cleaning up my husbands messes. I think he is being inconsiderate, and I’m tired of this. </a:t>
            </a:r>
            <a:endParaRPr b="0" i="0" sz="1800" u="none" cap="none" strike="noStrike">
              <a:solidFill>
                <a:srgbClr val="FFFFFF"/>
              </a:solidFill>
              <a:latin typeface="Calibri"/>
              <a:ea typeface="Calibri"/>
              <a:cs typeface="Calibri"/>
              <a:sym typeface="Calibri"/>
            </a:endParaRPr>
          </a:p>
          <a:p>
            <a:pPr indent="0" lvl="0" marL="9144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12" name="Shape 412"/>
        <p:cNvGrpSpPr/>
        <p:nvPr/>
      </p:nvGrpSpPr>
      <p:grpSpPr>
        <a:xfrm>
          <a:off x="0" y="0"/>
          <a:ext cx="0" cy="0"/>
          <a:chOff x="0" y="0"/>
          <a:chExt cx="0" cy="0"/>
        </a:xfrm>
      </p:grpSpPr>
      <p:sp>
        <p:nvSpPr>
          <p:cNvPr id="413" name="Google Shape;413;p4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14" name="Google Shape;414;p45"/>
          <p:cNvSpPr txBox="1"/>
          <p:nvPr/>
        </p:nvSpPr>
        <p:spPr>
          <a:xfrm>
            <a:off x="792425" y="798625"/>
            <a:ext cx="3059700" cy="256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Husband’s dream</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Parents very strict</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Saw disagreement as insubordination</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Became rebellious</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Problem with authority</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FFFFFF"/>
                </a:solidFill>
                <a:latin typeface="Calibri"/>
                <a:ea typeface="Calibri"/>
                <a:cs typeface="Calibri"/>
                <a:sym typeface="Calibri"/>
              </a:rPr>
              <a:t>I want to be free at home</a:t>
            </a:r>
            <a:endParaRPr b="0" i="1"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5" name="Google Shape;415;p45"/>
          <p:cNvSpPr txBox="1"/>
          <p:nvPr/>
        </p:nvSpPr>
        <p:spPr>
          <a:xfrm>
            <a:off x="4833100" y="305875"/>
            <a:ext cx="3059700" cy="256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Wife’s dream</a:t>
            </a:r>
            <a:endParaRPr b="0" i="0" sz="18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Chaotic home</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Couldn’t rely on parents</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Resented responsibilities</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Messy house brings me back to my childhood.</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FFFFFF"/>
                </a:solidFill>
                <a:latin typeface="Calibri"/>
                <a:ea typeface="Calibri"/>
                <a:cs typeface="Calibri"/>
                <a:sym typeface="Calibri"/>
              </a:rPr>
              <a:t>I want to provide a healthier home</a:t>
            </a:r>
            <a:r>
              <a:rPr b="0" i="1" lang="en-US" sz="1800" u="none" cap="none" strike="noStrike">
                <a:solidFill>
                  <a:srgbClr val="000000"/>
                </a:solidFill>
                <a:latin typeface="Calibri"/>
                <a:ea typeface="Calibri"/>
                <a:cs typeface="Calibri"/>
                <a:sym typeface="Calibri"/>
              </a:rPr>
              <a:t> </a:t>
            </a:r>
            <a:r>
              <a:rPr b="0" i="1" lang="en-US" sz="1800" u="none" cap="none" strike="noStrike">
                <a:solidFill>
                  <a:srgbClr val="FFFFFF"/>
                </a:solidFill>
                <a:latin typeface="Calibri"/>
                <a:ea typeface="Calibri"/>
                <a:cs typeface="Calibri"/>
                <a:sym typeface="Calibri"/>
              </a:rPr>
              <a:t>by creating predictability, security and peacefulness. </a:t>
            </a:r>
            <a:endParaRPr b="0" i="1" sz="1800" u="none" cap="none" strike="noStrike">
              <a:solidFill>
                <a:srgbClr val="FFFFFF"/>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419" name="Shape 419"/>
        <p:cNvGrpSpPr/>
        <p:nvPr/>
      </p:nvGrpSpPr>
      <p:grpSpPr>
        <a:xfrm>
          <a:off x="0" y="0"/>
          <a:ext cx="0" cy="0"/>
          <a:chOff x="0" y="0"/>
          <a:chExt cx="0" cy="0"/>
        </a:xfrm>
      </p:grpSpPr>
      <p:sp>
        <p:nvSpPr>
          <p:cNvPr id="420" name="Google Shape;420;p46"/>
          <p:cNvSpPr txBox="1"/>
          <p:nvPr>
            <p:ph idx="4294967295" type="ctrTitle"/>
          </p:nvPr>
        </p:nvSpPr>
        <p:spPr>
          <a:xfrm>
            <a:off x="2057400" y="3432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457200" marR="0" rtl="0" algn="l">
              <a:lnSpc>
                <a:spcPct val="115000"/>
              </a:lnSpc>
              <a:spcBef>
                <a:spcPts val="0"/>
              </a:spcBef>
              <a:spcAft>
                <a:spcPts val="0"/>
              </a:spcAft>
              <a:buClr>
                <a:srgbClr val="FFFFFF"/>
              </a:buClr>
              <a:buSzPts val="2600"/>
              <a:buFont typeface="Montserrat ExtraBold"/>
              <a:buNone/>
            </a:pPr>
            <a:r>
              <a:rPr b="1" i="0" lang="en-US" sz="2000" u="none" cap="none" strike="noStrike">
                <a:solidFill>
                  <a:srgbClr val="FFFFFF"/>
                </a:solidFill>
                <a:latin typeface="Montserrat"/>
                <a:ea typeface="Montserrat"/>
                <a:cs typeface="Montserrat"/>
                <a:sym typeface="Montserrat"/>
              </a:rPr>
              <a:t>Principle 7: Creating Shared Meaning</a:t>
            </a:r>
            <a:endParaRPr b="0" i="0" sz="2000" u="none" cap="none" strike="noStrike">
              <a:solidFill>
                <a:srgbClr val="FFFFFF"/>
              </a:solidFill>
              <a:latin typeface="Montserrat ExtraBold"/>
              <a:ea typeface="Montserrat ExtraBold"/>
              <a:cs typeface="Montserrat ExtraBold"/>
              <a:sym typeface="Montserrat ExtraBold"/>
            </a:endParaRPr>
          </a:p>
        </p:txBody>
      </p:sp>
      <p:sp>
        <p:nvSpPr>
          <p:cNvPr id="421" name="Google Shape;421;p4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22" name="Google Shape;422;p46"/>
          <p:cNvSpPr txBox="1"/>
          <p:nvPr/>
        </p:nvSpPr>
        <p:spPr>
          <a:xfrm>
            <a:off x="895825" y="1171925"/>
            <a:ext cx="7065900" cy="30498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A shared meaning is a togetherness between two individuals that goes beyond the differences and arguments.</a:t>
            </a:r>
            <a:endParaRPr b="0" i="0" sz="2000" u="none" cap="none" strike="noStrike">
              <a:solidFill>
                <a:srgbClr val="FFFFFF"/>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It takes years to build, but here are a few ways to promote it:</a:t>
            </a:r>
            <a:endParaRPr b="0" i="0" sz="2000" u="none" cap="none" strike="noStrike">
              <a:solidFill>
                <a:srgbClr val="FFFFFF"/>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Family culture (dinners, Jewish traditions, holidays together etc.)</a:t>
            </a:r>
            <a:endParaRPr b="0" i="0" sz="2000" u="none" cap="none" strike="noStrike">
              <a:solidFill>
                <a:srgbClr val="FFFFFF"/>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Shared symbols</a:t>
            </a:r>
            <a:endParaRPr b="0" i="0" sz="2000" u="none" cap="none" strike="noStrike">
              <a:solidFill>
                <a:srgbClr val="FFFFFF"/>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Reflect on your history together</a:t>
            </a:r>
            <a:endParaRPr b="0" i="0" sz="2000" u="none" cap="none" strike="noStrike">
              <a:solidFill>
                <a:srgbClr val="FFFFFF"/>
              </a:solidFill>
              <a:latin typeface="Calibri"/>
              <a:ea typeface="Calibri"/>
              <a:cs typeface="Calibri"/>
              <a:sym typeface="Calibri"/>
            </a:endParaRPr>
          </a:p>
          <a:p>
            <a:pPr indent="-355600" lvl="0" marL="457200" marR="0" rtl="0" algn="l">
              <a:lnSpc>
                <a:spcPct val="100000"/>
              </a:lnSpc>
              <a:spcBef>
                <a:spcPts val="0"/>
              </a:spcBef>
              <a:spcAft>
                <a:spcPts val="0"/>
              </a:spcAft>
              <a:buClr>
                <a:srgbClr val="FFFFFF"/>
              </a:buClr>
              <a:buSzPts val="2000"/>
              <a:buFont typeface="Calibri"/>
              <a:buChar char="●"/>
            </a:pPr>
            <a:r>
              <a:rPr b="0" i="0" lang="en-US" sz="2000" u="none" cap="none" strike="noStrike">
                <a:solidFill>
                  <a:srgbClr val="FFFFFF"/>
                </a:solidFill>
                <a:latin typeface="Calibri"/>
                <a:ea typeface="Calibri"/>
                <a:cs typeface="Calibri"/>
                <a:sym typeface="Calibri"/>
              </a:rPr>
              <a:t>Religious and Spiritual Meaning</a:t>
            </a:r>
            <a:endParaRPr b="0" i="0" sz="2000" u="none" cap="none" strike="noStrike">
              <a:solidFill>
                <a:srgbClr val="FFFFFF"/>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900"/>
              <a:buFont typeface="Arial"/>
              <a:buNone/>
            </a:pPr>
            <a:r>
              <a:t/>
            </a:r>
            <a:endParaRPr b="0" i="0" sz="1900" u="none" cap="none" strike="noStrike">
              <a:solidFill>
                <a:srgbClr val="FFFFFF"/>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426" name="Shape 426"/>
        <p:cNvGrpSpPr/>
        <p:nvPr/>
      </p:nvGrpSpPr>
      <p:grpSpPr>
        <a:xfrm>
          <a:off x="0" y="0"/>
          <a:ext cx="0" cy="0"/>
          <a:chOff x="0" y="0"/>
          <a:chExt cx="0" cy="0"/>
        </a:xfrm>
      </p:grpSpPr>
      <p:sp>
        <p:nvSpPr>
          <p:cNvPr id="427" name="Google Shape;427;p4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28" name="Google Shape;428;p47"/>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429" name="Google Shape;429;p47"/>
          <p:cNvSpPr txBox="1"/>
          <p:nvPr/>
        </p:nvSpPr>
        <p:spPr>
          <a:xfrm>
            <a:off x="2996125" y="875700"/>
            <a:ext cx="5213100" cy="3000000"/>
          </a:xfrm>
          <a:prstGeom prst="rect">
            <a:avLst/>
          </a:prstGeom>
          <a:noFill/>
          <a:ln>
            <a:noFill/>
          </a:ln>
        </p:spPr>
        <p:txBody>
          <a:bodyPr anchorCtr="0" anchor="t" bIns="91425" lIns="91425" spcFirstLastPara="1" rIns="91425" wrap="square" tIns="91425">
            <a:noAutofit/>
          </a:bodyPr>
          <a:lstStyle/>
          <a:p>
            <a:pPr indent="0" lvl="0" marL="952500" marR="0" rtl="0" algn="l">
              <a:lnSpc>
                <a:spcPct val="115000"/>
              </a:lnSpc>
              <a:spcBef>
                <a:spcPts val="2300"/>
              </a:spcBef>
              <a:spcAft>
                <a:spcPts val="0"/>
              </a:spcAft>
              <a:buClr>
                <a:schemeClr val="dk1"/>
              </a:buClr>
              <a:buSzPts val="1100"/>
              <a:buFont typeface="Arial"/>
              <a:buNone/>
            </a:pPr>
            <a:r>
              <a:rPr b="0" i="0" lang="en-US" sz="1800" u="none" cap="none" strike="noStrike">
                <a:solidFill>
                  <a:schemeClr val="dk1"/>
                </a:solidFill>
                <a:latin typeface="Calibri"/>
                <a:ea typeface="Calibri"/>
                <a:cs typeface="Calibri"/>
                <a:sym typeface="Calibri"/>
              </a:rPr>
              <a:t>1. </a:t>
            </a:r>
            <a:r>
              <a:rPr b="1" i="0" lang="en-US" sz="1800" u="none" cap="none" strike="noStrike">
                <a:solidFill>
                  <a:schemeClr val="dk1"/>
                </a:solidFill>
                <a:latin typeface="Calibri"/>
                <a:ea typeface="Calibri"/>
                <a:cs typeface="Calibri"/>
                <a:sym typeface="Calibri"/>
              </a:rPr>
              <a:t>Sharing a common dream or vision </a:t>
            </a:r>
            <a:r>
              <a:rPr b="0" i="0" lang="en-US" sz="1800" u="none" cap="none" strike="noStrike">
                <a:solidFill>
                  <a:schemeClr val="dk1"/>
                </a:solidFill>
                <a:latin typeface="Calibri"/>
                <a:ea typeface="Calibri"/>
                <a:cs typeface="Calibri"/>
                <a:sym typeface="Calibri"/>
              </a:rPr>
              <a:t>for life can help you gain a healthy perspective. When couples have that, the inevitable ups and downs of marriage are less bothersome. Creating a larger context of meaning in life, can help couples to avoid focusing on the little stuff that happens and to keep their eyes on the big picture.</a:t>
            </a:r>
            <a:endParaRPr b="0" i="0" sz="1800" u="none" cap="none" strike="noStrike">
              <a:solidFill>
                <a:schemeClr val="dk1"/>
              </a:solidFill>
              <a:latin typeface="Calibri"/>
              <a:ea typeface="Calibri"/>
              <a:cs typeface="Calibri"/>
              <a:sym typeface="Calibri"/>
            </a:endParaRPr>
          </a:p>
          <a:p>
            <a:pPr indent="0" lvl="0" marL="457200" marR="0" rtl="0" algn="l">
              <a:lnSpc>
                <a:spcPct val="100000"/>
              </a:lnSpc>
              <a:spcBef>
                <a:spcPts val="230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p:txBody>
      </p:sp>
      <p:sp>
        <p:nvSpPr>
          <p:cNvPr id="430" name="Google Shape;430;p47"/>
          <p:cNvSpPr txBox="1"/>
          <p:nvPr/>
        </p:nvSpPr>
        <p:spPr>
          <a:xfrm>
            <a:off x="823775" y="1506875"/>
            <a:ext cx="1697700" cy="172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US" sz="2000" u="none" cap="none" strike="noStrike">
                <a:solidFill>
                  <a:srgbClr val="FFFFFF"/>
                </a:solidFill>
                <a:latin typeface="Montserrat"/>
                <a:ea typeface="Montserrat"/>
                <a:cs typeface="Montserrat"/>
                <a:sym typeface="Montserrat"/>
              </a:rPr>
              <a:t>Creating Shared Meaning Exercises </a:t>
            </a:r>
            <a:endParaRPr b="1" i="0" sz="2000" u="none" cap="none" strike="noStrike">
              <a:solidFill>
                <a:srgbClr val="FFFFFF"/>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34" name="Shape 434"/>
        <p:cNvGrpSpPr/>
        <p:nvPr/>
      </p:nvGrpSpPr>
      <p:grpSpPr>
        <a:xfrm>
          <a:off x="0" y="0"/>
          <a:ext cx="0" cy="0"/>
          <a:chOff x="0" y="0"/>
          <a:chExt cx="0" cy="0"/>
        </a:xfrm>
      </p:grpSpPr>
      <p:sp>
        <p:nvSpPr>
          <p:cNvPr id="435" name="Google Shape;435;p4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36" name="Google Shape;436;p48"/>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437" name="Google Shape;437;p48"/>
          <p:cNvSpPr txBox="1"/>
          <p:nvPr/>
        </p:nvSpPr>
        <p:spPr>
          <a:xfrm>
            <a:off x="2996125" y="875700"/>
            <a:ext cx="5213100" cy="3000000"/>
          </a:xfrm>
          <a:prstGeom prst="rect">
            <a:avLst/>
          </a:prstGeom>
          <a:noFill/>
          <a:ln>
            <a:noFill/>
          </a:ln>
        </p:spPr>
        <p:txBody>
          <a:bodyPr anchorCtr="0" anchor="t" bIns="91425" lIns="91425" spcFirstLastPara="1" rIns="91425" wrap="square" tIns="91425">
            <a:noAutofit/>
          </a:bodyPr>
          <a:lstStyle/>
          <a:p>
            <a:pPr indent="0" lvl="0" marL="952500" marR="0" rtl="0" algn="l">
              <a:lnSpc>
                <a:spcPct val="100000"/>
              </a:lnSpc>
              <a:spcBef>
                <a:spcPts val="230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 </a:t>
            </a:r>
            <a:r>
              <a:rPr b="1" i="0" lang="en-US" sz="1800" u="none" cap="none" strike="noStrike">
                <a:solidFill>
                  <a:schemeClr val="dk1"/>
                </a:solidFill>
                <a:latin typeface="Calibri"/>
                <a:ea typeface="Calibri"/>
                <a:cs typeface="Calibri"/>
                <a:sym typeface="Calibri"/>
              </a:rPr>
              <a:t>Talking about your shared vision </a:t>
            </a:r>
            <a:r>
              <a:rPr b="0" i="0" lang="en-US" sz="1800" u="none" cap="none" strike="noStrike">
                <a:solidFill>
                  <a:schemeClr val="dk1"/>
                </a:solidFill>
                <a:latin typeface="Calibri"/>
                <a:ea typeface="Calibri"/>
                <a:cs typeface="Calibri"/>
                <a:sym typeface="Calibri"/>
              </a:rPr>
              <a:t>can foster attunement. Taking time to process your dreams can bring you closer. Couples who practice </a:t>
            </a:r>
            <a:r>
              <a:rPr b="0" i="0" lang="en-US" sz="1800" u="none" cap="none" strike="noStrike">
                <a:solidFill>
                  <a:srgbClr val="000000"/>
                </a:solidFill>
                <a:uFill>
                  <a:noFill/>
                </a:uFill>
                <a:latin typeface="Calibri"/>
                <a:ea typeface="Calibri"/>
                <a:cs typeface="Calibri"/>
                <a:sym typeface="Calibri"/>
                <a:hlinkClick r:id="rId3">
                  <a:extLst>
                    <a:ext uri="{A12FA001-AC4F-418D-AE19-62706E023703}">
                      <ahyp:hlinkClr val="tx"/>
                    </a:ext>
                  </a:extLst>
                </a:hlinkClick>
              </a:rPr>
              <a:t>emotional attunement </a:t>
            </a:r>
            <a:r>
              <a:rPr b="0" i="0" lang="en-US" sz="1800" u="none" cap="none" strike="noStrike">
                <a:solidFill>
                  <a:srgbClr val="000000"/>
                </a:solidFill>
                <a:latin typeface="Calibri"/>
                <a:ea typeface="Calibri"/>
                <a:cs typeface="Calibri"/>
                <a:sym typeface="Calibri"/>
              </a:rPr>
              <a:t>a</a:t>
            </a:r>
            <a:r>
              <a:rPr b="0" i="0" lang="en-US" sz="1800" u="none" cap="none" strike="noStrike">
                <a:solidFill>
                  <a:schemeClr val="dk1"/>
                </a:solidFill>
                <a:latin typeface="Calibri"/>
                <a:ea typeface="Calibri"/>
                <a:cs typeface="Calibri"/>
                <a:sym typeface="Calibri"/>
              </a:rPr>
              <a:t>nd "turn toward" one another rather than "turning away" are more likely to be happy and less likely to be headed toward divorce according to Dr. John Gottman.</a:t>
            </a:r>
            <a:endParaRPr b="0" i="0" sz="1800" u="none" cap="none" strike="noStrike">
              <a:solidFill>
                <a:schemeClr val="dk1"/>
              </a:solidFill>
              <a:latin typeface="Calibri"/>
              <a:ea typeface="Calibri"/>
              <a:cs typeface="Calibri"/>
              <a:sym typeface="Calibri"/>
            </a:endParaRPr>
          </a:p>
          <a:p>
            <a:pPr indent="0" lvl="0" marL="457200" marR="0" rtl="0" algn="l">
              <a:lnSpc>
                <a:spcPct val="100000"/>
              </a:lnSpc>
              <a:spcBef>
                <a:spcPts val="230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438" name="Google Shape;438;p48"/>
          <p:cNvSpPr txBox="1"/>
          <p:nvPr/>
        </p:nvSpPr>
        <p:spPr>
          <a:xfrm>
            <a:off x="823775" y="1506875"/>
            <a:ext cx="1697700" cy="172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US" sz="2000" u="none" cap="none" strike="noStrike">
                <a:solidFill>
                  <a:srgbClr val="FFFFFF"/>
                </a:solidFill>
                <a:latin typeface="Montserrat"/>
                <a:ea typeface="Montserrat"/>
                <a:cs typeface="Montserrat"/>
                <a:sym typeface="Montserrat"/>
              </a:rPr>
              <a:t>Creating Shared Meaning Exercises </a:t>
            </a:r>
            <a:endParaRPr b="1" i="0" sz="2000" u="none" cap="none" strike="noStrike">
              <a:solidFill>
                <a:srgbClr val="FFFFFF"/>
              </a:solidFill>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lin ang="5400012" scaled="0"/>
        </a:gradFill>
      </p:bgPr>
    </p:bg>
    <p:spTree>
      <p:nvGrpSpPr>
        <p:cNvPr id="442" name="Shape 442"/>
        <p:cNvGrpSpPr/>
        <p:nvPr/>
      </p:nvGrpSpPr>
      <p:grpSpPr>
        <a:xfrm>
          <a:off x="0" y="0"/>
          <a:ext cx="0" cy="0"/>
          <a:chOff x="0" y="0"/>
          <a:chExt cx="0" cy="0"/>
        </a:xfrm>
      </p:grpSpPr>
      <p:sp>
        <p:nvSpPr>
          <p:cNvPr id="443" name="Google Shape;443;p4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44" name="Google Shape;444;p49"/>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445" name="Google Shape;445;p49"/>
          <p:cNvSpPr txBox="1"/>
          <p:nvPr/>
        </p:nvSpPr>
        <p:spPr>
          <a:xfrm>
            <a:off x="2996125" y="875700"/>
            <a:ext cx="5213100" cy="3000000"/>
          </a:xfrm>
          <a:prstGeom prst="rect">
            <a:avLst/>
          </a:prstGeom>
          <a:noFill/>
          <a:ln>
            <a:noFill/>
          </a:ln>
        </p:spPr>
        <p:txBody>
          <a:bodyPr anchorCtr="0" anchor="t" bIns="91425" lIns="91425" spcFirstLastPara="1" rIns="91425" wrap="square" tIns="91425">
            <a:noAutofit/>
          </a:bodyPr>
          <a:lstStyle/>
          <a:p>
            <a:pPr indent="0" lvl="0" marL="952500" marR="0" rtl="0" algn="l">
              <a:lnSpc>
                <a:spcPct val="100000"/>
              </a:lnSpc>
              <a:spcBef>
                <a:spcPts val="230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3. </a:t>
            </a:r>
            <a:r>
              <a:rPr b="1" i="0" lang="en-US" sz="1800" u="none" cap="none" strike="noStrike">
                <a:solidFill>
                  <a:schemeClr val="dk1"/>
                </a:solidFill>
                <a:latin typeface="Calibri"/>
                <a:ea typeface="Calibri"/>
                <a:cs typeface="Calibri"/>
                <a:sym typeface="Calibri"/>
              </a:rPr>
              <a:t>Creating daily or weekly rituals </a:t>
            </a:r>
            <a:r>
              <a:rPr b="0" i="0" lang="en-US" sz="1800" u="none" cap="none" strike="noStrike">
                <a:solidFill>
                  <a:schemeClr val="dk1"/>
                </a:solidFill>
                <a:latin typeface="Calibri"/>
                <a:ea typeface="Calibri"/>
                <a:cs typeface="Calibri"/>
                <a:sym typeface="Calibri"/>
              </a:rPr>
              <a:t>will enable you to spend quality time together. Carve out time to be together so you don't become "two ships passing in the night." </a:t>
            </a:r>
            <a:endParaRPr b="0" i="0" sz="1800" u="none" cap="none" strike="noStrike">
              <a:solidFill>
                <a:schemeClr val="dk1"/>
              </a:solidFill>
              <a:latin typeface="Calibri"/>
              <a:ea typeface="Calibri"/>
              <a:cs typeface="Calibri"/>
              <a:sym typeface="Calibri"/>
            </a:endParaRPr>
          </a:p>
          <a:p>
            <a:pPr indent="0" lvl="0" marL="952500" marR="0" rtl="0" algn="l">
              <a:lnSpc>
                <a:spcPct val="100000"/>
              </a:lnSpc>
              <a:spcBef>
                <a:spcPts val="2300"/>
              </a:spcBef>
              <a:spcAft>
                <a:spcPts val="230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Focus on spending time doing enjoyable activities that bring you both pleasure. Dr. John Gottman suggests that couples make a commitment to spend a magic five hours a week together.</a:t>
            </a:r>
            <a:endParaRPr b="0" i="0" sz="1800" u="none" cap="none" strike="noStrike">
              <a:solidFill>
                <a:schemeClr val="dk1"/>
              </a:solidFill>
              <a:latin typeface="Calibri"/>
              <a:ea typeface="Calibri"/>
              <a:cs typeface="Calibri"/>
              <a:sym typeface="Calibri"/>
            </a:endParaRPr>
          </a:p>
        </p:txBody>
      </p:sp>
      <p:sp>
        <p:nvSpPr>
          <p:cNvPr id="446" name="Google Shape;446;p49"/>
          <p:cNvSpPr txBox="1"/>
          <p:nvPr/>
        </p:nvSpPr>
        <p:spPr>
          <a:xfrm>
            <a:off x="823775" y="1506875"/>
            <a:ext cx="1697700" cy="172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US" sz="2000" u="none" cap="none" strike="noStrike">
                <a:solidFill>
                  <a:srgbClr val="FFFFFF"/>
                </a:solidFill>
                <a:latin typeface="Montserrat"/>
                <a:ea typeface="Montserrat"/>
                <a:cs typeface="Montserrat"/>
                <a:sym typeface="Montserrat"/>
              </a:rPr>
              <a:t>Creating Shared Meaning Exercises </a:t>
            </a:r>
            <a:endParaRPr b="1" i="0" sz="2000" u="none" cap="none" strike="noStrike">
              <a:solidFill>
                <a:srgbClr val="FFFFFF"/>
              </a:solidFill>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50" name="Shape 450"/>
        <p:cNvGrpSpPr/>
        <p:nvPr/>
      </p:nvGrpSpPr>
      <p:grpSpPr>
        <a:xfrm>
          <a:off x="0" y="0"/>
          <a:ext cx="0" cy="0"/>
          <a:chOff x="0" y="0"/>
          <a:chExt cx="0" cy="0"/>
        </a:xfrm>
      </p:grpSpPr>
      <p:sp>
        <p:nvSpPr>
          <p:cNvPr id="451" name="Google Shape;451;p5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52" name="Google Shape;452;p50"/>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453" name="Google Shape;453;p50"/>
          <p:cNvSpPr txBox="1"/>
          <p:nvPr/>
        </p:nvSpPr>
        <p:spPr>
          <a:xfrm>
            <a:off x="2996125" y="189900"/>
            <a:ext cx="5213100" cy="3000000"/>
          </a:xfrm>
          <a:prstGeom prst="rect">
            <a:avLst/>
          </a:prstGeom>
          <a:noFill/>
          <a:ln>
            <a:noFill/>
          </a:ln>
        </p:spPr>
        <p:txBody>
          <a:bodyPr anchorCtr="0" anchor="t" bIns="91425" lIns="91425" spcFirstLastPara="1" rIns="91425" wrap="square" tIns="91425">
            <a:noAutofit/>
          </a:bodyPr>
          <a:lstStyle/>
          <a:p>
            <a:pPr indent="0" lvl="0" marL="952500" marR="0" rtl="0" algn="l">
              <a:lnSpc>
                <a:spcPct val="100000"/>
              </a:lnSpc>
              <a:spcBef>
                <a:spcPts val="23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952500" marR="0" rtl="0" algn="l">
              <a:lnSpc>
                <a:spcPct val="100000"/>
              </a:lnSpc>
              <a:spcBef>
                <a:spcPts val="230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4. </a:t>
            </a:r>
            <a:r>
              <a:rPr b="1" i="0" lang="en-US" sz="1800" u="none" cap="none" strike="noStrike">
                <a:solidFill>
                  <a:schemeClr val="dk1"/>
                </a:solidFill>
                <a:latin typeface="Calibri"/>
                <a:ea typeface="Calibri"/>
                <a:cs typeface="Calibri"/>
                <a:sym typeface="Calibri"/>
              </a:rPr>
              <a:t>Implementing your shared goals </a:t>
            </a:r>
            <a:r>
              <a:rPr b="0" i="0" lang="en-US" sz="1800" u="none" cap="none" strike="noStrike">
                <a:solidFill>
                  <a:schemeClr val="dk1"/>
                </a:solidFill>
                <a:latin typeface="Calibri"/>
                <a:ea typeface="Calibri"/>
                <a:cs typeface="Calibri"/>
                <a:sym typeface="Calibri"/>
              </a:rPr>
              <a:t>can help you to be a stronger couple with a purpose. For instance, your goals might include volunteering in the community, raising your children in a positive way or adopting a sustainable lifestyle. Regardless of what your shared vision or goals are, they can strengthen your bond.</a:t>
            </a:r>
            <a:endParaRPr b="0" i="0" sz="1800" u="none" cap="none" strike="noStrike">
              <a:solidFill>
                <a:schemeClr val="dk1"/>
              </a:solidFill>
              <a:latin typeface="Calibri"/>
              <a:ea typeface="Calibri"/>
              <a:cs typeface="Calibri"/>
              <a:sym typeface="Calibri"/>
            </a:endParaRPr>
          </a:p>
          <a:p>
            <a:pPr indent="0" lvl="0" marL="457200" marR="0" rtl="0" algn="l">
              <a:lnSpc>
                <a:spcPct val="100000"/>
              </a:lnSpc>
              <a:spcBef>
                <a:spcPts val="230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952500" marR="0" rtl="0" algn="l">
              <a:lnSpc>
                <a:spcPct val="100000"/>
              </a:lnSpc>
              <a:spcBef>
                <a:spcPts val="23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952500" marR="0" rtl="0" algn="l">
              <a:lnSpc>
                <a:spcPct val="100000"/>
              </a:lnSpc>
              <a:spcBef>
                <a:spcPts val="2300"/>
              </a:spcBef>
              <a:spcAft>
                <a:spcPts val="230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4" name="Google Shape;454;p50"/>
          <p:cNvSpPr txBox="1"/>
          <p:nvPr/>
        </p:nvSpPr>
        <p:spPr>
          <a:xfrm>
            <a:off x="823775" y="1506875"/>
            <a:ext cx="1697700" cy="1728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US" sz="2000" u="none" cap="none" strike="noStrike">
                <a:solidFill>
                  <a:srgbClr val="FFFFFF"/>
                </a:solidFill>
                <a:latin typeface="Montserrat"/>
                <a:ea typeface="Montserrat"/>
                <a:cs typeface="Montserrat"/>
                <a:sym typeface="Montserrat"/>
              </a:rPr>
              <a:t>Creating Shared Meaning Exercises </a:t>
            </a:r>
            <a:endParaRPr b="1" i="0" sz="2000" u="none" cap="none" strike="noStrike">
              <a:solidFill>
                <a:srgbClr val="FFFFFF"/>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458" name="Shape 458"/>
        <p:cNvGrpSpPr/>
        <p:nvPr/>
      </p:nvGrpSpPr>
      <p:grpSpPr>
        <a:xfrm>
          <a:off x="0" y="0"/>
          <a:ext cx="0" cy="0"/>
          <a:chOff x="0" y="0"/>
          <a:chExt cx="0" cy="0"/>
        </a:xfrm>
      </p:grpSpPr>
      <p:sp>
        <p:nvSpPr>
          <p:cNvPr id="459" name="Google Shape;459;p51"/>
          <p:cNvSpPr txBox="1"/>
          <p:nvPr>
            <p:ph idx="4294967295" type="ctrTitle"/>
          </p:nvPr>
        </p:nvSpPr>
        <p:spPr>
          <a:xfrm>
            <a:off x="685800" y="2670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SUMMARY</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460" name="Google Shape;460;p5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61" name="Google Shape;461;p51"/>
          <p:cNvSpPr txBox="1"/>
          <p:nvPr/>
        </p:nvSpPr>
        <p:spPr>
          <a:xfrm>
            <a:off x="-2441600" y="351800"/>
            <a:ext cx="7772400" cy="2645100"/>
          </a:xfrm>
          <a:prstGeom prst="rect">
            <a:avLst/>
          </a:prstGeom>
          <a:noFill/>
          <a:ln>
            <a:noFill/>
          </a:ln>
        </p:spPr>
        <p:txBody>
          <a:bodyPr anchorCtr="0" anchor="t" bIns="91425" lIns="91425" spcFirstLastPara="1" rIns="91425" wrap="square" tIns="91425">
            <a:noAutofit/>
          </a:bodyPr>
          <a:lstStyle/>
          <a:p>
            <a:pPr indent="-139700" lvl="0" marL="228600" marR="0" rtl="0" algn="l">
              <a:lnSpc>
                <a:spcPct val="120000"/>
              </a:lnSpc>
              <a:spcBef>
                <a:spcPts val="1000"/>
              </a:spcBef>
              <a:spcAft>
                <a:spcPts val="0"/>
              </a:spcAft>
              <a:buClr>
                <a:schemeClr val="dk1"/>
              </a:buClr>
              <a:buSzPts val="11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462" name="Google Shape;462;p51"/>
          <p:cNvPicPr preferRelativeResize="0"/>
          <p:nvPr/>
        </p:nvPicPr>
        <p:blipFill rotWithShape="1">
          <a:blip r:embed="rId3">
            <a:alphaModFix/>
          </a:blip>
          <a:srcRect b="0" l="0" r="0" t="0"/>
          <a:stretch/>
        </p:blipFill>
        <p:spPr>
          <a:xfrm>
            <a:off x="1562750" y="1249200"/>
            <a:ext cx="1872925" cy="2645100"/>
          </a:xfrm>
          <a:prstGeom prst="rect">
            <a:avLst/>
          </a:prstGeom>
          <a:noFill/>
          <a:ln>
            <a:noFill/>
          </a:ln>
        </p:spPr>
      </p:pic>
      <p:sp>
        <p:nvSpPr>
          <p:cNvPr id="463" name="Google Shape;463;p51"/>
          <p:cNvSpPr txBox="1"/>
          <p:nvPr/>
        </p:nvSpPr>
        <p:spPr>
          <a:xfrm>
            <a:off x="8036725" y="4383225"/>
            <a:ext cx="80400" cy="2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sp>
        <p:nvSpPr>
          <p:cNvPr id="464" name="Google Shape;464;p51"/>
          <p:cNvSpPr txBox="1"/>
          <p:nvPr/>
        </p:nvSpPr>
        <p:spPr>
          <a:xfrm>
            <a:off x="3827200" y="1127700"/>
            <a:ext cx="4611000" cy="3004500"/>
          </a:xfrm>
          <a:prstGeom prst="rect">
            <a:avLst/>
          </a:prstGeom>
          <a:noFill/>
          <a:ln>
            <a:noFill/>
          </a:ln>
        </p:spPr>
        <p:txBody>
          <a:bodyPr anchorCtr="0" anchor="t" bIns="91425" lIns="91425" spcFirstLastPara="1" rIns="91425" wrap="square" tIns="91425">
            <a:noAutofit/>
          </a:bodyPr>
          <a:lstStyle/>
          <a:p>
            <a:pPr indent="-327025" lvl="0" marL="457200" marR="0" rtl="0" algn="l">
              <a:lnSpc>
                <a:spcPct val="160000"/>
              </a:lnSpc>
              <a:spcBef>
                <a:spcPts val="40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Enhancing love maps</a:t>
            </a:r>
            <a:endParaRPr b="0" i="0" sz="1100" u="none" cap="none" strike="noStrike">
              <a:solidFill>
                <a:srgbClr val="54595D"/>
              </a:solidFill>
              <a:highlight>
                <a:srgbClr val="FFFFFF"/>
              </a:highlight>
              <a:latin typeface="Calibri"/>
              <a:ea typeface="Calibri"/>
              <a:cs typeface="Calibri"/>
              <a:sym typeface="Calibri"/>
            </a:endParaRPr>
          </a:p>
          <a:p>
            <a:pPr indent="-327025" lvl="0" marL="457200" marR="0" rtl="0" algn="l">
              <a:lnSpc>
                <a:spcPct val="160000"/>
              </a:lnSpc>
              <a:spcBef>
                <a:spcPts val="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Nurturing fondness and admiration</a:t>
            </a:r>
            <a:endParaRPr b="0" i="0" sz="1100" u="none" cap="none" strike="noStrike">
              <a:solidFill>
                <a:srgbClr val="54595D"/>
              </a:solidFill>
              <a:highlight>
                <a:srgbClr val="FFFFFF"/>
              </a:highlight>
              <a:latin typeface="Calibri"/>
              <a:ea typeface="Calibri"/>
              <a:cs typeface="Calibri"/>
              <a:sym typeface="Calibri"/>
            </a:endParaRPr>
          </a:p>
          <a:p>
            <a:pPr indent="-327025" lvl="0" marL="457200" marR="0" rtl="0" algn="l">
              <a:lnSpc>
                <a:spcPct val="160000"/>
              </a:lnSpc>
              <a:spcBef>
                <a:spcPts val="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Turning toward each other</a:t>
            </a:r>
            <a:endParaRPr b="0" i="0" sz="1100" u="none" cap="none" strike="noStrike">
              <a:solidFill>
                <a:srgbClr val="54595D"/>
              </a:solidFill>
              <a:highlight>
                <a:srgbClr val="FFFFFF"/>
              </a:highlight>
              <a:latin typeface="Calibri"/>
              <a:ea typeface="Calibri"/>
              <a:cs typeface="Calibri"/>
              <a:sym typeface="Calibri"/>
            </a:endParaRPr>
          </a:p>
          <a:p>
            <a:pPr indent="-327025" lvl="0" marL="457200" marR="0" rtl="0" algn="l">
              <a:lnSpc>
                <a:spcPct val="160000"/>
              </a:lnSpc>
              <a:spcBef>
                <a:spcPts val="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Accepting influence</a:t>
            </a:r>
            <a:endParaRPr b="0" i="0" sz="1100" u="none" cap="none" strike="noStrike">
              <a:solidFill>
                <a:srgbClr val="54595D"/>
              </a:solidFill>
              <a:highlight>
                <a:srgbClr val="FFFFFF"/>
              </a:highlight>
              <a:latin typeface="Calibri"/>
              <a:ea typeface="Calibri"/>
              <a:cs typeface="Calibri"/>
              <a:sym typeface="Calibri"/>
            </a:endParaRPr>
          </a:p>
          <a:p>
            <a:pPr indent="-327025" lvl="0" marL="457200" marR="0" rtl="0" algn="l">
              <a:lnSpc>
                <a:spcPct val="160000"/>
              </a:lnSpc>
              <a:spcBef>
                <a:spcPts val="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Solving solvable problems</a:t>
            </a:r>
            <a:endParaRPr b="0" i="0" sz="1100" u="none" cap="none" strike="noStrike">
              <a:solidFill>
                <a:srgbClr val="54595D"/>
              </a:solidFill>
              <a:highlight>
                <a:srgbClr val="FFFFFF"/>
              </a:highlight>
              <a:latin typeface="Calibri"/>
              <a:ea typeface="Calibri"/>
              <a:cs typeface="Calibri"/>
              <a:sym typeface="Calibri"/>
            </a:endParaRPr>
          </a:p>
          <a:p>
            <a:pPr indent="-327025" lvl="0" marL="457200" marR="0" rtl="0" algn="l">
              <a:lnSpc>
                <a:spcPct val="160000"/>
              </a:lnSpc>
              <a:spcBef>
                <a:spcPts val="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Overcoming gridlock</a:t>
            </a:r>
            <a:endParaRPr b="0" i="0" sz="1100" u="none" cap="none" strike="noStrike">
              <a:solidFill>
                <a:srgbClr val="54595D"/>
              </a:solidFill>
              <a:highlight>
                <a:srgbClr val="FFFFFF"/>
              </a:highlight>
              <a:latin typeface="Calibri"/>
              <a:ea typeface="Calibri"/>
              <a:cs typeface="Calibri"/>
              <a:sym typeface="Calibri"/>
            </a:endParaRPr>
          </a:p>
          <a:p>
            <a:pPr indent="-327025" lvl="0" marL="457200" marR="0" rtl="0" algn="l">
              <a:lnSpc>
                <a:spcPct val="160000"/>
              </a:lnSpc>
              <a:spcBef>
                <a:spcPts val="0"/>
              </a:spcBef>
              <a:spcAft>
                <a:spcPts val="0"/>
              </a:spcAft>
              <a:buClr>
                <a:schemeClr val="dk1"/>
              </a:buClr>
              <a:buSzPts val="1550"/>
              <a:buFont typeface="Calibri"/>
              <a:buAutoNum type="arabicPeriod"/>
            </a:pPr>
            <a:r>
              <a:rPr b="1" i="0" lang="en-US" sz="1550" u="none" cap="none" strike="noStrike">
                <a:solidFill>
                  <a:schemeClr val="dk1"/>
                </a:solidFill>
                <a:highlight>
                  <a:srgbClr val="FFFFFF"/>
                </a:highlight>
                <a:latin typeface="Calibri"/>
                <a:ea typeface="Calibri"/>
                <a:cs typeface="Calibri"/>
                <a:sym typeface="Calibri"/>
              </a:rPr>
              <a:t>Creating shared meaning</a:t>
            </a:r>
            <a:endParaRPr b="1" i="0" sz="1550" u="none" cap="none" strike="noStrike">
              <a:solidFill>
                <a:schemeClr val="dk1"/>
              </a:solidFill>
              <a:highlight>
                <a:srgbClr val="FFFFFF"/>
              </a:highlight>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