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Lst>
  <p:sldSz cy="5143500" cx="9144000"/>
  <p:notesSz cx="6858000" cy="9144000"/>
  <p:embeddedFontLst>
    <p:embeddedFont>
      <p:font typeface="Raleway"/>
      <p:regular r:id="rId59"/>
      <p:bold r:id="rId60"/>
      <p:italic r:id="rId61"/>
      <p:boldItalic r:id="rId62"/>
    </p:embeddedFont>
    <p:embeddedFont>
      <p:font typeface="Lato"/>
      <p:regular r:id="rId63"/>
      <p:bold r:id="rId64"/>
      <p:italic r:id="rId65"/>
      <p:boldItalic r:id="rId66"/>
    </p:embeddedFont>
    <p:embeddedFont>
      <p:font typeface="DM Sans"/>
      <p:regular r:id="rId67"/>
      <p:bold r:id="rId68"/>
      <p:italic r:id="rId69"/>
      <p:boldItalic r:id="rId70"/>
    </p:embeddedFont>
    <p:embeddedFont>
      <p:font typeface="Merriweather"/>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5" roundtripDataSignature="AMtx7mg7txovEmDfd8oLl7l/nZS8UU8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Merriweather-italic.fntdata"/><Relationship Id="rId72" Type="http://schemas.openxmlformats.org/officeDocument/2006/relationships/font" Target="fonts/Merriweather-bold.fntdata"/><Relationship Id="rId31" Type="http://schemas.openxmlformats.org/officeDocument/2006/relationships/slide" Target="slides/slide27.xml"/><Relationship Id="rId75" Type="http://customschemas.google.com/relationships/presentationmetadata" Target="metadata"/><Relationship Id="rId30" Type="http://schemas.openxmlformats.org/officeDocument/2006/relationships/slide" Target="slides/slide26.xml"/><Relationship Id="rId74" Type="http://schemas.openxmlformats.org/officeDocument/2006/relationships/font" Target="fonts/Merriweather-boldItalic.fntdata"/><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71" Type="http://schemas.openxmlformats.org/officeDocument/2006/relationships/font" Target="fonts/Merriweather-regular.fntdata"/><Relationship Id="rId70" Type="http://schemas.openxmlformats.org/officeDocument/2006/relationships/font" Target="fonts/DMSans-boldItalic.fnt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Raleway-boldItalic.fntdata"/><Relationship Id="rId61" Type="http://schemas.openxmlformats.org/officeDocument/2006/relationships/font" Target="fonts/Raleway-italic.fntdata"/><Relationship Id="rId20" Type="http://schemas.openxmlformats.org/officeDocument/2006/relationships/slide" Target="slides/slide16.xml"/><Relationship Id="rId64" Type="http://schemas.openxmlformats.org/officeDocument/2006/relationships/font" Target="fonts/Lato-bold.fntdata"/><Relationship Id="rId63" Type="http://schemas.openxmlformats.org/officeDocument/2006/relationships/font" Target="fonts/Lato-regular.fntdata"/><Relationship Id="rId22" Type="http://schemas.openxmlformats.org/officeDocument/2006/relationships/slide" Target="slides/slide18.xml"/><Relationship Id="rId66" Type="http://schemas.openxmlformats.org/officeDocument/2006/relationships/font" Target="fonts/Lato-boldItalic.fntdata"/><Relationship Id="rId21" Type="http://schemas.openxmlformats.org/officeDocument/2006/relationships/slide" Target="slides/slide17.xml"/><Relationship Id="rId65" Type="http://schemas.openxmlformats.org/officeDocument/2006/relationships/font" Target="fonts/Lato-italic.fntdata"/><Relationship Id="rId24" Type="http://schemas.openxmlformats.org/officeDocument/2006/relationships/slide" Target="slides/slide20.xml"/><Relationship Id="rId68" Type="http://schemas.openxmlformats.org/officeDocument/2006/relationships/font" Target="fonts/DMSans-bold.fntdata"/><Relationship Id="rId23" Type="http://schemas.openxmlformats.org/officeDocument/2006/relationships/slide" Target="slides/slide19.xml"/><Relationship Id="rId67" Type="http://schemas.openxmlformats.org/officeDocument/2006/relationships/font" Target="fonts/DMSans-regular.fntdata"/><Relationship Id="rId60" Type="http://schemas.openxmlformats.org/officeDocument/2006/relationships/font" Target="fonts/Raleway-bold.fntdata"/><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DMSans-italic.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Raleway-regular.fntdata"/><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150">
                <a:solidFill>
                  <a:srgbClr val="373737"/>
                </a:solidFill>
                <a:highlight>
                  <a:srgbClr val="FFFFFF"/>
                </a:highlight>
              </a:rPr>
              <a:t>Listening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Curiosity</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Intuition</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Self Management</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Forward the Action / Deepen the Learning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sz="1150">
              <a:solidFill>
                <a:srgbClr val="373737"/>
              </a:solidFill>
              <a:highlight>
                <a:srgbClr val="FFFFFF"/>
              </a:highlight>
            </a:endParaRPr>
          </a:p>
          <a:p>
            <a:pPr indent="0" lvl="0" marL="0" rtl="0" algn="l">
              <a:lnSpc>
                <a:spcPct val="100000"/>
              </a:lnSpc>
              <a:spcBef>
                <a:spcPts val="190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000">
                <a:solidFill>
                  <a:srgbClr val="26282A"/>
                </a:solidFill>
                <a:highlight>
                  <a:srgbClr val="FFFFFF"/>
                </a:highlight>
              </a:rPr>
              <a:t>Confidentiality </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sz="1000">
              <a:solidFill>
                <a:srgbClr val="26282A"/>
              </a:solidFill>
              <a:highlight>
                <a:srgbClr val="FFFFFF"/>
              </a:highlight>
            </a:endParaRPr>
          </a:p>
          <a:p>
            <a:pPr indent="0" lvl="0" marL="0" rtl="0" algn="l">
              <a:lnSpc>
                <a:spcPct val="115000"/>
              </a:lnSpc>
              <a:spcBef>
                <a:spcPts val="0"/>
              </a:spcBef>
              <a:spcAft>
                <a:spcPts val="0"/>
              </a:spcAft>
              <a:buSzPts val="1400"/>
              <a:buNone/>
            </a:pPr>
            <a:r>
              <a:rPr lang="en" sz="1000">
                <a:solidFill>
                  <a:srgbClr val="26282A"/>
                </a:solidFill>
                <a:highlight>
                  <a:srgbClr val="FFFFFF"/>
                </a:highlight>
              </a:rPr>
              <a:t>Coaching is an ongoing relationship between the professional and the client which focuses on the client taking action towards realization of the vision goals or desires</a:t>
            </a:r>
            <a:endParaRPr sz="1000">
              <a:solidFill>
                <a:srgbClr val="26282A"/>
              </a:solidFill>
              <a:highlight>
                <a:srgbClr val="FFFFFF"/>
              </a:highlight>
            </a:endParaRPr>
          </a:p>
          <a:p>
            <a:pPr indent="0" lvl="0" marL="0" rtl="0" algn="l">
              <a:lnSpc>
                <a:spcPct val="115000"/>
              </a:lnSpc>
              <a:spcBef>
                <a:spcPts val="0"/>
              </a:spcBef>
              <a:spcAft>
                <a:spcPts val="0"/>
              </a:spcAft>
              <a:buSzPts val="1400"/>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This relationship demands trust and safetty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Coaching uses a process of inquiry and personal discovery to build the clients level of awareness and responsibility for providing the client with structural support and feedback</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sz="1000">
              <a:solidFill>
                <a:srgbClr val="26282A"/>
              </a:solidFill>
              <a:highlight>
                <a:srgbClr val="FFFFFF"/>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4" name="Google Shape;35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1" name="Google Shape;431;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56"/>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56"/>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56"/>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3" name="Google Shape;13;p56"/>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57"/>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5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5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18" name="Shape 18"/>
        <p:cNvGrpSpPr/>
        <p:nvPr/>
      </p:nvGrpSpPr>
      <p:grpSpPr>
        <a:xfrm>
          <a:off x="0" y="0"/>
          <a:ext cx="0" cy="0"/>
          <a:chOff x="0" y="0"/>
          <a:chExt cx="0" cy="0"/>
        </a:xfrm>
      </p:grpSpPr>
      <p:sp>
        <p:nvSpPr>
          <p:cNvPr id="19" name="Google Shape;19;p5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5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5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5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5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4" name="Google Shape;24;p5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5" name="Google Shape;25;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26" name="Shape 26"/>
        <p:cNvGrpSpPr/>
        <p:nvPr/>
      </p:nvGrpSpPr>
      <p:grpSpPr>
        <a:xfrm>
          <a:off x="0" y="0"/>
          <a:ext cx="0" cy="0"/>
          <a:chOff x="0" y="0"/>
          <a:chExt cx="0" cy="0"/>
        </a:xfrm>
      </p:grpSpPr>
      <p:cxnSp>
        <p:nvCxnSpPr>
          <p:cNvPr id="27" name="Google Shape;27;p5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8" name="Google Shape;28;p5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9" name="Google Shape;29;p5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60"/>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60"/>
          <p:cNvSpPr/>
          <p:nvPr/>
        </p:nvSpPr>
        <p:spPr>
          <a:xfrm>
            <a:off x="0" y="2946600"/>
            <a:ext cx="60960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60"/>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6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6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7" name="Google Shape;37;p61"/>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6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39" name="Google Shape;39;p6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0" name="Shape 40"/>
        <p:cNvGrpSpPr/>
        <p:nvPr/>
      </p:nvGrpSpPr>
      <p:grpSpPr>
        <a:xfrm>
          <a:off x="0" y="0"/>
          <a:ext cx="0" cy="0"/>
          <a:chOff x="0" y="0"/>
          <a:chExt cx="0" cy="0"/>
        </a:xfrm>
      </p:grpSpPr>
      <p:sp>
        <p:nvSpPr>
          <p:cNvPr id="41" name="Google Shape;41;p6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6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6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4" name="Google Shape;44;p6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5" name="Google Shape;45;p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6" name="Shape 46"/>
        <p:cNvGrpSpPr/>
        <p:nvPr/>
      </p:nvGrpSpPr>
      <p:grpSpPr>
        <a:xfrm>
          <a:off x="0" y="0"/>
          <a:ext cx="0" cy="0"/>
          <a:chOff x="0" y="0"/>
          <a:chExt cx="0" cy="0"/>
        </a:xfrm>
      </p:grpSpPr>
      <p:sp>
        <p:nvSpPr>
          <p:cNvPr id="47" name="Google Shape;47;p63"/>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63"/>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63"/>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6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1" name="Google Shape;51;p6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2" name="Google Shape;52;p63"/>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64"/>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6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6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64"/>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64"/>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6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65"/>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6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6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65"/>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65"/>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65"/>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6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66"/>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6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6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6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6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67"/>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6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67"/>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78" name="Shape 78"/>
        <p:cNvGrpSpPr/>
        <p:nvPr/>
      </p:nvGrpSpPr>
      <p:grpSpPr>
        <a:xfrm>
          <a:off x="0" y="0"/>
          <a:ext cx="0" cy="0"/>
          <a:chOff x="0" y="0"/>
          <a:chExt cx="0" cy="0"/>
        </a:xfrm>
      </p:grpSpPr>
      <p:sp>
        <p:nvSpPr>
          <p:cNvPr id="79" name="Google Shape;79;p6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6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6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6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6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84" name="Google Shape;84;p6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85" name="Google Shape;85;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86" name="Shape 86"/>
        <p:cNvGrpSpPr/>
        <p:nvPr/>
      </p:nvGrpSpPr>
      <p:grpSpPr>
        <a:xfrm>
          <a:off x="0" y="0"/>
          <a:ext cx="0" cy="0"/>
          <a:chOff x="0" y="0"/>
          <a:chExt cx="0" cy="0"/>
        </a:xfrm>
      </p:grpSpPr>
      <p:cxnSp>
        <p:nvCxnSpPr>
          <p:cNvPr id="87" name="Google Shape;87;p6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88" name="Google Shape;88;p6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89" name="Google Shape;89;p6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90" name="Shape 90"/>
        <p:cNvGrpSpPr/>
        <p:nvPr/>
      </p:nvGrpSpPr>
      <p:grpSpPr>
        <a:xfrm>
          <a:off x="0" y="0"/>
          <a:ext cx="0" cy="0"/>
          <a:chOff x="0" y="0"/>
          <a:chExt cx="0" cy="0"/>
        </a:xfrm>
      </p:grpSpPr>
      <p:sp>
        <p:nvSpPr>
          <p:cNvPr id="91" name="Google Shape;91;p7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2" name="Google Shape;92;p7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3" name="Google Shape;93;p7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94" name="Google Shape;94;p7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5" name="Google Shape;95;p7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96" name="Google Shape;96;p7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97" name="Shape 97"/>
        <p:cNvGrpSpPr/>
        <p:nvPr/>
      </p:nvGrpSpPr>
      <p:grpSpPr>
        <a:xfrm>
          <a:off x="0" y="0"/>
          <a:ext cx="0" cy="0"/>
          <a:chOff x="0" y="0"/>
          <a:chExt cx="0" cy="0"/>
        </a:xfrm>
      </p:grpSpPr>
      <p:sp>
        <p:nvSpPr>
          <p:cNvPr id="98" name="Google Shape;98;p71"/>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9" name="Google Shape;99;p71"/>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00" name="Google Shape;100;p71"/>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1" name="Google Shape;101;p71"/>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71"/>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3" name="Shape 103"/>
        <p:cNvGrpSpPr/>
        <p:nvPr/>
      </p:nvGrpSpPr>
      <p:grpSpPr>
        <a:xfrm>
          <a:off x="0" y="0"/>
          <a:ext cx="0" cy="0"/>
          <a:chOff x="0" y="0"/>
          <a:chExt cx="0" cy="0"/>
        </a:xfrm>
      </p:grpSpPr>
      <p:sp>
        <p:nvSpPr>
          <p:cNvPr id="104" name="Google Shape;104;p72"/>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05" name="Google Shape;105;p72"/>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06" name="Google Shape;106;p72"/>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7" name="Google Shape;107;p72"/>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8" name="Google Shape;108;p72"/>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
    <p:spTree>
      <p:nvGrpSpPr>
        <p:cNvPr id="109" name="Shape 109"/>
        <p:cNvGrpSpPr/>
        <p:nvPr/>
      </p:nvGrpSpPr>
      <p:grpSpPr>
        <a:xfrm>
          <a:off x="0" y="0"/>
          <a:ext cx="0" cy="0"/>
          <a:chOff x="0" y="0"/>
          <a:chExt cx="0" cy="0"/>
        </a:xfrm>
      </p:grpSpPr>
      <p:sp>
        <p:nvSpPr>
          <p:cNvPr id="110" name="Google Shape;110;p7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11" name="Google Shape;111;p7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12" name="Google Shape;112;p7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113" name="Google Shape;113;p7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14" name="Google Shape;114;p7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15" name="Google Shape;115;p7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5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5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www.youtube.com/watch?v=LlC2OdnhIiQ"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hyperlink" Target="https://www.goodtherapy.org/learn-about-therapy/issues/grie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_J1KYnd5X0I" TargetMode="Externa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7.jp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7.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jp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jp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jpg"/><Relationship Id="rId4" Type="http://schemas.openxmlformats.org/officeDocument/2006/relationships/hyperlink" Target="https://www.goodreads.com/author/show/2782.Viktor_E_Frankl" TargetMode="External"/><Relationship Id="rId5" Type="http://schemas.openxmlformats.org/officeDocument/2006/relationships/hyperlink" Target="https://www.goodreads.com/work/quotes/3389674" TargetMode="External"/><Relationship Id="rId6"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jp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7.jp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7.jp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4.png"/><Relationship Id="rId4" Type="http://schemas.openxmlformats.org/officeDocument/2006/relationships/hyperlink" Target="http://www.redefinetime.com/"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1.jpg"/><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4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4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4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21" name="Google Shape;121;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22" name="Google Shape;122;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123" name="Google Shape;123;p1"/>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Mind/Body &amp; Soul</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Trauma-Healing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14</a:t>
            </a:r>
            <a:endParaRPr b="0" i="0" sz="1400" u="none" cap="none" strike="noStrike">
              <a:solidFill>
                <a:srgbClr val="000000"/>
              </a:solidFill>
              <a:latin typeface="Arial"/>
              <a:ea typeface="Arial"/>
              <a:cs typeface="Arial"/>
              <a:sym typeface="Arial"/>
            </a:endParaRPr>
          </a:p>
        </p:txBody>
      </p:sp>
      <p:pic>
        <p:nvPicPr>
          <p:cNvPr id="124" name="Google Shape;124;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Week 14</a:t>
            </a:r>
            <a:endParaRPr sz="3600">
              <a:solidFill>
                <a:schemeClr val="dk1"/>
              </a:solidFill>
            </a:endParaRPr>
          </a:p>
          <a:p>
            <a:pPr indent="0" lvl="0" marL="0" rtl="0" algn="l">
              <a:lnSpc>
                <a:spcPct val="100000"/>
              </a:lnSpc>
              <a:spcBef>
                <a:spcPts val="0"/>
              </a:spcBef>
              <a:spcAft>
                <a:spcPts val="0"/>
              </a:spcAft>
              <a:buSzPts val="3600"/>
              <a:buNone/>
            </a:pPr>
            <a:r>
              <a:rPr lang="en" sz="3600">
                <a:solidFill>
                  <a:schemeClr val="dk1"/>
                </a:solidFill>
              </a:rPr>
              <a:t>Spiritual Healing</a:t>
            </a:r>
            <a:endParaRPr/>
          </a:p>
        </p:txBody>
      </p:sp>
      <p:sp>
        <p:nvSpPr>
          <p:cNvPr id="130" name="Google Shape;130;p2"/>
          <p:cNvSpPr txBox="1"/>
          <p:nvPr>
            <p:ph idx="4294967295" type="title"/>
          </p:nvPr>
        </p:nvSpPr>
        <p:spPr>
          <a:xfrm>
            <a:off x="571500" y="1870375"/>
            <a:ext cx="5574000" cy="30387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Spiritual Damage</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Spiritually </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Torah Psychology</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Meditation</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Faith and Trust</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Forgiveness</a:t>
            </a:r>
            <a:endParaRPr b="0" sz="2600">
              <a:highlight>
                <a:srgbClr val="FFFFFF"/>
              </a:highlight>
              <a:latin typeface="Arial"/>
              <a:ea typeface="Arial"/>
              <a:cs typeface="Arial"/>
              <a:sym typeface="Arial"/>
            </a:endParaRPr>
          </a:p>
          <a:p>
            <a:pPr indent="0" lvl="0" marL="0" rtl="0" algn="l">
              <a:lnSpc>
                <a:spcPct val="115000"/>
              </a:lnSpc>
              <a:spcBef>
                <a:spcPts val="0"/>
              </a:spcBef>
              <a:spcAft>
                <a:spcPts val="0"/>
              </a:spcAft>
              <a:buSzPts val="3000"/>
              <a:buNone/>
            </a:pPr>
            <a:r>
              <a:t/>
            </a:r>
            <a:endParaRPr/>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31" name="Google Shape;131;p2"/>
          <p:cNvPicPr preferRelativeResize="0"/>
          <p:nvPr/>
        </p:nvPicPr>
        <p:blipFill rotWithShape="1">
          <a:blip r:embed="rId3">
            <a:alphaModFix/>
          </a:blip>
          <a:srcRect b="0" l="0" r="0" t="0"/>
          <a:stretch/>
        </p:blipFill>
        <p:spPr>
          <a:xfrm>
            <a:off x="5929650" y="955675"/>
            <a:ext cx="2666850" cy="1774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35" name="Shape 135"/>
        <p:cNvGrpSpPr/>
        <p:nvPr/>
      </p:nvGrpSpPr>
      <p:grpSpPr>
        <a:xfrm>
          <a:off x="0" y="0"/>
          <a:ext cx="0" cy="0"/>
          <a:chOff x="0" y="0"/>
          <a:chExt cx="0" cy="0"/>
        </a:xfrm>
      </p:grpSpPr>
      <p:sp>
        <p:nvSpPr>
          <p:cNvPr id="136" name="Google Shape;136;p3"/>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Spiritual Trauma</a:t>
            </a:r>
            <a:endParaRPr/>
          </a:p>
        </p:txBody>
      </p:sp>
      <p:sp>
        <p:nvSpPr>
          <p:cNvPr id="137" name="Google Shape;137;p3"/>
          <p:cNvSpPr txBox="1"/>
          <p:nvPr/>
        </p:nvSpPr>
        <p:spPr>
          <a:xfrm>
            <a:off x="405475" y="1326975"/>
            <a:ext cx="5027400" cy="3478800"/>
          </a:xfrm>
          <a:prstGeom prst="rect">
            <a:avLst/>
          </a:prstGeom>
          <a:noFill/>
          <a:ln>
            <a:noFill/>
          </a:ln>
        </p:spPr>
        <p:txBody>
          <a:bodyPr anchorCtr="0" anchor="t" bIns="91425" lIns="91425" spcFirstLastPara="1" rIns="91425" wrap="square" tIns="91425">
            <a:spAutoFit/>
          </a:bodyPr>
          <a:lstStyle/>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Damaged sense of true self</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Loss of positive human spirit for the future</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Loss of uniqueness</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A profound sense of hopelessness in life/G-d</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An existential crisis - purposelessness</a:t>
            </a:r>
            <a:endParaRPr b="0" i="0" sz="25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id="138" name="Google Shape;138;p3"/>
          <p:cNvPicPr preferRelativeResize="0"/>
          <p:nvPr/>
        </p:nvPicPr>
        <p:blipFill rotWithShape="1">
          <a:blip r:embed="rId3">
            <a:alphaModFix/>
          </a:blip>
          <a:srcRect b="0" l="0" r="0" t="0"/>
          <a:stretch/>
        </p:blipFill>
        <p:spPr>
          <a:xfrm>
            <a:off x="5555600" y="1249300"/>
            <a:ext cx="3256750" cy="1978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42" name="Shape 142"/>
        <p:cNvGrpSpPr/>
        <p:nvPr/>
      </p:nvGrpSpPr>
      <p:grpSpPr>
        <a:xfrm>
          <a:off x="0" y="0"/>
          <a:ext cx="0" cy="0"/>
          <a:chOff x="0" y="0"/>
          <a:chExt cx="0" cy="0"/>
        </a:xfrm>
      </p:grpSpPr>
      <p:sp>
        <p:nvSpPr>
          <p:cNvPr id="143" name="Google Shape;143;p4"/>
          <p:cNvSpPr txBox="1"/>
          <p:nvPr>
            <p:ph idx="4294967295" type="title"/>
          </p:nvPr>
        </p:nvSpPr>
        <p:spPr>
          <a:xfrm>
            <a:off x="2755325" y="4326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Finding Meaning</a:t>
            </a:r>
            <a:endParaRPr/>
          </a:p>
        </p:txBody>
      </p:sp>
      <p:pic>
        <p:nvPicPr>
          <p:cNvPr descr="Finding meaning in difficult times (Interview with Dr. Viktor Frankl)" id="144" name="Google Shape;144;p4" title="Finding meaning in difficult times (Interview with Dr. Viktor Frankl)">
            <a:hlinkClick r:id="rId3"/>
          </p:cNvPr>
          <p:cNvPicPr preferRelativeResize="0"/>
          <p:nvPr/>
        </p:nvPicPr>
        <p:blipFill rotWithShape="1">
          <a:blip r:embed="rId4">
            <a:alphaModFix/>
          </a:blip>
          <a:srcRect b="0" l="0" r="0" t="0"/>
          <a:stretch/>
        </p:blipFill>
        <p:spPr>
          <a:xfrm>
            <a:off x="2321450" y="1200650"/>
            <a:ext cx="4501100" cy="3375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21176"/>
              </a:srgbClr>
            </a:gs>
            <a:gs pos="100000">
              <a:schemeClr val="accent1"/>
            </a:gs>
          </a:gsLst>
          <a:lin ang="16198662" scaled="0"/>
        </a:gradFill>
      </p:bgPr>
    </p:bg>
    <p:spTree>
      <p:nvGrpSpPr>
        <p:cNvPr id="148" name="Shape 148"/>
        <p:cNvGrpSpPr/>
        <p:nvPr/>
      </p:nvGrpSpPr>
      <p:grpSpPr>
        <a:xfrm>
          <a:off x="0" y="0"/>
          <a:ext cx="0" cy="0"/>
          <a:chOff x="0" y="0"/>
          <a:chExt cx="0" cy="0"/>
        </a:xfrm>
      </p:grpSpPr>
      <p:pic>
        <p:nvPicPr>
          <p:cNvPr id="149" name="Google Shape;149;p5"/>
          <p:cNvPicPr preferRelativeResize="0"/>
          <p:nvPr/>
        </p:nvPicPr>
        <p:blipFill rotWithShape="1">
          <a:blip r:embed="rId3">
            <a:alphaModFix/>
          </a:blip>
          <a:srcRect b="11671" l="12599" r="24779" t="6595"/>
          <a:stretch/>
        </p:blipFill>
        <p:spPr>
          <a:xfrm>
            <a:off x="4908350" y="1395500"/>
            <a:ext cx="1609075" cy="2966700"/>
          </a:xfrm>
          <a:prstGeom prst="rect">
            <a:avLst/>
          </a:prstGeom>
          <a:noFill/>
          <a:ln>
            <a:noFill/>
          </a:ln>
        </p:spPr>
      </p:pic>
      <p:pic>
        <p:nvPicPr>
          <p:cNvPr id="150" name="Google Shape;150;p5"/>
          <p:cNvPicPr preferRelativeResize="0"/>
          <p:nvPr/>
        </p:nvPicPr>
        <p:blipFill rotWithShape="1">
          <a:blip r:embed="rId3">
            <a:alphaModFix/>
          </a:blip>
          <a:srcRect b="11671" l="12599" r="24779" t="6595"/>
          <a:stretch/>
        </p:blipFill>
        <p:spPr>
          <a:xfrm>
            <a:off x="2571750" y="1408200"/>
            <a:ext cx="1609075" cy="2966700"/>
          </a:xfrm>
          <a:prstGeom prst="rect">
            <a:avLst/>
          </a:prstGeom>
          <a:noFill/>
          <a:ln>
            <a:noFill/>
          </a:ln>
        </p:spPr>
      </p:pic>
      <p:sp>
        <p:nvSpPr>
          <p:cNvPr id="151" name="Google Shape;151;p5"/>
          <p:cNvSpPr txBox="1"/>
          <p:nvPr/>
        </p:nvSpPr>
        <p:spPr>
          <a:xfrm>
            <a:off x="3129650" y="422725"/>
            <a:ext cx="40161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1" i="0" lang="en" sz="3300" u="none" cap="none" strike="noStrike">
                <a:solidFill>
                  <a:srgbClr val="000000"/>
                </a:solidFill>
                <a:latin typeface="DM Sans"/>
                <a:ea typeface="DM Sans"/>
                <a:cs typeface="DM Sans"/>
                <a:sym typeface="DM Sans"/>
              </a:rPr>
              <a:t>Two Selves</a:t>
            </a:r>
            <a:endParaRPr b="1" i="0" sz="3300" u="none" cap="none" strike="noStrike">
              <a:solidFill>
                <a:srgbClr val="000000"/>
              </a:solidFill>
              <a:latin typeface="DM Sans"/>
              <a:ea typeface="DM Sans"/>
              <a:cs typeface="DM Sans"/>
              <a:sym typeface="DM Sans"/>
            </a:endParaRPr>
          </a:p>
        </p:txBody>
      </p:sp>
      <p:sp>
        <p:nvSpPr>
          <p:cNvPr id="152" name="Google Shape;152;p5"/>
          <p:cNvSpPr txBox="1"/>
          <p:nvPr/>
        </p:nvSpPr>
        <p:spPr>
          <a:xfrm>
            <a:off x="2606450" y="4438400"/>
            <a:ext cx="5672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        Damaged		         Authentic/Spiritual</a:t>
            </a:r>
            <a:endParaRPr b="0" i="0" sz="1400" u="none" cap="none" strike="noStrike">
              <a:solidFill>
                <a:srgbClr val="000000"/>
              </a:solidFill>
              <a:latin typeface="DM Sans"/>
              <a:ea typeface="DM Sans"/>
              <a:cs typeface="DM Sans"/>
              <a:sym typeface="DM Sans"/>
            </a:endParaRPr>
          </a:p>
        </p:txBody>
      </p:sp>
      <p:sp>
        <p:nvSpPr>
          <p:cNvPr id="153" name="Google Shape;153;p5"/>
          <p:cNvSpPr txBox="1"/>
          <p:nvPr/>
        </p:nvSpPr>
        <p:spPr>
          <a:xfrm>
            <a:off x="504350" y="1914150"/>
            <a:ext cx="1797300" cy="1954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I am….. </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Helpless Worthless,</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Unlovable</a:t>
            </a:r>
            <a:endParaRPr b="0" i="0" sz="2300" u="none" cap="none" strike="noStrike">
              <a:solidFill>
                <a:srgbClr val="000000"/>
              </a:solidFill>
              <a:latin typeface="DM Sans"/>
              <a:ea typeface="DM Sans"/>
              <a:cs typeface="DM Sans"/>
              <a:sym typeface="DM Sans"/>
            </a:endParaRPr>
          </a:p>
        </p:txBody>
      </p:sp>
      <p:sp>
        <p:nvSpPr>
          <p:cNvPr id="154" name="Google Shape;154;p5"/>
          <p:cNvSpPr txBox="1"/>
          <p:nvPr/>
        </p:nvSpPr>
        <p:spPr>
          <a:xfrm>
            <a:off x="7021550" y="1800650"/>
            <a:ext cx="1797300" cy="230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I am….. </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Capable</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Valuable</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Lovable</a:t>
            </a:r>
            <a:endParaRPr b="0"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DM Sans"/>
                <a:ea typeface="DM Sans"/>
                <a:cs typeface="DM Sans"/>
                <a:sym typeface="DM Sans"/>
              </a:rPr>
              <a:t>G-dly</a:t>
            </a:r>
            <a:endParaRPr b="0" i="0" sz="2300" u="none" cap="none" strike="noStrike">
              <a:solidFill>
                <a:srgbClr val="000000"/>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158" name="Shape 158"/>
        <p:cNvGrpSpPr/>
        <p:nvPr/>
      </p:nvGrpSpPr>
      <p:grpSpPr>
        <a:xfrm>
          <a:off x="0" y="0"/>
          <a:ext cx="0" cy="0"/>
          <a:chOff x="0" y="0"/>
          <a:chExt cx="0" cy="0"/>
        </a:xfrm>
      </p:grpSpPr>
      <p:sp>
        <p:nvSpPr>
          <p:cNvPr id="159" name="Google Shape;159;p6"/>
          <p:cNvSpPr txBox="1"/>
          <p:nvPr/>
        </p:nvSpPr>
        <p:spPr>
          <a:xfrm>
            <a:off x="3129650" y="422725"/>
            <a:ext cx="40161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1" i="0" lang="en" sz="3300" u="none" cap="none" strike="noStrike">
                <a:solidFill>
                  <a:srgbClr val="000000"/>
                </a:solidFill>
                <a:latin typeface="DM Sans"/>
                <a:ea typeface="DM Sans"/>
                <a:cs typeface="DM Sans"/>
                <a:sym typeface="DM Sans"/>
              </a:rPr>
              <a:t>Spiritual Self</a:t>
            </a:r>
            <a:endParaRPr b="1" i="0" sz="3300" u="none" cap="none" strike="noStrike">
              <a:solidFill>
                <a:srgbClr val="000000"/>
              </a:solidFill>
              <a:latin typeface="DM Sans"/>
              <a:ea typeface="DM Sans"/>
              <a:cs typeface="DM Sans"/>
              <a:sym typeface="DM Sans"/>
            </a:endParaRPr>
          </a:p>
        </p:txBody>
      </p:sp>
      <p:sp>
        <p:nvSpPr>
          <p:cNvPr id="160" name="Google Shape;160;p6"/>
          <p:cNvSpPr txBox="1"/>
          <p:nvPr/>
        </p:nvSpPr>
        <p:spPr>
          <a:xfrm>
            <a:off x="1021075" y="1350475"/>
            <a:ext cx="7563300" cy="3388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0" i="1" lang="en" sz="2300" u="none" cap="none" strike="noStrike">
                <a:solidFill>
                  <a:schemeClr val="dk1"/>
                </a:solidFill>
                <a:latin typeface="Arial"/>
                <a:ea typeface="Arial"/>
                <a:cs typeface="Arial"/>
                <a:sym typeface="Arial"/>
              </a:rPr>
              <a:t>Elohai – my God</a:t>
            </a:r>
            <a:endParaRPr b="0" i="1"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1" lang="en" sz="2300" u="none" cap="none" strike="noStrike">
                <a:solidFill>
                  <a:schemeClr val="dk1"/>
                </a:solidFill>
                <a:latin typeface="Arial"/>
                <a:ea typeface="Arial"/>
                <a:cs typeface="Arial"/>
                <a:sym typeface="Arial"/>
              </a:rPr>
              <a:t>Neshama sh’natatah bee t’horah hee</a:t>
            </a:r>
            <a:endParaRPr b="0" i="1"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0" lang="en" sz="2300" u="none" cap="none" strike="noStrike">
                <a:solidFill>
                  <a:schemeClr val="dk1"/>
                </a:solidFill>
                <a:latin typeface="Arial"/>
                <a:ea typeface="Arial"/>
                <a:cs typeface="Arial"/>
                <a:sym typeface="Arial"/>
              </a:rPr>
              <a:t>The soul that You have given me is pure.</a:t>
            </a:r>
            <a:endParaRPr b="0" i="0"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1" lang="en" sz="2300" u="none" cap="none" strike="noStrike">
                <a:solidFill>
                  <a:schemeClr val="dk1"/>
                </a:solidFill>
                <a:latin typeface="Arial"/>
                <a:ea typeface="Arial"/>
                <a:cs typeface="Arial"/>
                <a:sym typeface="Arial"/>
              </a:rPr>
              <a:t>Atah barata, Atah yatzarta, Atah n’fachta bee</a:t>
            </a:r>
            <a:endParaRPr b="0" i="1"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0" lang="en" sz="2300" u="none" cap="none" strike="noStrike">
                <a:solidFill>
                  <a:schemeClr val="dk1"/>
                </a:solidFill>
                <a:latin typeface="Arial"/>
                <a:ea typeface="Arial"/>
                <a:cs typeface="Arial"/>
                <a:sym typeface="Arial"/>
              </a:rPr>
              <a:t>You created it, You formed it, You breathed it into me;</a:t>
            </a:r>
            <a:endParaRPr b="0" i="0"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1" lang="en" sz="2300" u="none" cap="none" strike="noStrike">
                <a:solidFill>
                  <a:schemeClr val="dk1"/>
                </a:solidFill>
                <a:latin typeface="Arial"/>
                <a:ea typeface="Arial"/>
                <a:cs typeface="Arial"/>
                <a:sym typeface="Arial"/>
              </a:rPr>
              <a:t>V’Atah m’shamra be’kirbee</a:t>
            </a:r>
            <a:endParaRPr b="0" i="1"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0" lang="en" sz="2300" u="none" cap="none" strike="noStrike">
                <a:solidFill>
                  <a:schemeClr val="dk1"/>
                </a:solidFill>
                <a:latin typeface="Arial"/>
                <a:ea typeface="Arial"/>
                <a:cs typeface="Arial"/>
                <a:sym typeface="Arial"/>
              </a:rPr>
              <a:t>You keep my body and soul together.</a:t>
            </a:r>
            <a:endParaRPr b="0" i="0"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64" name="Shape 164"/>
        <p:cNvGrpSpPr/>
        <p:nvPr/>
      </p:nvGrpSpPr>
      <p:grpSpPr>
        <a:xfrm>
          <a:off x="0" y="0"/>
          <a:ext cx="0" cy="0"/>
          <a:chOff x="0" y="0"/>
          <a:chExt cx="0" cy="0"/>
        </a:xfrm>
      </p:grpSpPr>
      <p:sp>
        <p:nvSpPr>
          <p:cNvPr id="165" name="Google Shape;165;p7"/>
          <p:cNvSpPr txBox="1"/>
          <p:nvPr/>
        </p:nvSpPr>
        <p:spPr>
          <a:xfrm>
            <a:off x="1044550" y="1526625"/>
            <a:ext cx="7563300" cy="3246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550"/>
              <a:buFont typeface="Arial"/>
              <a:buNone/>
            </a:pPr>
            <a:r>
              <a:rPr b="0" i="1" lang="en" sz="2550" u="none" cap="none" strike="noStrike">
                <a:solidFill>
                  <a:schemeClr val="dk1"/>
                </a:solidFill>
                <a:latin typeface="Arial"/>
                <a:ea typeface="Arial"/>
                <a:cs typeface="Arial"/>
                <a:sym typeface="Arial"/>
              </a:rPr>
              <a:t>V’Atah atid litlah mimeni</a:t>
            </a:r>
            <a:endParaRPr b="0" i="1" sz="25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50"/>
              <a:buFont typeface="Arial"/>
              <a:buNone/>
            </a:pPr>
            <a:r>
              <a:rPr b="0" i="0" lang="en" sz="2550" u="none" cap="none" strike="noStrike">
                <a:solidFill>
                  <a:schemeClr val="dk1"/>
                </a:solidFill>
                <a:latin typeface="Arial"/>
                <a:ea typeface="Arial"/>
                <a:cs typeface="Arial"/>
                <a:sym typeface="Arial"/>
              </a:rPr>
              <a:t>One day You will take my soul from me,</a:t>
            </a:r>
            <a:endParaRPr b="0" i="0" sz="25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50"/>
              <a:buFont typeface="Arial"/>
              <a:buNone/>
            </a:pPr>
            <a:r>
              <a:rPr b="0" i="1" lang="en" sz="2550" u="none" cap="none" strike="noStrike">
                <a:solidFill>
                  <a:schemeClr val="dk1"/>
                </a:solidFill>
                <a:latin typeface="Arial"/>
                <a:ea typeface="Arial"/>
                <a:cs typeface="Arial"/>
                <a:sym typeface="Arial"/>
              </a:rPr>
              <a:t>U’l’hachazira bee leh-atid lavo</a:t>
            </a:r>
            <a:endParaRPr b="0" i="1" sz="25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50"/>
              <a:buFont typeface="Arial"/>
              <a:buNone/>
            </a:pPr>
            <a:r>
              <a:rPr b="0" i="0" lang="en" sz="2550" u="none" cap="none" strike="noStrike">
                <a:solidFill>
                  <a:schemeClr val="dk1"/>
                </a:solidFill>
                <a:latin typeface="Arial"/>
                <a:ea typeface="Arial"/>
                <a:cs typeface="Arial"/>
                <a:sym typeface="Arial"/>
              </a:rPr>
              <a:t>to restore it to me in life eternal.</a:t>
            </a:r>
            <a:endParaRPr b="0" i="0" sz="25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50"/>
              <a:buFont typeface="Arial"/>
              <a:buNone/>
            </a:pPr>
            <a:r>
              <a:rPr b="0" i="1" lang="en" sz="2550" u="none" cap="none" strike="noStrike">
                <a:solidFill>
                  <a:schemeClr val="dk1"/>
                </a:solidFill>
                <a:latin typeface="Arial"/>
                <a:ea typeface="Arial"/>
                <a:cs typeface="Arial"/>
                <a:sym typeface="Arial"/>
              </a:rPr>
              <a:t>Kol zman sh’ha-neshama v’kirbi</a:t>
            </a:r>
            <a:endParaRPr b="0" i="1" sz="25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50"/>
              <a:buFont typeface="Arial"/>
              <a:buNone/>
            </a:pPr>
            <a:r>
              <a:rPr b="0" i="0" lang="en" sz="2550" u="none" cap="none" strike="noStrike">
                <a:solidFill>
                  <a:schemeClr val="dk1"/>
                </a:solidFill>
                <a:latin typeface="Arial"/>
                <a:ea typeface="Arial"/>
                <a:cs typeface="Arial"/>
                <a:sym typeface="Arial"/>
              </a:rPr>
              <a:t>So long as this soul is within me</a:t>
            </a:r>
            <a:endParaRPr b="0" i="1" sz="3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p:txBody>
      </p:sp>
      <p:sp>
        <p:nvSpPr>
          <p:cNvPr id="166" name="Google Shape;166;p7"/>
          <p:cNvSpPr txBox="1"/>
          <p:nvPr/>
        </p:nvSpPr>
        <p:spPr>
          <a:xfrm>
            <a:off x="3129650" y="422725"/>
            <a:ext cx="40161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1" i="0" lang="en" sz="3300" u="none" cap="none" strike="noStrike">
                <a:solidFill>
                  <a:srgbClr val="000000"/>
                </a:solidFill>
                <a:latin typeface="DM Sans"/>
                <a:ea typeface="DM Sans"/>
                <a:cs typeface="DM Sans"/>
                <a:sym typeface="DM Sans"/>
              </a:rPr>
              <a:t>Spiritual Self</a:t>
            </a:r>
            <a:endParaRPr b="1" i="0" sz="3300" u="none" cap="none" strike="noStrike">
              <a:solidFill>
                <a:srgbClr val="000000"/>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21176"/>
              </a:srgbClr>
            </a:gs>
            <a:gs pos="100000">
              <a:schemeClr val="accent1"/>
            </a:gs>
          </a:gsLst>
          <a:lin ang="16198662" scaled="0"/>
        </a:gradFill>
      </p:bgPr>
    </p:bg>
    <p:spTree>
      <p:nvGrpSpPr>
        <p:cNvPr id="170" name="Shape 170"/>
        <p:cNvGrpSpPr/>
        <p:nvPr/>
      </p:nvGrpSpPr>
      <p:grpSpPr>
        <a:xfrm>
          <a:off x="0" y="0"/>
          <a:ext cx="0" cy="0"/>
          <a:chOff x="0" y="0"/>
          <a:chExt cx="0" cy="0"/>
        </a:xfrm>
      </p:grpSpPr>
      <p:sp>
        <p:nvSpPr>
          <p:cNvPr id="171" name="Google Shape;171;p8"/>
          <p:cNvSpPr txBox="1"/>
          <p:nvPr/>
        </p:nvSpPr>
        <p:spPr>
          <a:xfrm>
            <a:off x="1044550" y="1526625"/>
            <a:ext cx="7563300" cy="334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1" lang="en" sz="2600" u="none" cap="none" strike="noStrike">
                <a:solidFill>
                  <a:srgbClr val="595959"/>
                </a:solidFill>
                <a:latin typeface="Arial"/>
                <a:ea typeface="Arial"/>
                <a:cs typeface="Arial"/>
                <a:sym typeface="Arial"/>
              </a:rPr>
              <a:t>Modeh ani lefanecha Adonai Elohai valohai avotai</a:t>
            </a:r>
            <a:endParaRPr b="0" i="1" sz="2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595959"/>
                </a:solidFill>
                <a:latin typeface="Arial"/>
                <a:ea typeface="Arial"/>
                <a:cs typeface="Arial"/>
                <a:sym typeface="Arial"/>
              </a:rPr>
              <a:t>I acknowledge You, ADONAI my God, my ancestors’ God,</a:t>
            </a:r>
            <a:endParaRPr b="0" i="0" sz="2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0" i="1" lang="en" sz="2600" u="none" cap="none" strike="noStrike">
                <a:solidFill>
                  <a:srgbClr val="595959"/>
                </a:solidFill>
                <a:latin typeface="Arial"/>
                <a:ea typeface="Arial"/>
                <a:cs typeface="Arial"/>
                <a:sym typeface="Arial"/>
              </a:rPr>
              <a:t>Ribon kol ha-maasim</a:t>
            </a:r>
            <a:endParaRPr b="0" i="1" sz="2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595959"/>
                </a:solidFill>
                <a:latin typeface="Arial"/>
                <a:ea typeface="Arial"/>
                <a:cs typeface="Arial"/>
                <a:sym typeface="Arial"/>
              </a:rPr>
              <a:t>master of all creation,</a:t>
            </a:r>
            <a:endParaRPr b="0" i="0" sz="2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0" i="1" lang="en" sz="2600" u="none" cap="none" strike="noStrike">
                <a:solidFill>
                  <a:srgbClr val="595959"/>
                </a:solidFill>
                <a:latin typeface="Arial"/>
                <a:ea typeface="Arial"/>
                <a:cs typeface="Arial"/>
                <a:sym typeface="Arial"/>
              </a:rPr>
              <a:t>Adon kol haneshamot</a:t>
            </a:r>
            <a:endParaRPr b="0" i="1" sz="2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595959"/>
                </a:solidFill>
                <a:latin typeface="Arial"/>
                <a:ea typeface="Arial"/>
                <a:cs typeface="Arial"/>
                <a:sym typeface="Arial"/>
              </a:rPr>
              <a:t>sovereign of all souls.</a:t>
            </a:r>
            <a:endParaRPr b="0" i="0" sz="2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p:txBody>
      </p:sp>
      <p:sp>
        <p:nvSpPr>
          <p:cNvPr id="172" name="Google Shape;172;p8"/>
          <p:cNvSpPr txBox="1"/>
          <p:nvPr/>
        </p:nvSpPr>
        <p:spPr>
          <a:xfrm>
            <a:off x="3129650" y="422725"/>
            <a:ext cx="40161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1" i="0" lang="en" sz="3300" u="none" cap="none" strike="noStrike">
                <a:solidFill>
                  <a:srgbClr val="000000"/>
                </a:solidFill>
                <a:latin typeface="DM Sans"/>
                <a:ea typeface="DM Sans"/>
                <a:cs typeface="DM Sans"/>
                <a:sym typeface="DM Sans"/>
              </a:rPr>
              <a:t>Spiritual Self</a:t>
            </a:r>
            <a:endParaRPr b="1" i="0" sz="3300" u="none" cap="none" strike="noStrike">
              <a:solidFill>
                <a:srgbClr val="000000"/>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21176"/>
              </a:srgbClr>
            </a:gs>
            <a:gs pos="100000">
              <a:schemeClr val="accent1"/>
            </a:gs>
          </a:gsLst>
          <a:lin ang="16198662" scaled="0"/>
        </a:gradFill>
      </p:bgPr>
    </p:bg>
    <p:spTree>
      <p:nvGrpSpPr>
        <p:cNvPr id="176" name="Shape 176"/>
        <p:cNvGrpSpPr/>
        <p:nvPr/>
      </p:nvGrpSpPr>
      <p:grpSpPr>
        <a:xfrm>
          <a:off x="0" y="0"/>
          <a:ext cx="0" cy="0"/>
          <a:chOff x="0" y="0"/>
          <a:chExt cx="0" cy="0"/>
        </a:xfrm>
      </p:grpSpPr>
      <p:sp>
        <p:nvSpPr>
          <p:cNvPr id="177" name="Google Shape;177;p9"/>
          <p:cNvSpPr txBox="1"/>
          <p:nvPr/>
        </p:nvSpPr>
        <p:spPr>
          <a:xfrm>
            <a:off x="1044550" y="1526625"/>
            <a:ext cx="7563300" cy="2981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800"/>
              <a:buFont typeface="Arial"/>
              <a:buNone/>
            </a:pPr>
            <a:r>
              <a:rPr b="0" i="1" lang="en" sz="2800" u="none" cap="none" strike="noStrike">
                <a:solidFill>
                  <a:srgbClr val="595959"/>
                </a:solidFill>
                <a:latin typeface="Arial"/>
                <a:ea typeface="Arial"/>
                <a:cs typeface="Arial"/>
                <a:sym typeface="Arial"/>
              </a:rPr>
              <a:t>Barukh atah ADONAI,</a:t>
            </a:r>
            <a:endParaRPr b="0" i="1" sz="2800" u="none" cap="none" strike="noStrike">
              <a:solidFill>
                <a:srgbClr val="59595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Arial"/>
              <a:buNone/>
            </a:pPr>
            <a:r>
              <a:rPr b="0" i="0" lang="en" sz="2800" u="none" cap="none" strike="noStrike">
                <a:solidFill>
                  <a:srgbClr val="595959"/>
                </a:solidFill>
                <a:latin typeface="Arial"/>
                <a:ea typeface="Arial"/>
                <a:cs typeface="Arial"/>
                <a:sym typeface="Arial"/>
              </a:rPr>
              <a:t>Praised are you Adonai</a:t>
            </a:r>
            <a:endParaRPr b="0" i="0" sz="2800" u="none" cap="none" strike="noStrike">
              <a:solidFill>
                <a:srgbClr val="59595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Arial"/>
              <a:buNone/>
            </a:pPr>
            <a:r>
              <a:rPr b="0" i="1" lang="en" sz="2800" u="none" cap="none" strike="noStrike">
                <a:solidFill>
                  <a:srgbClr val="595959"/>
                </a:solidFill>
                <a:latin typeface="Arial"/>
                <a:ea typeface="Arial"/>
                <a:cs typeface="Arial"/>
                <a:sym typeface="Arial"/>
              </a:rPr>
              <a:t>Hamahchazir n’shamot lifgarim mateem</a:t>
            </a:r>
            <a:endParaRPr b="0" i="1" sz="2800" u="none" cap="none" strike="noStrike">
              <a:solidFill>
                <a:srgbClr val="59595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Arial"/>
              <a:buNone/>
            </a:pPr>
            <a:r>
              <a:rPr b="0" i="0" lang="en" sz="2800" u="none" cap="none" strike="noStrike">
                <a:solidFill>
                  <a:srgbClr val="595959"/>
                </a:solidFill>
                <a:latin typeface="Arial"/>
                <a:ea typeface="Arial"/>
                <a:cs typeface="Arial"/>
                <a:sym typeface="Arial"/>
              </a:rPr>
              <a:t>who restores the soul to the lifeless body.</a:t>
            </a:r>
            <a:endParaRPr b="0" i="1" sz="2800" u="none" cap="none" strike="noStrike">
              <a:solidFill>
                <a:srgbClr val="59595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600"/>
              <a:buFont typeface="Arial"/>
              <a:buNone/>
            </a:pPr>
            <a:r>
              <a:t/>
            </a:r>
            <a:endParaRPr b="0" i="1" sz="2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p:txBody>
      </p:sp>
      <p:sp>
        <p:nvSpPr>
          <p:cNvPr id="178" name="Google Shape;178;p9"/>
          <p:cNvSpPr txBox="1"/>
          <p:nvPr/>
        </p:nvSpPr>
        <p:spPr>
          <a:xfrm>
            <a:off x="3129650" y="422725"/>
            <a:ext cx="40161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1" i="0" lang="en" sz="3300" u="none" cap="none" strike="noStrike">
                <a:solidFill>
                  <a:srgbClr val="000000"/>
                </a:solidFill>
                <a:latin typeface="DM Sans"/>
                <a:ea typeface="DM Sans"/>
                <a:cs typeface="DM Sans"/>
                <a:sym typeface="DM Sans"/>
              </a:rPr>
              <a:t>Spiritual Self</a:t>
            </a:r>
            <a:endParaRPr b="1" i="0" sz="33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10"/>
          <p:cNvSpPr txBox="1"/>
          <p:nvPr/>
        </p:nvSpPr>
        <p:spPr>
          <a:xfrm>
            <a:off x="3328275" y="475162"/>
            <a:ext cx="5236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Spirituality</a:t>
            </a:r>
            <a:endParaRPr b="0" i="0" sz="3600" u="none" cap="none" strike="noStrike">
              <a:solidFill>
                <a:schemeClr val="lt1"/>
              </a:solidFill>
              <a:latin typeface="Arial"/>
              <a:ea typeface="Arial"/>
              <a:cs typeface="Arial"/>
              <a:sym typeface="Arial"/>
            </a:endParaRPr>
          </a:p>
        </p:txBody>
      </p:sp>
      <p:sp>
        <p:nvSpPr>
          <p:cNvPr id="184" name="Google Shape;184;p10"/>
          <p:cNvSpPr txBox="1"/>
          <p:nvPr/>
        </p:nvSpPr>
        <p:spPr>
          <a:xfrm>
            <a:off x="666350" y="1346575"/>
            <a:ext cx="7423800" cy="3764100"/>
          </a:xfrm>
          <a:prstGeom prst="rect">
            <a:avLst/>
          </a:prstGeom>
          <a:noFill/>
          <a:ln>
            <a:noFill/>
          </a:ln>
        </p:spPr>
        <p:txBody>
          <a:bodyPr anchorCtr="0" anchor="t" bIns="91425" lIns="91425" spcFirstLastPara="1" rIns="91425" wrap="square" tIns="91425">
            <a:spAutoFit/>
          </a:bodyPr>
          <a:lstStyle/>
          <a:p>
            <a:pPr indent="-371475" lvl="0" marL="901700" marR="0" rtl="0" algn="l">
              <a:lnSpc>
                <a:spcPct val="175000"/>
              </a:lnSpc>
              <a:spcBef>
                <a:spcPts val="400"/>
              </a:spcBef>
              <a:spcAft>
                <a:spcPts val="0"/>
              </a:spcAft>
              <a:buClr>
                <a:srgbClr val="E0E0E0"/>
              </a:buClr>
              <a:buSzPts val="2250"/>
              <a:buFont typeface="Arial"/>
              <a:buChar char="●"/>
            </a:pPr>
            <a:r>
              <a:rPr b="1" i="0" lang="en" sz="2250" u="none" cap="none" strike="noStrike">
                <a:solidFill>
                  <a:srgbClr val="E0E0E0"/>
                </a:solidFill>
                <a:highlight>
                  <a:schemeClr val="dk1"/>
                </a:highlight>
                <a:latin typeface="Arial"/>
                <a:ea typeface="Arial"/>
                <a:cs typeface="Arial"/>
                <a:sym typeface="Arial"/>
              </a:rPr>
              <a:t>Provides social and emotional support</a:t>
            </a:r>
            <a:endParaRPr b="1" i="0" sz="2250" u="none" cap="none" strike="noStrike">
              <a:solidFill>
                <a:srgbClr val="E0E0E0"/>
              </a:solidFill>
              <a:highlight>
                <a:schemeClr val="dk1"/>
              </a:highlight>
              <a:latin typeface="Arial"/>
              <a:ea typeface="Arial"/>
              <a:cs typeface="Arial"/>
              <a:sym typeface="Arial"/>
            </a:endParaRPr>
          </a:p>
          <a:p>
            <a:pPr indent="-371475" lvl="0" marL="901700" marR="0" rtl="0" algn="l">
              <a:lnSpc>
                <a:spcPct val="175000"/>
              </a:lnSpc>
              <a:spcBef>
                <a:spcPts val="0"/>
              </a:spcBef>
              <a:spcAft>
                <a:spcPts val="0"/>
              </a:spcAft>
              <a:buClr>
                <a:srgbClr val="E0E0E0"/>
              </a:buClr>
              <a:buSzPts val="2250"/>
              <a:buFont typeface="Arial"/>
              <a:buChar char="●"/>
            </a:pPr>
            <a:r>
              <a:rPr b="1" i="0" lang="en" sz="2250" u="none" cap="none" strike="noStrike">
                <a:solidFill>
                  <a:srgbClr val="E0E0E0"/>
                </a:solidFill>
                <a:highlight>
                  <a:schemeClr val="dk1"/>
                </a:highlight>
                <a:latin typeface="Arial"/>
                <a:ea typeface="Arial"/>
                <a:cs typeface="Arial"/>
                <a:sym typeface="Arial"/>
              </a:rPr>
              <a:t>Helps people find meaning and purpose in life</a:t>
            </a:r>
            <a:endParaRPr b="1" i="0" sz="2250" u="none" cap="none" strike="noStrike">
              <a:solidFill>
                <a:srgbClr val="E0E0E0"/>
              </a:solidFill>
              <a:highlight>
                <a:schemeClr val="dk1"/>
              </a:highlight>
              <a:latin typeface="Arial"/>
              <a:ea typeface="Arial"/>
              <a:cs typeface="Arial"/>
              <a:sym typeface="Arial"/>
            </a:endParaRPr>
          </a:p>
          <a:p>
            <a:pPr indent="-371475" lvl="0" marL="901700" marR="0" rtl="0" algn="l">
              <a:lnSpc>
                <a:spcPct val="175000"/>
              </a:lnSpc>
              <a:spcBef>
                <a:spcPts val="0"/>
              </a:spcBef>
              <a:spcAft>
                <a:spcPts val="0"/>
              </a:spcAft>
              <a:buClr>
                <a:srgbClr val="E0E0E0"/>
              </a:buClr>
              <a:buSzPts val="2250"/>
              <a:buFont typeface="Arial"/>
              <a:buChar char="●"/>
            </a:pPr>
            <a:r>
              <a:rPr b="1" i="0" lang="en" sz="2250" u="none" cap="none" strike="noStrike">
                <a:solidFill>
                  <a:srgbClr val="E0E0E0"/>
                </a:solidFill>
                <a:highlight>
                  <a:schemeClr val="dk1"/>
                </a:highlight>
                <a:latin typeface="Arial"/>
                <a:ea typeface="Arial"/>
                <a:cs typeface="Arial"/>
                <a:sym typeface="Arial"/>
              </a:rPr>
              <a:t>Offers comfort in times of </a:t>
            </a:r>
            <a:r>
              <a:rPr b="1" i="0" lang="en" sz="2250" u="none" cap="none" strike="noStrike">
                <a:solidFill>
                  <a:srgbClr val="E0E0E0"/>
                </a:solidFill>
                <a:highlight>
                  <a:schemeClr val="dk1"/>
                </a:highlight>
                <a:uFill>
                  <a:noFill/>
                </a:uFill>
                <a:latin typeface="Arial"/>
                <a:ea typeface="Arial"/>
                <a:cs typeface="Arial"/>
                <a:sym typeface="Arial"/>
                <a:hlinkClick r:id="rId4">
                  <a:extLst>
                    <a:ext uri="{A12FA001-AC4F-418D-AE19-62706E023703}">
                      <ahyp:hlinkClr val="tx"/>
                    </a:ext>
                  </a:extLst>
                </a:hlinkClick>
              </a:rPr>
              <a:t>grief</a:t>
            </a:r>
            <a:endParaRPr b="1" i="0" sz="2250" u="none" cap="none" strike="noStrike">
              <a:solidFill>
                <a:srgbClr val="E0E0E0"/>
              </a:solidFill>
              <a:highlight>
                <a:schemeClr val="dk1"/>
              </a:highlight>
              <a:latin typeface="Arial"/>
              <a:ea typeface="Arial"/>
              <a:cs typeface="Arial"/>
              <a:sym typeface="Arial"/>
            </a:endParaRPr>
          </a:p>
          <a:p>
            <a:pPr indent="-371475" lvl="0" marL="901700" marR="0" rtl="0" algn="l">
              <a:lnSpc>
                <a:spcPct val="175000"/>
              </a:lnSpc>
              <a:spcBef>
                <a:spcPts val="0"/>
              </a:spcBef>
              <a:spcAft>
                <a:spcPts val="0"/>
              </a:spcAft>
              <a:buClr>
                <a:srgbClr val="E0E0E0"/>
              </a:buClr>
              <a:buSzPts val="2250"/>
              <a:buFont typeface="Arial"/>
              <a:buChar char="●"/>
            </a:pPr>
            <a:r>
              <a:rPr b="1" i="0" lang="en" sz="2250" u="none" cap="none" strike="noStrike">
                <a:solidFill>
                  <a:srgbClr val="E0E0E0"/>
                </a:solidFill>
                <a:highlight>
                  <a:schemeClr val="dk1"/>
                </a:highlight>
                <a:latin typeface="Arial"/>
                <a:ea typeface="Arial"/>
                <a:cs typeface="Arial"/>
                <a:sym typeface="Arial"/>
              </a:rPr>
              <a:t>Provides ethical and moral guidelines by which some choose to live</a:t>
            </a:r>
            <a:endParaRPr b="1" i="0" sz="2250" u="none" cap="none" strike="noStrike">
              <a:solidFill>
                <a:srgbClr val="E0E0E0"/>
              </a:solidFill>
              <a:highlight>
                <a:schemeClr val="dk1"/>
              </a:highlight>
              <a:latin typeface="Arial"/>
              <a:ea typeface="Arial"/>
              <a:cs typeface="Arial"/>
              <a:sym typeface="Arial"/>
            </a:endParaRPr>
          </a:p>
          <a:p>
            <a:pPr indent="0" lvl="0" marL="0" marR="0" rtl="0" algn="l">
              <a:lnSpc>
                <a:spcPct val="100000"/>
              </a:lnSpc>
              <a:spcBef>
                <a:spcPts val="2600"/>
              </a:spcBef>
              <a:spcAft>
                <a:spcPts val="0"/>
              </a:spcAft>
              <a:buClr>
                <a:srgbClr val="000000"/>
              </a:buClr>
              <a:buSzPts val="1400"/>
              <a:buFont typeface="Arial"/>
              <a:buNone/>
            </a:pPr>
            <a:r>
              <a:t/>
            </a:r>
            <a:endParaRPr b="0" i="0" sz="1400" u="none" cap="none" strike="noStrike">
              <a:solidFill>
                <a:srgbClr val="E0E0E0"/>
              </a:solidFill>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88" name="Shape 188"/>
        <p:cNvGrpSpPr/>
        <p:nvPr/>
      </p:nvGrpSpPr>
      <p:grpSpPr>
        <a:xfrm>
          <a:off x="0" y="0"/>
          <a:ext cx="0" cy="0"/>
          <a:chOff x="0" y="0"/>
          <a:chExt cx="0" cy="0"/>
        </a:xfrm>
      </p:grpSpPr>
      <p:sp>
        <p:nvSpPr>
          <p:cNvPr id="189" name="Google Shape;189;p11"/>
          <p:cNvSpPr txBox="1"/>
          <p:nvPr>
            <p:ph idx="4294967295" type="title"/>
          </p:nvPr>
        </p:nvSpPr>
        <p:spPr>
          <a:xfrm>
            <a:off x="1973400" y="3328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Spirituality &amp; Meaning </a:t>
            </a:r>
            <a:endParaRPr/>
          </a:p>
        </p:txBody>
      </p:sp>
      <p:pic>
        <p:nvPicPr>
          <p:cNvPr descr=" " id="190" name="Google Shape;190;p11" title="Viktor Frankl on Religion &amp; Ultimate Meaning 1990">
            <a:hlinkClick r:id="rId3"/>
          </p:cNvPr>
          <p:cNvPicPr preferRelativeResize="0"/>
          <p:nvPr/>
        </p:nvPicPr>
        <p:blipFill rotWithShape="1">
          <a:blip r:embed="rId4">
            <a:alphaModFix/>
          </a:blip>
          <a:srcRect b="0" l="0" r="0" t="0"/>
          <a:stretch/>
        </p:blipFill>
        <p:spPr>
          <a:xfrm>
            <a:off x="2180500" y="12208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p12"/>
          <p:cNvSpPr txBox="1"/>
          <p:nvPr/>
        </p:nvSpPr>
        <p:spPr>
          <a:xfrm>
            <a:off x="3343275" y="700087"/>
            <a:ext cx="5236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Spirituality</a:t>
            </a:r>
            <a:endParaRPr b="0" i="0" sz="3600" u="none" cap="none" strike="noStrike">
              <a:solidFill>
                <a:schemeClr val="lt1"/>
              </a:solidFill>
              <a:latin typeface="Arial"/>
              <a:ea typeface="Arial"/>
              <a:cs typeface="Arial"/>
              <a:sym typeface="Arial"/>
            </a:endParaRPr>
          </a:p>
        </p:txBody>
      </p:sp>
      <p:pic>
        <p:nvPicPr>
          <p:cNvPr id="196" name="Google Shape;196;p12"/>
          <p:cNvPicPr preferRelativeResize="0"/>
          <p:nvPr/>
        </p:nvPicPr>
        <p:blipFill rotWithShape="1">
          <a:blip r:embed="rId4">
            <a:alphaModFix/>
          </a:blip>
          <a:srcRect b="0" l="0" r="0" t="0"/>
          <a:stretch/>
        </p:blipFill>
        <p:spPr>
          <a:xfrm>
            <a:off x="952125" y="501500"/>
            <a:ext cx="7335776" cy="4132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p13"/>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3"/>
          <p:cNvSpPr txBox="1"/>
          <p:nvPr/>
        </p:nvSpPr>
        <p:spPr>
          <a:xfrm>
            <a:off x="534425" y="995100"/>
            <a:ext cx="60042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rgbClr val="FFFFFF"/>
              </a:solidFill>
              <a:latin typeface="Arial"/>
              <a:ea typeface="Arial"/>
              <a:cs typeface="Arial"/>
              <a:sym typeface="Arial"/>
            </a:endParaRPr>
          </a:p>
          <a:p>
            <a:pPr indent="-361950" lvl="0" marL="457200" marR="0" rtl="0" algn="l">
              <a:lnSpc>
                <a:spcPct val="115000"/>
              </a:lnSpc>
              <a:spcBef>
                <a:spcPts val="2300"/>
              </a:spcBef>
              <a:spcAft>
                <a:spcPts val="0"/>
              </a:spcAft>
              <a:buClr>
                <a:srgbClr val="4B4B4B"/>
              </a:buClr>
              <a:buSzPts val="2100"/>
              <a:buFont typeface="Arial"/>
              <a:buChar char="●"/>
            </a:pPr>
            <a:r>
              <a:rPr b="0" i="0" lang="en" sz="2100" u="none" cap="none" strike="noStrike">
                <a:solidFill>
                  <a:srgbClr val="4B4B4B"/>
                </a:solidFill>
                <a:highlight>
                  <a:srgbClr val="FFFFFF"/>
                </a:highlight>
                <a:latin typeface="Arial"/>
                <a:ea typeface="Arial"/>
                <a:cs typeface="Arial"/>
                <a:sym typeface="Arial"/>
              </a:rPr>
              <a:t>Was there ever a time you believed in God? If so, why did you think it changed?</a:t>
            </a:r>
            <a:endParaRPr b="0" i="0" sz="2100" u="none" cap="none" strike="noStrike">
              <a:solidFill>
                <a:srgbClr val="4B4B4B"/>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4B4B4B"/>
              </a:buClr>
              <a:buSzPts val="2100"/>
              <a:buFont typeface="Arial"/>
              <a:buChar char="●"/>
            </a:pPr>
            <a:r>
              <a:rPr b="0" i="0" lang="en" sz="2100" u="none" cap="none" strike="noStrike">
                <a:solidFill>
                  <a:srgbClr val="4B4B4B"/>
                </a:solidFill>
                <a:highlight>
                  <a:srgbClr val="FFFFFF"/>
                </a:highlight>
                <a:latin typeface="Arial"/>
                <a:ea typeface="Arial"/>
                <a:cs typeface="Arial"/>
                <a:sym typeface="Arial"/>
              </a:rPr>
              <a:t>How important is spirituality to your life </a:t>
            </a:r>
            <a:r>
              <a:rPr b="0" i="1" lang="en" sz="2100" u="none" cap="none" strike="noStrike">
                <a:solidFill>
                  <a:srgbClr val="4B4B4B"/>
                </a:solidFill>
                <a:highlight>
                  <a:srgbClr val="FFFFFF"/>
                </a:highlight>
                <a:latin typeface="Arial"/>
                <a:ea typeface="Arial"/>
                <a:cs typeface="Arial"/>
                <a:sym typeface="Arial"/>
              </a:rPr>
              <a:t>now</a:t>
            </a:r>
            <a:r>
              <a:rPr b="0" i="0" lang="en" sz="2100" u="none" cap="none" strike="noStrike">
                <a:solidFill>
                  <a:srgbClr val="4B4B4B"/>
                </a:solidFill>
                <a:highlight>
                  <a:srgbClr val="FFFFFF"/>
                </a:highlight>
                <a:latin typeface="Arial"/>
                <a:ea typeface="Arial"/>
                <a:cs typeface="Arial"/>
                <a:sym typeface="Arial"/>
              </a:rPr>
              <a:t>?</a:t>
            </a:r>
            <a:endParaRPr b="0" i="0" sz="2100" u="none" cap="none" strike="noStrike">
              <a:solidFill>
                <a:srgbClr val="4B4B4B"/>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4B4B4B"/>
              </a:buClr>
              <a:buSzPts val="2100"/>
              <a:buFont typeface="Arial"/>
              <a:buChar char="●"/>
            </a:pPr>
            <a:r>
              <a:rPr b="0" i="0" lang="en" sz="2100" u="none" cap="none" strike="noStrike">
                <a:solidFill>
                  <a:srgbClr val="4B4B4B"/>
                </a:solidFill>
                <a:highlight>
                  <a:srgbClr val="FFFFFF"/>
                </a:highlight>
                <a:latin typeface="Arial"/>
                <a:ea typeface="Arial"/>
                <a:cs typeface="Arial"/>
                <a:sym typeface="Arial"/>
              </a:rPr>
              <a:t>What experiences have most shaped your spiritual life?</a:t>
            </a:r>
            <a:endParaRPr b="0" i="0" sz="2100" u="none" cap="none" strike="noStrike">
              <a:solidFill>
                <a:srgbClr val="4B4B4B"/>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4B4B4B"/>
              </a:buClr>
              <a:buSzPts val="2100"/>
              <a:buFont typeface="Arial"/>
              <a:buChar char="●"/>
            </a:pPr>
            <a:r>
              <a:rPr b="0" i="0" lang="en" sz="2100" u="none" cap="none" strike="noStrike">
                <a:solidFill>
                  <a:srgbClr val="4B4B4B"/>
                </a:solidFill>
                <a:highlight>
                  <a:srgbClr val="FFFFFF"/>
                </a:highlight>
                <a:latin typeface="Arial"/>
                <a:ea typeface="Arial"/>
                <a:cs typeface="Arial"/>
                <a:sym typeface="Arial"/>
              </a:rPr>
              <a:t>In what ways could spirituality help you overcome your suffering?</a:t>
            </a:r>
            <a:endParaRPr b="0" i="0" sz="2100" u="none" cap="none" strike="noStrike">
              <a:solidFill>
                <a:srgbClr val="4B4B4B"/>
              </a:solidFill>
              <a:highlight>
                <a:srgbClr val="FFFFFF"/>
              </a:highlight>
              <a:latin typeface="Arial"/>
              <a:ea typeface="Arial"/>
              <a:cs typeface="Arial"/>
              <a:sym typeface="Arial"/>
            </a:endParaRPr>
          </a:p>
          <a:p>
            <a:pPr indent="0" lvl="0" marL="457200" marR="0" rtl="0" algn="l">
              <a:lnSpc>
                <a:spcPct val="150000"/>
              </a:lnSpc>
              <a:spcBef>
                <a:spcPts val="2300"/>
              </a:spcBef>
              <a:spcAft>
                <a:spcPts val="0"/>
              </a:spcAft>
              <a:buClr>
                <a:srgbClr val="000000"/>
              </a:buClr>
              <a:buSzPts val="2000"/>
              <a:buFont typeface="Arial"/>
              <a:buNone/>
            </a:pPr>
            <a:r>
              <a:t/>
            </a:r>
            <a:endParaRPr b="0" i="0" sz="2000" u="none" cap="none" strike="noStrike">
              <a:solidFill>
                <a:srgbClr val="4B4B4B"/>
              </a:solidFill>
              <a:highlight>
                <a:srgbClr val="FFFFFF"/>
              </a:highlight>
              <a:latin typeface="Arial"/>
              <a:ea typeface="Arial"/>
              <a:cs typeface="Arial"/>
              <a:sym typeface="Arial"/>
            </a:endParaRPr>
          </a:p>
          <a:p>
            <a:pPr indent="0" lvl="0" marL="0" marR="0" rtl="0" algn="l">
              <a:lnSpc>
                <a:spcPct val="100000"/>
              </a:lnSpc>
              <a:spcBef>
                <a:spcPts val="230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03" name="Google Shape;203;p13"/>
          <p:cNvSpPr txBox="1"/>
          <p:nvPr/>
        </p:nvSpPr>
        <p:spPr>
          <a:xfrm>
            <a:off x="1294500" y="653150"/>
            <a:ext cx="41118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Spiritual Questions</a:t>
            </a:r>
            <a:endParaRPr b="0" i="0" sz="3000" u="none" cap="none" strike="noStrike">
              <a:solidFill>
                <a:srgbClr val="000000"/>
              </a:solidFill>
              <a:latin typeface="Arial"/>
              <a:ea typeface="Arial"/>
              <a:cs typeface="Arial"/>
              <a:sym typeface="Arial"/>
            </a:endParaRPr>
          </a:p>
        </p:txBody>
      </p:sp>
      <p:pic>
        <p:nvPicPr>
          <p:cNvPr id="204" name="Google Shape;204;p13"/>
          <p:cNvPicPr preferRelativeResize="0"/>
          <p:nvPr/>
        </p:nvPicPr>
        <p:blipFill rotWithShape="1">
          <a:blip r:embed="rId4">
            <a:alphaModFix/>
          </a:blip>
          <a:srcRect b="0" l="0" r="0" t="0"/>
          <a:stretch/>
        </p:blipFill>
        <p:spPr>
          <a:xfrm>
            <a:off x="6538625" y="887313"/>
            <a:ext cx="2038350" cy="22383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4"/>
          <p:cNvSpPr txBox="1"/>
          <p:nvPr>
            <p:ph type="ctrTitle"/>
          </p:nvPr>
        </p:nvSpPr>
        <p:spPr>
          <a:xfrm>
            <a:off x="562900" y="462425"/>
            <a:ext cx="6794400" cy="802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sz="3600">
                <a:solidFill>
                  <a:srgbClr val="000000"/>
                </a:solidFill>
              </a:rPr>
              <a:t>Spiritually-based Coaching</a:t>
            </a:r>
            <a:endParaRPr sz="3600">
              <a:solidFill>
                <a:srgbClr val="000000"/>
              </a:solidFill>
            </a:endParaRPr>
          </a:p>
        </p:txBody>
      </p:sp>
      <p:sp>
        <p:nvSpPr>
          <p:cNvPr id="210" name="Google Shape;210;p14"/>
          <p:cNvSpPr txBox="1"/>
          <p:nvPr>
            <p:ph idx="1" type="subTitle"/>
          </p:nvPr>
        </p:nvSpPr>
        <p:spPr>
          <a:xfrm>
            <a:off x="534425" y="1667850"/>
            <a:ext cx="4317300" cy="16125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000000"/>
              </a:buClr>
              <a:buSzPts val="2400"/>
              <a:buAutoNum type="arabicPeriod"/>
            </a:pPr>
            <a:r>
              <a:rPr lang="en">
                <a:solidFill>
                  <a:srgbClr val="000000"/>
                </a:solidFill>
              </a:rPr>
              <a:t>Create Space</a:t>
            </a:r>
            <a:endParaRPr>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lang="en">
                <a:solidFill>
                  <a:srgbClr val="000000"/>
                </a:solidFill>
              </a:rPr>
              <a:t>Go Above</a:t>
            </a:r>
            <a:endParaRPr>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lang="en">
                <a:solidFill>
                  <a:srgbClr val="000000"/>
                </a:solidFill>
              </a:rPr>
              <a:t>Think Good</a:t>
            </a:r>
            <a:endParaRPr>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lang="en">
                <a:solidFill>
                  <a:srgbClr val="000000"/>
                </a:solidFill>
              </a:rPr>
              <a:t>Design Your Future</a:t>
            </a:r>
            <a:endParaRPr>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lang="en">
                <a:solidFill>
                  <a:srgbClr val="000000"/>
                </a:solidFill>
              </a:rPr>
              <a:t>Do Good</a:t>
            </a:r>
            <a:endParaRPr>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lang="en">
                <a:solidFill>
                  <a:srgbClr val="000000"/>
                </a:solidFill>
              </a:rPr>
              <a:t>Be Connected </a:t>
            </a:r>
            <a:endParaRPr>
              <a:solidFill>
                <a:srgbClr val="000000"/>
              </a:solidFill>
            </a:endParaRPr>
          </a:p>
        </p:txBody>
      </p:sp>
      <p:pic>
        <p:nvPicPr>
          <p:cNvPr id="211" name="Google Shape;211;p14"/>
          <p:cNvPicPr preferRelativeResize="0"/>
          <p:nvPr/>
        </p:nvPicPr>
        <p:blipFill rotWithShape="1">
          <a:blip r:embed="rId3">
            <a:alphaModFix/>
          </a:blip>
          <a:srcRect b="0" l="0" r="0" t="0"/>
          <a:stretch/>
        </p:blipFill>
        <p:spPr>
          <a:xfrm>
            <a:off x="6676725" y="1293200"/>
            <a:ext cx="1701625" cy="2557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5" name="Shape 215"/>
        <p:cNvGrpSpPr/>
        <p:nvPr/>
      </p:nvGrpSpPr>
      <p:grpSpPr>
        <a:xfrm>
          <a:off x="0" y="0"/>
          <a:ext cx="0" cy="0"/>
          <a:chOff x="0" y="0"/>
          <a:chExt cx="0" cy="0"/>
        </a:xfrm>
      </p:grpSpPr>
      <p:sp>
        <p:nvSpPr>
          <p:cNvPr id="216" name="Google Shape;216;p15"/>
          <p:cNvSpPr txBox="1"/>
          <p:nvPr/>
        </p:nvSpPr>
        <p:spPr>
          <a:xfrm>
            <a:off x="424400" y="281600"/>
            <a:ext cx="6003600" cy="6867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00000"/>
              </a:lnSpc>
              <a:spcBef>
                <a:spcPts val="0"/>
              </a:spcBef>
              <a:spcAft>
                <a:spcPts val="0"/>
              </a:spcAft>
              <a:buClr>
                <a:srgbClr val="000000"/>
              </a:buClr>
              <a:buSzPts val="3000"/>
              <a:buFont typeface="Arial"/>
              <a:buAutoNum type="arabicPeriod"/>
            </a:pPr>
            <a:r>
              <a:rPr b="0" i="0" lang="en" sz="3000" u="none" cap="none" strike="noStrike">
                <a:solidFill>
                  <a:srgbClr val="000000"/>
                </a:solidFill>
                <a:latin typeface="Arial"/>
                <a:ea typeface="Arial"/>
                <a:cs typeface="Arial"/>
                <a:sym typeface="Arial"/>
              </a:rPr>
              <a:t>Creating Space</a:t>
            </a:r>
            <a:endParaRPr b="0" i="0" sz="3000" u="none" cap="none" strike="noStrike">
              <a:solidFill>
                <a:srgbClr val="FF0000"/>
              </a:solidFill>
              <a:latin typeface="Arial"/>
              <a:ea typeface="Arial"/>
              <a:cs typeface="Arial"/>
              <a:sym typeface="Arial"/>
            </a:endParaRPr>
          </a:p>
        </p:txBody>
      </p:sp>
      <p:cxnSp>
        <p:nvCxnSpPr>
          <p:cNvPr id="217" name="Google Shape;217;p15"/>
          <p:cNvCxnSpPr/>
          <p:nvPr/>
        </p:nvCxnSpPr>
        <p:spPr>
          <a:xfrm flipH="1" rot="10800000">
            <a:off x="2325600" y="2704550"/>
            <a:ext cx="2034600" cy="21300"/>
          </a:xfrm>
          <a:prstGeom prst="straightConnector1">
            <a:avLst/>
          </a:prstGeom>
          <a:noFill/>
          <a:ln cap="flat" cmpd="sng" w="114300">
            <a:solidFill>
              <a:schemeClr val="dk2"/>
            </a:solidFill>
            <a:prstDash val="solid"/>
            <a:round/>
            <a:headEnd len="sm" w="sm" type="none"/>
            <a:tailEnd len="med" w="med" type="stealth"/>
          </a:ln>
        </p:spPr>
      </p:cxnSp>
      <p:cxnSp>
        <p:nvCxnSpPr>
          <p:cNvPr id="218" name="Google Shape;218;p15"/>
          <p:cNvCxnSpPr/>
          <p:nvPr/>
        </p:nvCxnSpPr>
        <p:spPr>
          <a:xfrm flipH="1" rot="10800000">
            <a:off x="4724950" y="2602950"/>
            <a:ext cx="2034600" cy="21300"/>
          </a:xfrm>
          <a:prstGeom prst="straightConnector1">
            <a:avLst/>
          </a:prstGeom>
          <a:noFill/>
          <a:ln cap="flat" cmpd="sng" w="114300">
            <a:solidFill>
              <a:schemeClr val="dk2"/>
            </a:solidFill>
            <a:prstDash val="solid"/>
            <a:round/>
            <a:headEnd len="med" w="med" type="stealth"/>
            <a:tailEnd len="sm" w="sm" type="none"/>
          </a:ln>
        </p:spPr>
      </p:cxnSp>
      <p:cxnSp>
        <p:nvCxnSpPr>
          <p:cNvPr id="219" name="Google Shape;219;p15"/>
          <p:cNvCxnSpPr/>
          <p:nvPr/>
        </p:nvCxnSpPr>
        <p:spPr>
          <a:xfrm flipH="1" rot="10800000">
            <a:off x="2325600" y="3801575"/>
            <a:ext cx="2034600" cy="21300"/>
          </a:xfrm>
          <a:prstGeom prst="straightConnector1">
            <a:avLst/>
          </a:prstGeom>
          <a:noFill/>
          <a:ln cap="flat" cmpd="sng" w="114300">
            <a:solidFill>
              <a:schemeClr val="dk2"/>
            </a:solidFill>
            <a:prstDash val="solid"/>
            <a:round/>
            <a:headEnd len="sm" w="sm" type="none"/>
            <a:tailEnd len="med" w="med" type="stealth"/>
          </a:ln>
        </p:spPr>
      </p:cxnSp>
      <p:cxnSp>
        <p:nvCxnSpPr>
          <p:cNvPr id="220" name="Google Shape;220;p15"/>
          <p:cNvCxnSpPr/>
          <p:nvPr/>
        </p:nvCxnSpPr>
        <p:spPr>
          <a:xfrm rot="10800000">
            <a:off x="5237350" y="3248075"/>
            <a:ext cx="1566000" cy="553500"/>
          </a:xfrm>
          <a:prstGeom prst="straightConnector1">
            <a:avLst/>
          </a:prstGeom>
          <a:noFill/>
          <a:ln cap="flat" cmpd="sng" w="114300">
            <a:solidFill>
              <a:schemeClr val="dk2"/>
            </a:solidFill>
            <a:prstDash val="solid"/>
            <a:round/>
            <a:headEnd len="sm" w="sm" type="none"/>
            <a:tailEnd len="med" w="med" type="stealth"/>
          </a:ln>
        </p:spPr>
      </p:cxnSp>
      <p:cxnSp>
        <p:nvCxnSpPr>
          <p:cNvPr id="221" name="Google Shape;221;p15"/>
          <p:cNvCxnSpPr/>
          <p:nvPr/>
        </p:nvCxnSpPr>
        <p:spPr>
          <a:xfrm flipH="1">
            <a:off x="5715250" y="3842000"/>
            <a:ext cx="1135800" cy="885000"/>
          </a:xfrm>
          <a:prstGeom prst="straightConnector1">
            <a:avLst/>
          </a:prstGeom>
          <a:noFill/>
          <a:ln cap="flat" cmpd="sng" w="114300">
            <a:solidFill>
              <a:schemeClr val="dk2"/>
            </a:solidFill>
            <a:prstDash val="solid"/>
            <a:round/>
            <a:headEnd len="sm" w="sm" type="none"/>
            <a:tailEnd len="med" w="med" type="stealth"/>
          </a:ln>
        </p:spPr>
      </p:cxnSp>
      <p:cxnSp>
        <p:nvCxnSpPr>
          <p:cNvPr id="222" name="Google Shape;222;p15"/>
          <p:cNvCxnSpPr/>
          <p:nvPr/>
        </p:nvCxnSpPr>
        <p:spPr>
          <a:xfrm>
            <a:off x="4987300" y="3889650"/>
            <a:ext cx="1509900" cy="10800"/>
          </a:xfrm>
          <a:prstGeom prst="straightConnector1">
            <a:avLst/>
          </a:prstGeom>
          <a:noFill/>
          <a:ln cap="flat" cmpd="sng" w="114300">
            <a:solidFill>
              <a:schemeClr val="dk2"/>
            </a:solidFill>
            <a:prstDash val="solid"/>
            <a:round/>
            <a:headEnd len="med" w="med" type="stealth"/>
            <a:tailEnd len="sm" w="sm" type="none"/>
          </a:ln>
        </p:spPr>
      </p:cxnSp>
      <p:sp>
        <p:nvSpPr>
          <p:cNvPr id="223" name="Google Shape;223;p15"/>
          <p:cNvSpPr txBox="1"/>
          <p:nvPr/>
        </p:nvSpPr>
        <p:spPr>
          <a:xfrm>
            <a:off x="2248975" y="1185525"/>
            <a:ext cx="59973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accent6"/>
                </a:solidFill>
                <a:latin typeface="DM Sans"/>
                <a:ea typeface="DM Sans"/>
                <a:cs typeface="DM Sans"/>
                <a:sym typeface="DM Sans"/>
              </a:rPr>
              <a:t>Between stimulus and response there is a space…….</a:t>
            </a:r>
            <a:endParaRPr b="0" i="0" sz="2400" u="none" cap="none" strike="noStrike">
              <a:solidFill>
                <a:schemeClr val="accent6"/>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6"/>
          <p:cNvSpPr/>
          <p:nvPr/>
        </p:nvSpPr>
        <p:spPr>
          <a:xfrm>
            <a:off x="1087750" y="2194225"/>
            <a:ext cx="1678800" cy="1607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16"/>
          <p:cNvSpPr/>
          <p:nvPr/>
        </p:nvSpPr>
        <p:spPr>
          <a:xfrm>
            <a:off x="3318150" y="203375"/>
            <a:ext cx="1678800" cy="1607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16"/>
          <p:cNvSpPr/>
          <p:nvPr/>
        </p:nvSpPr>
        <p:spPr>
          <a:xfrm>
            <a:off x="3380150" y="3403525"/>
            <a:ext cx="1678800" cy="16077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6"/>
          <p:cNvSpPr/>
          <p:nvPr/>
        </p:nvSpPr>
        <p:spPr>
          <a:xfrm>
            <a:off x="5563175" y="2022300"/>
            <a:ext cx="1678800" cy="16077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6"/>
          <p:cNvSpPr txBox="1"/>
          <p:nvPr/>
        </p:nvSpPr>
        <p:spPr>
          <a:xfrm>
            <a:off x="1421725" y="2667800"/>
            <a:ext cx="11739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Free Will</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Bechira</a:t>
            </a:r>
            <a:r>
              <a:rPr b="0" i="0" lang="en" sz="1400" u="none" cap="none" strike="noStrike">
                <a:solidFill>
                  <a:srgbClr val="FF0000"/>
                </a:solidFill>
                <a:latin typeface="Arial"/>
                <a:ea typeface="Arial"/>
                <a:cs typeface="Arial"/>
                <a:sym typeface="Arial"/>
              </a:rPr>
              <a:t> </a:t>
            </a:r>
            <a:endParaRPr b="0" i="0" sz="1400" u="none" cap="none" strike="noStrike">
              <a:solidFill>
                <a:srgbClr val="FF0000"/>
              </a:solidFill>
              <a:latin typeface="Arial"/>
              <a:ea typeface="Arial"/>
              <a:cs typeface="Arial"/>
              <a:sym typeface="Arial"/>
            </a:endParaRPr>
          </a:p>
        </p:txBody>
      </p:sp>
      <p:sp>
        <p:nvSpPr>
          <p:cNvPr id="233" name="Google Shape;233;p16"/>
          <p:cNvSpPr txBox="1"/>
          <p:nvPr/>
        </p:nvSpPr>
        <p:spPr>
          <a:xfrm>
            <a:off x="3592050" y="792275"/>
            <a:ext cx="1131000" cy="27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Imagination</a:t>
            </a:r>
            <a:endParaRPr b="0" i="0" sz="1400" u="none" cap="none" strike="noStrike">
              <a:solidFill>
                <a:srgbClr val="FF0000"/>
              </a:solidFill>
              <a:latin typeface="Arial"/>
              <a:ea typeface="Arial"/>
              <a:cs typeface="Arial"/>
              <a:sym typeface="Arial"/>
            </a:endParaRPr>
          </a:p>
        </p:txBody>
      </p:sp>
      <p:sp>
        <p:nvSpPr>
          <p:cNvPr id="234" name="Google Shape;234;p16"/>
          <p:cNvSpPr txBox="1"/>
          <p:nvPr/>
        </p:nvSpPr>
        <p:spPr>
          <a:xfrm>
            <a:off x="3632600" y="3991125"/>
            <a:ext cx="11739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Conscience</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Tov V’Ra</a:t>
            </a:r>
            <a:endParaRPr b="0" i="0" sz="1400" u="none" cap="none" strike="noStrike">
              <a:solidFill>
                <a:srgbClr val="000000"/>
              </a:solidFill>
              <a:latin typeface="Arial"/>
              <a:ea typeface="Arial"/>
              <a:cs typeface="Arial"/>
              <a:sym typeface="Arial"/>
            </a:endParaRPr>
          </a:p>
        </p:txBody>
      </p:sp>
      <p:sp>
        <p:nvSpPr>
          <p:cNvPr id="235" name="Google Shape;235;p16"/>
          <p:cNvSpPr txBox="1"/>
          <p:nvPr/>
        </p:nvSpPr>
        <p:spPr>
          <a:xfrm>
            <a:off x="5982875" y="2548575"/>
            <a:ext cx="8394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Vision</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Tachlis</a:t>
            </a:r>
            <a:r>
              <a:rPr b="0" i="0" lang="en" sz="1400" u="none" cap="none" strike="noStrike">
                <a:solidFill>
                  <a:srgbClr val="FF0000"/>
                </a:solidFill>
                <a:latin typeface="Arial"/>
                <a:ea typeface="Arial"/>
                <a:cs typeface="Arial"/>
                <a:sym typeface="Arial"/>
              </a:rPr>
              <a:t> </a:t>
            </a:r>
            <a:endParaRPr b="0" i="0" sz="1400" u="none" cap="none" strike="noStrike">
              <a:solidFill>
                <a:srgbClr val="FF0000"/>
              </a:solidFill>
              <a:latin typeface="Arial"/>
              <a:ea typeface="Arial"/>
              <a:cs typeface="Arial"/>
              <a:sym typeface="Arial"/>
            </a:endParaRPr>
          </a:p>
        </p:txBody>
      </p:sp>
      <p:pic>
        <p:nvPicPr>
          <p:cNvPr descr="Image result for life coaches" id="236" name="Google Shape;236;p16"/>
          <p:cNvPicPr preferRelativeResize="0"/>
          <p:nvPr/>
        </p:nvPicPr>
        <p:blipFill rotWithShape="1">
          <a:blip r:embed="rId3">
            <a:alphaModFix/>
          </a:blip>
          <a:srcRect b="0" l="0" r="0" t="0"/>
          <a:stretch/>
        </p:blipFill>
        <p:spPr>
          <a:xfrm>
            <a:off x="2981200" y="1875070"/>
            <a:ext cx="2200688" cy="146445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17"/>
          <p:cNvPicPr preferRelativeResize="0"/>
          <p:nvPr/>
        </p:nvPicPr>
        <p:blipFill rotWithShape="1">
          <a:blip r:embed="rId3">
            <a:alphaModFix/>
          </a:blip>
          <a:srcRect b="14092" l="2132" r="6751" t="6554"/>
          <a:stretch/>
        </p:blipFill>
        <p:spPr>
          <a:xfrm>
            <a:off x="0" y="36550"/>
            <a:ext cx="9144000" cy="5143501"/>
          </a:xfrm>
          <a:prstGeom prst="rect">
            <a:avLst/>
          </a:prstGeom>
          <a:noFill/>
          <a:ln>
            <a:noFill/>
          </a:ln>
        </p:spPr>
      </p:pic>
      <p:sp>
        <p:nvSpPr>
          <p:cNvPr id="242" name="Google Shape;242;p17"/>
          <p:cNvSpPr txBox="1"/>
          <p:nvPr>
            <p:ph type="title"/>
          </p:nvPr>
        </p:nvSpPr>
        <p:spPr>
          <a:xfrm>
            <a:off x="0" y="693275"/>
            <a:ext cx="8622300" cy="609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 sz="3000"/>
              <a:t>Success in Time</a:t>
            </a:r>
            <a:endParaRPr sz="3000"/>
          </a:p>
          <a:p>
            <a:pPr indent="0" lvl="0" marL="0" rtl="0" algn="ctr">
              <a:lnSpc>
                <a:spcPct val="100000"/>
              </a:lnSpc>
              <a:spcBef>
                <a:spcPts val="0"/>
              </a:spcBef>
              <a:spcAft>
                <a:spcPts val="0"/>
              </a:spcAft>
              <a:buSzPts val="4800"/>
              <a:buNone/>
            </a:pPr>
            <a:r>
              <a:t/>
            </a:r>
            <a:endParaRPr sz="3000"/>
          </a:p>
          <a:p>
            <a:pPr indent="0" lvl="0" marL="0" rtl="0" algn="ctr">
              <a:lnSpc>
                <a:spcPct val="100000"/>
              </a:lnSpc>
              <a:spcBef>
                <a:spcPts val="0"/>
              </a:spcBef>
              <a:spcAft>
                <a:spcPts val="0"/>
              </a:spcAft>
              <a:buSzPts val="4800"/>
              <a:buNone/>
            </a:pPr>
            <a:r>
              <a:t/>
            </a:r>
            <a:endParaRPr sz="1800"/>
          </a:p>
        </p:txBody>
      </p:sp>
      <p:sp>
        <p:nvSpPr>
          <p:cNvPr id="243" name="Google Shape;243;p17"/>
          <p:cNvSpPr txBox="1"/>
          <p:nvPr/>
        </p:nvSpPr>
        <p:spPr>
          <a:xfrm>
            <a:off x="1242050" y="1702325"/>
            <a:ext cx="4032900" cy="272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100"/>
              <a:buFont typeface="Arial"/>
              <a:buNone/>
            </a:pPr>
            <a:r>
              <a:rPr b="1" i="0" lang="en" sz="1800" u="none" cap="none" strike="noStrike">
                <a:solidFill>
                  <a:schemeClr val="lt1"/>
                </a:solidFill>
                <a:latin typeface="Raleway"/>
                <a:ea typeface="Raleway"/>
                <a:cs typeface="Raleway"/>
                <a:sym typeface="Raleway"/>
              </a:rPr>
              <a:t>Being fully immersed in the here and now by focusing sharply on the task at hand to the exclusion of other concerns. </a:t>
            </a:r>
            <a:endParaRPr b="1" i="0" sz="1800" u="none" cap="none" strike="noStrike">
              <a:solidFill>
                <a:schemeClr val="lt1"/>
              </a:solidFill>
              <a:latin typeface="Raleway"/>
              <a:ea typeface="Raleway"/>
              <a:cs typeface="Raleway"/>
              <a:sym typeface="Raleway"/>
            </a:endParaRPr>
          </a:p>
          <a:p>
            <a:pPr indent="0" lvl="0" marL="0" marR="0" rtl="0" algn="ctr">
              <a:lnSpc>
                <a:spcPct val="100000"/>
              </a:lnSpc>
              <a:spcBef>
                <a:spcPts val="0"/>
              </a:spcBef>
              <a:spcAft>
                <a:spcPts val="0"/>
              </a:spcAft>
              <a:buClr>
                <a:schemeClr val="dk2"/>
              </a:buClr>
              <a:buSzPts val="1100"/>
              <a:buFont typeface="Arial"/>
              <a:buNone/>
            </a:pPr>
            <a:r>
              <a:t/>
            </a:r>
            <a:endParaRPr b="1" i="0" sz="1800" u="none" cap="none" strike="noStrike">
              <a:solidFill>
                <a:schemeClr val="lt1"/>
              </a:solidFill>
              <a:latin typeface="Raleway"/>
              <a:ea typeface="Raleway"/>
              <a:cs typeface="Raleway"/>
              <a:sym typeface="Raleway"/>
            </a:endParaRPr>
          </a:p>
          <a:p>
            <a:pPr indent="0" lvl="0" marL="0" marR="0" rtl="0" algn="ctr">
              <a:lnSpc>
                <a:spcPct val="100000"/>
              </a:lnSpc>
              <a:spcBef>
                <a:spcPts val="0"/>
              </a:spcBef>
              <a:spcAft>
                <a:spcPts val="0"/>
              </a:spcAft>
              <a:buClr>
                <a:schemeClr val="dk2"/>
              </a:buClr>
              <a:buSzPts val="1100"/>
              <a:buFont typeface="Arial"/>
              <a:buNone/>
            </a:pPr>
            <a:r>
              <a:rPr b="1" i="0" lang="en" sz="1800" u="none" cap="none" strike="noStrike">
                <a:solidFill>
                  <a:schemeClr val="lt1"/>
                </a:solidFill>
                <a:latin typeface="Raleway"/>
                <a:ea typeface="Raleway"/>
                <a:cs typeface="Raleway"/>
                <a:sym typeface="Raleway"/>
              </a:rPr>
              <a:t>The Rashba, answered complex questions in Jewish law – yet still managed to take a leisurely stroll every day. </a:t>
            </a:r>
            <a:endParaRPr b="1" i="0" sz="1800" u="none" cap="none" strike="noStrike">
              <a:solidFill>
                <a:schemeClr val="lt1"/>
              </a:solidFill>
              <a:latin typeface="Raleway"/>
              <a:ea typeface="Raleway"/>
              <a:cs typeface="Raleway"/>
              <a:sym typeface="Raleway"/>
            </a:endParaRPr>
          </a:p>
          <a:p>
            <a:pPr indent="0" lvl="0" marL="0" marR="0" rtl="0" algn="ctr">
              <a:lnSpc>
                <a:spcPct val="100000"/>
              </a:lnSpc>
              <a:spcBef>
                <a:spcPts val="0"/>
              </a:spcBef>
              <a:spcAft>
                <a:spcPts val="0"/>
              </a:spcAft>
              <a:buClr>
                <a:schemeClr val="dk2"/>
              </a:buClr>
              <a:buSzPts val="1100"/>
              <a:buFont typeface="Arial"/>
              <a:buNone/>
            </a:pPr>
            <a:r>
              <a:t/>
            </a:r>
            <a:endParaRPr b="1" i="0" sz="18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4" name="Google Shape;244;p17"/>
          <p:cNvPicPr preferRelativeResize="0"/>
          <p:nvPr/>
        </p:nvPicPr>
        <p:blipFill rotWithShape="1">
          <a:blip r:embed="rId4">
            <a:alphaModFix/>
          </a:blip>
          <a:srcRect b="0" l="0" r="0" t="0"/>
          <a:stretch/>
        </p:blipFill>
        <p:spPr>
          <a:xfrm>
            <a:off x="6197525" y="1545925"/>
            <a:ext cx="1905000" cy="2400300"/>
          </a:xfrm>
          <a:prstGeom prst="rect">
            <a:avLst/>
          </a:prstGeom>
          <a:noFill/>
          <a:ln>
            <a:noFill/>
          </a:ln>
        </p:spPr>
      </p:pic>
      <p:sp>
        <p:nvSpPr>
          <p:cNvPr id="245" name="Google Shape;245;p17"/>
          <p:cNvSpPr txBox="1"/>
          <p:nvPr/>
        </p:nvSpPr>
        <p:spPr>
          <a:xfrm>
            <a:off x="6273725" y="4113350"/>
            <a:ext cx="1958100" cy="34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FFFFFF"/>
                </a:solidFill>
                <a:latin typeface="Arial"/>
                <a:ea typeface="Arial"/>
                <a:cs typeface="Arial"/>
                <a:sym typeface="Arial"/>
              </a:rPr>
              <a:t>Rabbi Yoseph Yitzchak Schneersohn, Z”l</a:t>
            </a:r>
            <a:endParaRPr b="0" i="0" sz="1200" u="none" cap="none" strike="noStrike">
              <a:solidFill>
                <a:srgbClr val="FFFFFF"/>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9" name="Shape 249"/>
        <p:cNvGrpSpPr/>
        <p:nvPr/>
      </p:nvGrpSpPr>
      <p:grpSpPr>
        <a:xfrm>
          <a:off x="0" y="0"/>
          <a:ext cx="0" cy="0"/>
          <a:chOff x="0" y="0"/>
          <a:chExt cx="0" cy="0"/>
        </a:xfrm>
      </p:grpSpPr>
      <p:sp>
        <p:nvSpPr>
          <p:cNvPr id="250" name="Google Shape;250;p18"/>
          <p:cNvSpPr txBox="1"/>
          <p:nvPr/>
        </p:nvSpPr>
        <p:spPr>
          <a:xfrm>
            <a:off x="957100" y="905975"/>
            <a:ext cx="5377200" cy="298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The past is only memories; the future is but illusory hopes;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f</a:t>
            </a:r>
            <a:r>
              <a:rPr b="0" i="0" lang="en" sz="2400" u="none" cap="none" strike="noStrike">
                <a:solidFill>
                  <a:schemeClr val="lt1"/>
                </a:solidFill>
                <a:latin typeface="Arial"/>
                <a:ea typeface="Arial"/>
                <a:cs typeface="Arial"/>
                <a:sym typeface="Arial"/>
              </a:rPr>
              <a:t>ocus on the pres</a:t>
            </a:r>
            <a:r>
              <a:rPr b="0" i="0" lang="en" sz="2400" u="none" cap="none" strike="noStrike">
                <a:solidFill>
                  <a:srgbClr val="FFFFFF"/>
                </a:solidFill>
                <a:latin typeface="Arial"/>
                <a:ea typeface="Arial"/>
                <a:cs typeface="Arial"/>
                <a:sym typeface="Arial"/>
              </a:rPr>
              <a:t>ent;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3333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For that </a:t>
            </a:r>
            <a:r>
              <a:rPr b="1" i="0" lang="en" sz="2400" u="none" cap="none" strike="noStrike">
                <a:solidFill>
                  <a:srgbClr val="333333"/>
                </a:solidFill>
                <a:latin typeface="Arial"/>
                <a:ea typeface="Arial"/>
                <a:cs typeface="Arial"/>
                <a:sym typeface="Arial"/>
              </a:rPr>
              <a:t>is where your life really is; </a:t>
            </a:r>
            <a:endParaRPr b="1" i="0" sz="2400" u="none" cap="none" strike="noStrike">
              <a:solidFill>
                <a:srgbClr val="3333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333333"/>
                </a:solidFill>
                <a:latin typeface="Arial"/>
                <a:ea typeface="Arial"/>
                <a:cs typeface="Arial"/>
                <a:sym typeface="Arial"/>
              </a:rPr>
              <a:t>and it consists only of tests.</a:t>
            </a:r>
            <a:endParaRPr b="1" i="0" sz="2400" u="none" cap="none" strike="noStrike">
              <a:solidFill>
                <a:srgbClr val="3333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pic>
        <p:nvPicPr>
          <p:cNvPr id="251" name="Google Shape;251;p18"/>
          <p:cNvPicPr preferRelativeResize="0"/>
          <p:nvPr/>
        </p:nvPicPr>
        <p:blipFill rotWithShape="1">
          <a:blip r:embed="rId4">
            <a:alphaModFix/>
          </a:blip>
          <a:srcRect b="0" l="0" r="0" t="0"/>
          <a:stretch/>
        </p:blipFill>
        <p:spPr>
          <a:xfrm>
            <a:off x="6552450" y="758800"/>
            <a:ext cx="1798425" cy="2885600"/>
          </a:xfrm>
          <a:prstGeom prst="rect">
            <a:avLst/>
          </a:prstGeom>
          <a:noFill/>
          <a:ln>
            <a:noFill/>
          </a:ln>
        </p:spPr>
      </p:pic>
      <p:sp>
        <p:nvSpPr>
          <p:cNvPr id="252" name="Google Shape;252;p18"/>
          <p:cNvSpPr txBox="1"/>
          <p:nvPr/>
        </p:nvSpPr>
        <p:spPr>
          <a:xfrm>
            <a:off x="6422075" y="3967225"/>
            <a:ext cx="2513400" cy="72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Rabbi Eliyahu Dessler, Z’l</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p19"/>
          <p:cNvSpPr txBox="1"/>
          <p:nvPr/>
        </p:nvSpPr>
        <p:spPr>
          <a:xfrm>
            <a:off x="1121475" y="653050"/>
            <a:ext cx="5299800" cy="6750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400"/>
              <a:buFont typeface="Arial"/>
              <a:buNone/>
            </a:pPr>
            <a:r>
              <a:rPr b="0" i="0" lang="en" sz="2100" u="none" cap="none" strike="noStrike">
                <a:solidFill>
                  <a:srgbClr val="000000"/>
                </a:solidFill>
                <a:latin typeface="DM Sans"/>
                <a:ea typeface="DM Sans"/>
                <a:cs typeface="DM Sans"/>
                <a:sym typeface="DM Sans"/>
              </a:rPr>
              <a:t>“It did not really matter what we expected from life, but rather what life expected from us. We needed to stop asking about the meaning of life, and instead to think of ourselves as those who were being questioned by life—daily and hourly. </a:t>
            </a:r>
            <a:endParaRPr b="0" i="0" sz="2100" u="none" cap="none" strike="noStrike">
              <a:solidFill>
                <a:srgbClr val="000000"/>
              </a:solidFill>
              <a:latin typeface="DM Sans"/>
              <a:ea typeface="DM Sans"/>
              <a:cs typeface="DM Sans"/>
              <a:sym typeface="DM Sans"/>
            </a:endParaRPr>
          </a:p>
          <a:p>
            <a:pPr indent="0" lvl="0" marL="0" marR="0" rtl="0" algn="l">
              <a:lnSpc>
                <a:spcPct val="150000"/>
              </a:lnSpc>
              <a:spcBef>
                <a:spcPts val="0"/>
              </a:spcBef>
              <a:spcAft>
                <a:spcPts val="0"/>
              </a:spcAft>
              <a:buClr>
                <a:srgbClr val="000000"/>
              </a:buClr>
              <a:buSzPts val="1400"/>
              <a:buFont typeface="Arial"/>
              <a:buNone/>
            </a:pPr>
            <a:r>
              <a:t/>
            </a:r>
            <a:endParaRPr b="0" i="0" sz="1800" u="none" cap="none" strike="noStrike">
              <a:solidFill>
                <a:srgbClr val="000000"/>
              </a:solidFill>
              <a:latin typeface="Merriweather"/>
              <a:ea typeface="Merriweather"/>
              <a:cs typeface="Merriweather"/>
              <a:sym typeface="Merriweather"/>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pic>
        <p:nvPicPr>
          <p:cNvPr id="258" name="Google Shape;258;p19"/>
          <p:cNvPicPr preferRelativeResize="0"/>
          <p:nvPr/>
        </p:nvPicPr>
        <p:blipFill rotWithShape="1">
          <a:blip r:embed="rId4">
            <a:alphaModFix/>
          </a:blip>
          <a:srcRect b="0" l="0" r="0" t="0"/>
          <a:stretch/>
        </p:blipFill>
        <p:spPr>
          <a:xfrm>
            <a:off x="6520550" y="982950"/>
            <a:ext cx="2038350" cy="22383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20"/>
          <p:cNvSpPr txBox="1"/>
          <p:nvPr/>
        </p:nvSpPr>
        <p:spPr>
          <a:xfrm>
            <a:off x="1121475" y="653050"/>
            <a:ext cx="5299800" cy="6750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chemeClr val="dk2"/>
              </a:buClr>
              <a:buSzPts val="1100"/>
              <a:buFont typeface="Arial"/>
              <a:buNone/>
            </a:pPr>
            <a:r>
              <a:rPr b="0" i="0" lang="en" sz="2100" u="none" cap="none" strike="noStrike">
                <a:solidFill>
                  <a:srgbClr val="000000"/>
                </a:solidFill>
                <a:latin typeface="DM Sans"/>
                <a:ea typeface="DM Sans"/>
                <a:cs typeface="DM Sans"/>
                <a:sym typeface="DM Sans"/>
              </a:rPr>
              <a:t>Our answer must consist, not in talk and meditation, but in right action and in right conduct. Life ultimately means taking the responsibility to find the right answer to its problems and to fulfill the tasks which it constantly sets for each individual.” </a:t>
            </a:r>
            <a:endParaRPr b="0" i="0" sz="2100" u="none" cap="none" strike="noStrike">
              <a:solidFill>
                <a:srgbClr val="000000"/>
              </a:solidFill>
              <a:latin typeface="DM Sans"/>
              <a:ea typeface="DM Sans"/>
              <a:cs typeface="DM Sans"/>
              <a:sym typeface="DM Sans"/>
            </a:endParaRPr>
          </a:p>
          <a:p>
            <a:pPr indent="0" lvl="0" marL="0" marR="0" rtl="0" algn="l">
              <a:lnSpc>
                <a:spcPct val="150000"/>
              </a:lnSpc>
              <a:spcBef>
                <a:spcPts val="0"/>
              </a:spcBef>
              <a:spcAft>
                <a:spcPts val="0"/>
              </a:spcAft>
              <a:buClr>
                <a:schemeClr val="dk2"/>
              </a:buClr>
              <a:buSzPts val="1100"/>
              <a:buFont typeface="Arial"/>
              <a:buNone/>
            </a:pPr>
            <a:r>
              <a:t/>
            </a:r>
            <a:endParaRPr b="0" i="0" sz="1800" u="none" cap="none" strike="noStrike">
              <a:solidFill>
                <a:srgbClr val="000000"/>
              </a:solidFill>
              <a:latin typeface="Merriweather"/>
              <a:ea typeface="Merriweather"/>
              <a:cs typeface="Merriweather"/>
              <a:sym typeface="Merriweather"/>
            </a:endParaRPr>
          </a:p>
          <a:p>
            <a:pPr indent="0" lvl="0" marL="0" marR="0" rtl="0" algn="l">
              <a:lnSpc>
                <a:spcPct val="100000"/>
              </a:lnSpc>
              <a:spcBef>
                <a:spcPts val="0"/>
              </a:spcBef>
              <a:spcAft>
                <a:spcPts val="0"/>
              </a:spcAft>
              <a:buClr>
                <a:srgbClr val="000000"/>
              </a:buClr>
              <a:buSzPts val="1400"/>
              <a:buFont typeface="Arial"/>
              <a:buNone/>
            </a:pPr>
            <a:r>
              <a:rPr b="0" i="0" lang="en" sz="1800" u="none" cap="none" strike="noStrike">
                <a:solidFill>
                  <a:srgbClr val="000000"/>
                </a:solidFill>
                <a:latin typeface="Merriweather"/>
                <a:ea typeface="Merriweather"/>
                <a:cs typeface="Merriweather"/>
                <a:sym typeface="Merriweather"/>
              </a:rPr>
              <a:t>― </a:t>
            </a:r>
            <a:r>
              <a:rPr b="1" i="0" lang="en" sz="1800" u="sng" cap="none" strike="noStrike">
                <a:solidFill>
                  <a:srgbClr val="000000"/>
                </a:solidFill>
                <a:latin typeface="Lato"/>
                <a:ea typeface="Lato"/>
                <a:cs typeface="Lato"/>
                <a:sym typeface="Lato"/>
                <a:hlinkClick r:id="rId4">
                  <a:extLst>
                    <a:ext uri="{A12FA001-AC4F-418D-AE19-62706E023703}">
                      <ahyp:hlinkClr val="tx"/>
                    </a:ext>
                  </a:extLst>
                </a:hlinkClick>
              </a:rPr>
              <a:t>Viktor E. Frankl</a:t>
            </a:r>
            <a:r>
              <a:rPr b="0" i="0" lang="en" sz="1800" u="none" cap="none" strike="noStrike">
                <a:solidFill>
                  <a:srgbClr val="000000"/>
                </a:solidFill>
                <a:latin typeface="Merriweather"/>
                <a:ea typeface="Merriweather"/>
                <a:cs typeface="Merriweather"/>
                <a:sym typeface="Merriweather"/>
              </a:rPr>
              <a:t>, </a:t>
            </a:r>
            <a:r>
              <a:rPr b="1" i="0" lang="en" sz="1800" u="sng" cap="none" strike="noStrike">
                <a:solidFill>
                  <a:srgbClr val="000000"/>
                </a:solidFill>
                <a:latin typeface="Lato"/>
                <a:ea typeface="Lato"/>
                <a:cs typeface="Lato"/>
                <a:sym typeface="Lato"/>
                <a:hlinkClick r:id="rId5">
                  <a:extLst>
                    <a:ext uri="{A12FA001-AC4F-418D-AE19-62706E023703}">
                      <ahyp:hlinkClr val="tx"/>
                    </a:ext>
                  </a:extLst>
                </a:hlinkClick>
              </a:rPr>
              <a:t>Man's Search for Meaning</a:t>
            </a:r>
            <a:endParaRPr b="0" i="0" sz="2100" u="none" cap="none" strike="noStrike">
              <a:solidFill>
                <a:srgbClr val="000000"/>
              </a:solidFill>
              <a:latin typeface="Merriweather"/>
              <a:ea typeface="Merriweather"/>
              <a:cs typeface="Merriweather"/>
              <a:sym typeface="Merriweather"/>
            </a:endParaRPr>
          </a:p>
        </p:txBody>
      </p:sp>
      <p:pic>
        <p:nvPicPr>
          <p:cNvPr id="264" name="Google Shape;264;p20"/>
          <p:cNvPicPr preferRelativeResize="0"/>
          <p:nvPr/>
        </p:nvPicPr>
        <p:blipFill rotWithShape="1">
          <a:blip r:embed="rId6">
            <a:alphaModFix/>
          </a:blip>
          <a:srcRect b="0" l="0" r="0" t="0"/>
          <a:stretch/>
        </p:blipFill>
        <p:spPr>
          <a:xfrm>
            <a:off x="6520550" y="982950"/>
            <a:ext cx="2038350" cy="22383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21"/>
          <p:cNvSpPr txBox="1"/>
          <p:nvPr>
            <p:ph idx="4294967295" type="title"/>
          </p:nvPr>
        </p:nvSpPr>
        <p:spPr>
          <a:xfrm>
            <a:off x="761200" y="736125"/>
            <a:ext cx="7486500" cy="3544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SzPts val="3000"/>
              <a:buNone/>
            </a:pPr>
            <a:r>
              <a:rPr b="0" lang="en">
                <a:solidFill>
                  <a:schemeClr val="lt1"/>
                </a:solidFill>
                <a:latin typeface="Arial"/>
                <a:ea typeface="Arial"/>
                <a:cs typeface="Arial"/>
                <a:sym typeface="Arial"/>
              </a:rPr>
              <a:t> </a:t>
            </a:r>
            <a:r>
              <a:rPr b="0" lang="en">
                <a:solidFill>
                  <a:schemeClr val="dk1"/>
                </a:solidFill>
                <a:latin typeface="Arial"/>
                <a:ea typeface="Arial"/>
                <a:cs typeface="Arial"/>
                <a:sym typeface="Arial"/>
              </a:rPr>
              <a:t>  Hitbonenut / Contemplation</a:t>
            </a:r>
            <a:endParaRPr b="0">
              <a:solidFill>
                <a:schemeClr val="dk1"/>
              </a:solidFill>
              <a:latin typeface="Arial"/>
              <a:ea typeface="Arial"/>
              <a:cs typeface="Arial"/>
              <a:sym typeface="Arial"/>
            </a:endParaRPr>
          </a:p>
          <a:p>
            <a:pPr indent="-349250" lvl="0" marL="457200" rtl="0" algn="l">
              <a:lnSpc>
                <a:spcPct val="100000"/>
              </a:lnSpc>
              <a:spcBef>
                <a:spcPts val="500"/>
              </a:spcBef>
              <a:spcAft>
                <a:spcPts val="0"/>
              </a:spcAft>
              <a:buClr>
                <a:schemeClr val="dk1"/>
              </a:buClr>
              <a:buSzPts val="1900"/>
              <a:buFont typeface="Arial"/>
              <a:buChar char="●"/>
            </a:pPr>
            <a:r>
              <a:rPr lang="en" sz="1900">
                <a:solidFill>
                  <a:schemeClr val="dk1"/>
                </a:solidFill>
                <a:latin typeface="Arial"/>
                <a:ea typeface="Arial"/>
                <a:cs typeface="Arial"/>
                <a:sym typeface="Arial"/>
              </a:rPr>
              <a:t>Practicing Hitbonenut creates a “space” or “distance” from anxiety, since it is only possible to concentrate on one thing at a time. </a:t>
            </a:r>
            <a:br>
              <a:rPr lang="en" sz="1900">
                <a:solidFill>
                  <a:schemeClr val="dk1"/>
                </a:solidFill>
                <a:latin typeface="Arial"/>
                <a:ea typeface="Arial"/>
                <a:cs typeface="Arial"/>
                <a:sym typeface="Arial"/>
              </a:rPr>
            </a:br>
            <a:endParaRPr sz="1900">
              <a:solidFill>
                <a:schemeClr val="dk1"/>
              </a:solidFill>
              <a:latin typeface="Arial"/>
              <a:ea typeface="Arial"/>
              <a:cs typeface="Arial"/>
              <a:sym typeface="Arial"/>
            </a:endParaRPr>
          </a:p>
          <a:p>
            <a:pPr indent="-349250" lvl="0" marL="457200" rtl="0" algn="l">
              <a:lnSpc>
                <a:spcPct val="100000"/>
              </a:lnSpc>
              <a:spcBef>
                <a:spcPts val="0"/>
              </a:spcBef>
              <a:spcAft>
                <a:spcPts val="0"/>
              </a:spcAft>
              <a:buClr>
                <a:schemeClr val="dk1"/>
              </a:buClr>
              <a:buSzPts val="1900"/>
              <a:buFont typeface="Arial"/>
              <a:buChar char="●"/>
            </a:pPr>
            <a:r>
              <a:rPr lang="en" sz="1900">
                <a:solidFill>
                  <a:schemeClr val="dk1"/>
                </a:solidFill>
                <a:latin typeface="Arial"/>
                <a:ea typeface="Arial"/>
                <a:cs typeface="Arial"/>
                <a:sym typeface="Arial"/>
              </a:rPr>
              <a:t>At the moment of contemplation, you are no longer overwhelmed by your thoughts, as you become absorbed by something beyond yourself.  </a:t>
            </a:r>
            <a:endParaRPr sz="1900">
              <a:solidFill>
                <a:schemeClr val="dk1"/>
              </a:solidFill>
              <a:latin typeface="Arial"/>
              <a:ea typeface="Arial"/>
              <a:cs typeface="Arial"/>
              <a:sym typeface="Arial"/>
            </a:endParaRPr>
          </a:p>
          <a:p>
            <a:pPr indent="0" lvl="0" marL="0" rtl="0" algn="l">
              <a:lnSpc>
                <a:spcPct val="200000"/>
              </a:lnSpc>
              <a:spcBef>
                <a:spcPts val="500"/>
              </a:spcBef>
              <a:spcAft>
                <a:spcPts val="0"/>
              </a:spcAft>
              <a:buSzPts val="3000"/>
              <a:buNone/>
            </a:pPr>
            <a:r>
              <a:t/>
            </a:r>
            <a:endParaRPr b="0">
              <a:solidFill>
                <a:schemeClr val="dk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sp>
        <p:nvSpPr>
          <p:cNvPr id="274" name="Google Shape;274;p22"/>
          <p:cNvSpPr txBox="1"/>
          <p:nvPr/>
        </p:nvSpPr>
        <p:spPr>
          <a:xfrm>
            <a:off x="3028350" y="835037"/>
            <a:ext cx="5236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Contemplation</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23"/>
          <p:cNvSpPr txBox="1"/>
          <p:nvPr>
            <p:ph idx="4294967295" type="title"/>
          </p:nvPr>
        </p:nvSpPr>
        <p:spPr>
          <a:xfrm>
            <a:off x="967500" y="1070500"/>
            <a:ext cx="7146900" cy="354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200">
                <a:solidFill>
                  <a:srgbClr val="FFFFFF"/>
                </a:solidFill>
                <a:latin typeface="Calibri"/>
                <a:ea typeface="Calibri"/>
                <a:cs typeface="Calibri"/>
                <a:sym typeface="Calibri"/>
              </a:rPr>
              <a:t>A deeper level of thinking that includes your ability to think about your thinking; how you understand, adapt, change, control, and use your thought processes.” </a:t>
            </a:r>
            <a:endParaRPr sz="2200">
              <a:solidFill>
                <a:srgbClr val="FFFFFF"/>
              </a:solidFill>
              <a:latin typeface="Calibri"/>
              <a:ea typeface="Calibri"/>
              <a:cs typeface="Calibri"/>
              <a:sym typeface="Calibri"/>
            </a:endParaRPr>
          </a:p>
          <a:p>
            <a:pPr indent="0" lvl="0" marL="0" rtl="0" algn="l">
              <a:lnSpc>
                <a:spcPct val="100000"/>
              </a:lnSpc>
              <a:spcBef>
                <a:spcPts val="500"/>
              </a:spcBef>
              <a:spcAft>
                <a:spcPts val="0"/>
              </a:spcAft>
              <a:buSzPts val="3000"/>
              <a:buNone/>
            </a:pPr>
            <a:r>
              <a:t/>
            </a:r>
            <a:endParaRPr sz="1100">
              <a:solidFill>
                <a:srgbClr val="FFFFFF"/>
              </a:solidFill>
              <a:latin typeface="Calibri"/>
              <a:ea typeface="Calibri"/>
              <a:cs typeface="Calibri"/>
              <a:sym typeface="Calibri"/>
            </a:endParaRPr>
          </a:p>
          <a:p>
            <a:pPr indent="0" lvl="0" marL="0" rtl="0" algn="l">
              <a:lnSpc>
                <a:spcPct val="115000"/>
              </a:lnSpc>
              <a:spcBef>
                <a:spcPts val="500"/>
              </a:spcBef>
              <a:spcAft>
                <a:spcPts val="0"/>
              </a:spcAft>
              <a:buSzPts val="3000"/>
              <a:buNone/>
            </a:pPr>
            <a:r>
              <a:rPr lang="en" sz="1800">
                <a:solidFill>
                  <a:srgbClr val="FFFFFF"/>
                </a:solidFill>
                <a:latin typeface="Calibri"/>
                <a:ea typeface="Calibri"/>
                <a:cs typeface="Calibri"/>
                <a:sym typeface="Calibri"/>
              </a:rPr>
              <a:t>Describe your thoughts: </a:t>
            </a:r>
            <a:br>
              <a:rPr lang="en" sz="1800">
                <a:solidFill>
                  <a:srgbClr val="FFFFFF"/>
                </a:solidFill>
                <a:latin typeface="Calibri"/>
                <a:ea typeface="Calibri"/>
                <a:cs typeface="Calibri"/>
                <a:sym typeface="Calibri"/>
              </a:rPr>
            </a:br>
            <a:r>
              <a:rPr lang="en" sz="1800">
                <a:solidFill>
                  <a:srgbClr val="FFFFFF"/>
                </a:solidFill>
                <a:latin typeface="Calibri"/>
                <a:ea typeface="Calibri"/>
                <a:cs typeface="Calibri"/>
                <a:sym typeface="Calibri"/>
              </a:rPr>
              <a:t> -“I’m thinking thoughts about how things don’t turn out right”</a:t>
            </a:r>
            <a:br>
              <a:rPr lang="en" sz="1800">
                <a:solidFill>
                  <a:srgbClr val="FFFFFF"/>
                </a:solidFill>
                <a:latin typeface="Calibri"/>
                <a:ea typeface="Calibri"/>
                <a:cs typeface="Calibri"/>
                <a:sym typeface="Calibri"/>
              </a:rPr>
            </a:br>
            <a:r>
              <a:rPr lang="en" sz="1800">
                <a:solidFill>
                  <a:srgbClr val="FFFFFF"/>
                </a:solidFill>
                <a:latin typeface="Calibri"/>
                <a:ea typeface="Calibri"/>
                <a:cs typeface="Calibri"/>
                <a:sym typeface="Calibri"/>
              </a:rPr>
              <a:t>-“I see how those thoughts are affecting my emotions and causing me unwanted anxiety.” </a:t>
            </a:r>
            <a:endParaRPr sz="1800">
              <a:solidFill>
                <a:srgbClr val="FFFFFF"/>
              </a:solidFill>
              <a:latin typeface="Calibri"/>
              <a:ea typeface="Calibri"/>
              <a:cs typeface="Calibri"/>
              <a:sym typeface="Calibri"/>
            </a:endParaRPr>
          </a:p>
          <a:p>
            <a:pPr indent="0" lvl="0" marL="0" rtl="0" algn="l">
              <a:lnSpc>
                <a:spcPct val="115000"/>
              </a:lnSpc>
              <a:spcBef>
                <a:spcPts val="500"/>
              </a:spcBef>
              <a:spcAft>
                <a:spcPts val="0"/>
              </a:spcAft>
              <a:buSzPts val="3000"/>
              <a:buNone/>
            </a:pPr>
            <a:r>
              <a:rPr lang="en" sz="1800">
                <a:solidFill>
                  <a:srgbClr val="FFFFFF"/>
                </a:solidFill>
                <a:latin typeface="Calibri"/>
                <a:ea typeface="Calibri"/>
                <a:cs typeface="Calibri"/>
                <a:sym typeface="Calibri"/>
              </a:rPr>
              <a:t>-“I’m thinking a critical thought about myself”</a:t>
            </a:r>
            <a:br>
              <a:rPr lang="en" sz="1800">
                <a:solidFill>
                  <a:srgbClr val="FFFFFF"/>
                </a:solidFill>
                <a:latin typeface="Calibri"/>
                <a:ea typeface="Calibri"/>
                <a:cs typeface="Calibri"/>
                <a:sym typeface="Calibri"/>
              </a:rPr>
            </a:br>
            <a:endParaRPr b="0" sz="1800">
              <a:solidFill>
                <a:srgbClr val="FFFFFF"/>
              </a:solidFill>
              <a:latin typeface="Calibri"/>
              <a:ea typeface="Calibri"/>
              <a:cs typeface="Calibri"/>
              <a:sym typeface="Calibri"/>
            </a:endParaRPr>
          </a:p>
          <a:p>
            <a:pPr indent="0" lvl="0" marL="0" rtl="0" algn="l">
              <a:lnSpc>
                <a:spcPct val="115000"/>
              </a:lnSpc>
              <a:spcBef>
                <a:spcPts val="500"/>
              </a:spcBef>
              <a:spcAft>
                <a:spcPts val="0"/>
              </a:spcAft>
              <a:buSzPts val="3000"/>
              <a:buNone/>
            </a:pPr>
            <a:r>
              <a:t/>
            </a:r>
            <a:endParaRPr b="0" sz="1800">
              <a:solidFill>
                <a:srgbClr val="FFFFFF"/>
              </a:solidFill>
              <a:latin typeface="Calibri"/>
              <a:ea typeface="Calibri"/>
              <a:cs typeface="Calibri"/>
              <a:sym typeface="Calibri"/>
            </a:endParaRPr>
          </a:p>
          <a:p>
            <a:pPr indent="0" lvl="0" marL="0" rtl="0" algn="l">
              <a:lnSpc>
                <a:spcPct val="200000"/>
              </a:lnSpc>
              <a:spcBef>
                <a:spcPts val="50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
        <p:nvSpPr>
          <p:cNvPr id="280" name="Google Shape;280;p23"/>
          <p:cNvSpPr txBox="1"/>
          <p:nvPr/>
        </p:nvSpPr>
        <p:spPr>
          <a:xfrm>
            <a:off x="3080400" y="426850"/>
            <a:ext cx="4090500" cy="86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Metacognition</a:t>
            </a:r>
            <a:endParaRPr b="0" i="0" sz="3000" u="none" cap="none" strike="noStrike">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p24"/>
          <p:cNvSpPr txBox="1"/>
          <p:nvPr>
            <p:ph idx="4294967295" type="title"/>
          </p:nvPr>
        </p:nvSpPr>
        <p:spPr>
          <a:xfrm>
            <a:off x="761200" y="736125"/>
            <a:ext cx="7078500" cy="3544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SzPts val="3000"/>
              <a:buNone/>
            </a:pPr>
            <a:r>
              <a:rPr b="0" lang="en">
                <a:solidFill>
                  <a:schemeClr val="lt1"/>
                </a:solidFill>
                <a:latin typeface="Arial"/>
                <a:ea typeface="Arial"/>
                <a:cs typeface="Arial"/>
                <a:sym typeface="Arial"/>
              </a:rPr>
              <a:t>2. Go Above: Different Pathways</a:t>
            </a:r>
            <a:endParaRPr b="0">
              <a:solidFill>
                <a:schemeClr val="lt1"/>
              </a:solidFill>
              <a:latin typeface="Arial"/>
              <a:ea typeface="Arial"/>
              <a:cs typeface="Arial"/>
              <a:sym typeface="Arial"/>
            </a:endParaRPr>
          </a:p>
          <a:p>
            <a:pPr indent="-381000" lvl="0" marL="457200" rtl="0" algn="l">
              <a:lnSpc>
                <a:spcPct val="150000"/>
              </a:lnSpc>
              <a:spcBef>
                <a:spcPts val="500"/>
              </a:spcBef>
              <a:spcAft>
                <a:spcPts val="0"/>
              </a:spcAft>
              <a:buClr>
                <a:schemeClr val="lt1"/>
              </a:buClr>
              <a:buSzPts val="2400"/>
              <a:buFont typeface="Arial"/>
              <a:buChar char="●"/>
            </a:pPr>
            <a:r>
              <a:rPr lang="en" sz="2400">
                <a:solidFill>
                  <a:schemeClr val="lt1"/>
                </a:solidFill>
                <a:latin typeface="Arial"/>
                <a:ea typeface="Arial"/>
                <a:cs typeface="Arial"/>
                <a:sym typeface="Arial"/>
              </a:rPr>
              <a:t>Strengthen Emunah/Bitachon (Faith, Trust) Daily</a:t>
            </a:r>
            <a:endParaRPr sz="2400">
              <a:solidFill>
                <a:schemeClr val="lt1"/>
              </a:solidFill>
              <a:latin typeface="Arial"/>
              <a:ea typeface="Arial"/>
              <a:cs typeface="Arial"/>
              <a:sym typeface="Arial"/>
            </a:endParaRPr>
          </a:p>
          <a:p>
            <a:pPr indent="-381000" lvl="0" marL="457200" rtl="0" algn="l">
              <a:lnSpc>
                <a:spcPct val="150000"/>
              </a:lnSpc>
              <a:spcBef>
                <a:spcPts val="0"/>
              </a:spcBef>
              <a:spcAft>
                <a:spcPts val="0"/>
              </a:spcAft>
              <a:buClr>
                <a:schemeClr val="lt1"/>
              </a:buClr>
              <a:buSzPts val="2400"/>
              <a:buFont typeface="Arial"/>
              <a:buChar char="●"/>
            </a:pPr>
            <a:r>
              <a:rPr lang="en" sz="2400">
                <a:solidFill>
                  <a:schemeClr val="lt1"/>
                </a:solidFill>
                <a:latin typeface="Arial"/>
                <a:ea typeface="Arial"/>
                <a:cs typeface="Arial"/>
                <a:sym typeface="Arial"/>
              </a:rPr>
              <a:t>Kabbalah (Everything is G-dly)</a:t>
            </a:r>
            <a:endParaRPr sz="2400">
              <a:solidFill>
                <a:schemeClr val="lt1"/>
              </a:solidFill>
              <a:latin typeface="Arial"/>
              <a:ea typeface="Arial"/>
              <a:cs typeface="Arial"/>
              <a:sym typeface="Arial"/>
            </a:endParaRPr>
          </a:p>
          <a:p>
            <a:pPr indent="-381000" lvl="0" marL="457200" rtl="0" algn="l">
              <a:lnSpc>
                <a:spcPct val="150000"/>
              </a:lnSpc>
              <a:spcBef>
                <a:spcPts val="0"/>
              </a:spcBef>
              <a:spcAft>
                <a:spcPts val="0"/>
              </a:spcAft>
              <a:buClr>
                <a:schemeClr val="lt1"/>
              </a:buClr>
              <a:buSzPts val="2400"/>
              <a:buFont typeface="Arial"/>
              <a:buChar char="●"/>
            </a:pPr>
            <a:r>
              <a:rPr lang="en" sz="2400">
                <a:solidFill>
                  <a:schemeClr val="lt1"/>
                </a:solidFill>
                <a:latin typeface="Arial"/>
                <a:ea typeface="Arial"/>
                <a:cs typeface="Arial"/>
                <a:sym typeface="Arial"/>
              </a:rPr>
              <a:t>Hashkafa/Philosophy </a:t>
            </a:r>
            <a:endParaRPr sz="2400">
              <a:solidFill>
                <a:schemeClr val="lt1"/>
              </a:solidFill>
              <a:latin typeface="Arial"/>
              <a:ea typeface="Arial"/>
              <a:cs typeface="Arial"/>
              <a:sym typeface="Arial"/>
            </a:endParaRPr>
          </a:p>
          <a:p>
            <a:pPr indent="0" lvl="0" marL="0" rtl="0" algn="l">
              <a:lnSpc>
                <a:spcPct val="200000"/>
              </a:lnSpc>
              <a:spcBef>
                <a:spcPts val="50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25"/>
          <p:cNvSpPr txBox="1"/>
          <p:nvPr/>
        </p:nvSpPr>
        <p:spPr>
          <a:xfrm>
            <a:off x="610950" y="1349825"/>
            <a:ext cx="6031500" cy="3118800"/>
          </a:xfrm>
          <a:prstGeom prst="rect">
            <a:avLst/>
          </a:prstGeom>
          <a:noFill/>
          <a:ln>
            <a:noFill/>
          </a:ln>
        </p:spPr>
        <p:txBody>
          <a:bodyPr anchorCtr="0" anchor="t" bIns="91425" lIns="91425" spcFirstLastPara="1" rIns="91425" wrap="square" tIns="91425">
            <a:noAutofit/>
          </a:bodyPr>
          <a:lstStyle/>
          <a:p>
            <a:pPr indent="-361950" lvl="0" marL="457200" marR="0" rtl="0" algn="l">
              <a:lnSpc>
                <a:spcPct val="115000"/>
              </a:lnSpc>
              <a:spcBef>
                <a:spcPts val="0"/>
              </a:spcBef>
              <a:spcAft>
                <a:spcPts val="0"/>
              </a:spcAft>
              <a:buClr>
                <a:srgbClr val="000000"/>
              </a:buClr>
              <a:buSzPts val="2100"/>
              <a:buFont typeface="Arial"/>
              <a:buChar char="●"/>
            </a:pPr>
            <a:r>
              <a:rPr b="1" i="0" lang="en" sz="2100" u="none" cap="none" strike="noStrike">
                <a:solidFill>
                  <a:srgbClr val="000000"/>
                </a:solidFill>
                <a:latin typeface="Arial"/>
                <a:ea typeface="Arial"/>
                <a:cs typeface="Arial"/>
                <a:sym typeface="Arial"/>
              </a:rPr>
              <a:t>Introduction about the purpose of the program (to increase trust in G-d) </a:t>
            </a:r>
            <a:endParaRPr b="1" i="0" sz="2100" u="none" cap="none" strike="noStrike">
              <a:solidFill>
                <a:srgbClr val="000000"/>
              </a:solidFill>
              <a:latin typeface="Arial"/>
              <a:ea typeface="Arial"/>
              <a:cs typeface="Arial"/>
              <a:sym typeface="Arial"/>
            </a:endParaRPr>
          </a:p>
          <a:p>
            <a:pPr indent="-361950" lvl="0" marL="457200" marR="0" rtl="0" algn="l">
              <a:lnSpc>
                <a:spcPct val="115000"/>
              </a:lnSpc>
              <a:spcBef>
                <a:spcPts val="0"/>
              </a:spcBef>
              <a:spcAft>
                <a:spcPts val="0"/>
              </a:spcAft>
              <a:buClr>
                <a:srgbClr val="000000"/>
              </a:buClr>
              <a:buSzPts val="2100"/>
              <a:buFont typeface="Arial"/>
              <a:buChar char="●"/>
            </a:pPr>
            <a:r>
              <a:rPr b="1" i="0" lang="en" sz="2100" u="none" cap="none" strike="noStrike">
                <a:solidFill>
                  <a:srgbClr val="000000"/>
                </a:solidFill>
                <a:latin typeface="Arial"/>
                <a:ea typeface="Arial"/>
                <a:cs typeface="Arial"/>
                <a:sym typeface="Arial"/>
              </a:rPr>
              <a:t>Inspiring anecdotes about belief</a:t>
            </a:r>
            <a:endParaRPr b="1" i="0" sz="2100" u="none" cap="none" strike="noStrike">
              <a:solidFill>
                <a:srgbClr val="000000"/>
              </a:solidFill>
              <a:latin typeface="Arial"/>
              <a:ea typeface="Arial"/>
              <a:cs typeface="Arial"/>
              <a:sym typeface="Arial"/>
            </a:endParaRPr>
          </a:p>
          <a:p>
            <a:pPr indent="-361950" lvl="0" marL="457200" marR="0" rtl="0" algn="l">
              <a:lnSpc>
                <a:spcPct val="115000"/>
              </a:lnSpc>
              <a:spcBef>
                <a:spcPts val="0"/>
              </a:spcBef>
              <a:spcAft>
                <a:spcPts val="0"/>
              </a:spcAft>
              <a:buClr>
                <a:srgbClr val="000000"/>
              </a:buClr>
              <a:buSzPts val="2100"/>
              <a:buFont typeface="Arial"/>
              <a:buChar char="●"/>
            </a:pPr>
            <a:r>
              <a:rPr b="1" i="0" lang="en" sz="2100" u="none" cap="none" strike="noStrike">
                <a:solidFill>
                  <a:srgbClr val="000000"/>
                </a:solidFill>
                <a:latin typeface="Arial"/>
                <a:ea typeface="Arial"/>
                <a:cs typeface="Arial"/>
                <a:sym typeface="Arial"/>
              </a:rPr>
              <a:t>Reading four passages from Torah sources about belief</a:t>
            </a:r>
            <a:endParaRPr b="1" i="0" sz="2100" u="none" cap="none" strike="noStrike">
              <a:solidFill>
                <a:srgbClr val="000000"/>
              </a:solidFill>
              <a:latin typeface="Arial"/>
              <a:ea typeface="Arial"/>
              <a:cs typeface="Arial"/>
              <a:sym typeface="Arial"/>
            </a:endParaRPr>
          </a:p>
          <a:p>
            <a:pPr indent="-361950" lvl="0" marL="457200" marR="0" rtl="0" algn="l">
              <a:lnSpc>
                <a:spcPct val="115000"/>
              </a:lnSpc>
              <a:spcBef>
                <a:spcPts val="0"/>
              </a:spcBef>
              <a:spcAft>
                <a:spcPts val="0"/>
              </a:spcAft>
              <a:buClr>
                <a:srgbClr val="000000"/>
              </a:buClr>
              <a:buSzPts val="2100"/>
              <a:buFont typeface="Arial"/>
              <a:buChar char="●"/>
            </a:pPr>
            <a:r>
              <a:rPr b="1" i="0" lang="en" sz="2100" u="none" cap="none" strike="noStrike">
                <a:solidFill>
                  <a:srgbClr val="000000"/>
                </a:solidFill>
                <a:latin typeface="Arial"/>
                <a:ea typeface="Arial"/>
                <a:cs typeface="Arial"/>
                <a:sym typeface="Arial"/>
              </a:rPr>
              <a:t>Picturing a person you trust and imagining that he/she was sent by G-d to help you </a:t>
            </a:r>
            <a:endParaRPr b="1"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91" name="Google Shape;291;p25"/>
          <p:cNvSpPr txBox="1"/>
          <p:nvPr/>
        </p:nvSpPr>
        <p:spPr>
          <a:xfrm>
            <a:off x="757750" y="362200"/>
            <a:ext cx="7745400" cy="67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Emunah: Spiritually Integrated Therapy (SIT)</a:t>
            </a:r>
            <a:endParaRPr b="0" i="0" sz="3000" u="none" cap="none" strike="noStrike">
              <a:solidFill>
                <a:srgbClr val="000000"/>
              </a:solidFill>
              <a:latin typeface="Arial"/>
              <a:ea typeface="Arial"/>
              <a:cs typeface="Arial"/>
              <a:sym typeface="Arial"/>
            </a:endParaRPr>
          </a:p>
        </p:txBody>
      </p:sp>
      <p:pic>
        <p:nvPicPr>
          <p:cNvPr id="292" name="Google Shape;292;p25"/>
          <p:cNvPicPr preferRelativeResize="0"/>
          <p:nvPr/>
        </p:nvPicPr>
        <p:blipFill rotWithShape="1">
          <a:blip r:embed="rId4">
            <a:alphaModFix/>
          </a:blip>
          <a:srcRect b="0" l="0" r="0" t="0"/>
          <a:stretch/>
        </p:blipFill>
        <p:spPr>
          <a:xfrm>
            <a:off x="6716700" y="1349825"/>
            <a:ext cx="1914525" cy="2390775"/>
          </a:xfrm>
          <a:prstGeom prst="rect">
            <a:avLst/>
          </a:prstGeom>
          <a:noFill/>
          <a:ln>
            <a:noFill/>
          </a:ln>
        </p:spPr>
      </p:pic>
      <p:sp>
        <p:nvSpPr>
          <p:cNvPr id="293" name="Google Shape;293;p25"/>
          <p:cNvSpPr txBox="1"/>
          <p:nvPr/>
        </p:nvSpPr>
        <p:spPr>
          <a:xfrm>
            <a:off x="6804425" y="3949475"/>
            <a:ext cx="1826700" cy="33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David Rosmarin,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Harvard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26"/>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26"/>
          <p:cNvSpPr/>
          <p:nvPr/>
        </p:nvSpPr>
        <p:spPr>
          <a:xfrm>
            <a:off x="1426425" y="468525"/>
            <a:ext cx="6372000" cy="4092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26"/>
          <p:cNvSpPr txBox="1"/>
          <p:nvPr/>
        </p:nvSpPr>
        <p:spPr>
          <a:xfrm>
            <a:off x="1729575" y="737250"/>
            <a:ext cx="5765700" cy="2593200"/>
          </a:xfrm>
          <a:prstGeom prst="rect">
            <a:avLst/>
          </a:prstGeom>
          <a:noFill/>
          <a:ln>
            <a:noFill/>
          </a:ln>
        </p:spPr>
        <p:txBody>
          <a:bodyPr anchorCtr="0" anchor="t" bIns="91425" lIns="91425" spcFirstLastPara="1" rIns="91425" wrap="square" tIns="91425">
            <a:noAutofit/>
          </a:bodyPr>
          <a:lstStyle/>
          <a:p>
            <a:pPr indent="-349250" lvl="0" marL="457200" marR="0" rtl="0" algn="l">
              <a:lnSpc>
                <a:spcPct val="150000"/>
              </a:lnSpc>
              <a:spcBef>
                <a:spcPts val="0"/>
              </a:spcBef>
              <a:spcAft>
                <a:spcPts val="0"/>
              </a:spcAft>
              <a:buClr>
                <a:srgbClr val="333333"/>
              </a:buClr>
              <a:buSzPts val="1900"/>
              <a:buFont typeface="Arial"/>
              <a:buChar char="●"/>
            </a:pPr>
            <a:r>
              <a:rPr b="0" i="0" lang="en" sz="1900" u="none" cap="none" strike="noStrike">
                <a:solidFill>
                  <a:srgbClr val="333333"/>
                </a:solidFill>
                <a:latin typeface="Arial"/>
                <a:ea typeface="Arial"/>
                <a:cs typeface="Arial"/>
                <a:sym typeface="Arial"/>
              </a:rPr>
              <a:t>Thinking about a precious item and trying to imagine that G-d sent  it to you </a:t>
            </a:r>
            <a:endParaRPr b="0" i="0" sz="1900" u="none" cap="none" strike="noStrike">
              <a:solidFill>
                <a:srgbClr val="333333"/>
              </a:solidFill>
              <a:latin typeface="Arial"/>
              <a:ea typeface="Arial"/>
              <a:cs typeface="Arial"/>
              <a:sym typeface="Arial"/>
            </a:endParaRPr>
          </a:p>
          <a:p>
            <a:pPr indent="-349250" lvl="0" marL="457200" marR="0" rtl="0" algn="l">
              <a:lnSpc>
                <a:spcPct val="150000"/>
              </a:lnSpc>
              <a:spcBef>
                <a:spcPts val="0"/>
              </a:spcBef>
              <a:spcAft>
                <a:spcPts val="0"/>
              </a:spcAft>
              <a:buClr>
                <a:srgbClr val="333333"/>
              </a:buClr>
              <a:buSzPts val="1900"/>
              <a:buFont typeface="Arial"/>
              <a:buChar char="●"/>
            </a:pPr>
            <a:r>
              <a:rPr b="0" i="0" lang="en" sz="1900" u="none" cap="none" strike="noStrike">
                <a:solidFill>
                  <a:srgbClr val="333333"/>
                </a:solidFill>
                <a:latin typeface="Arial"/>
                <a:ea typeface="Arial"/>
                <a:cs typeface="Arial"/>
                <a:sym typeface="Arial"/>
              </a:rPr>
              <a:t>Thinking about a stressful time in the past that turned out better than expected, and then contemplating G-d’s role in the event </a:t>
            </a:r>
            <a:endParaRPr b="0" i="0" sz="1900" u="none" cap="none" strike="noStrike">
              <a:solidFill>
                <a:srgbClr val="333333"/>
              </a:solidFill>
              <a:latin typeface="Arial"/>
              <a:ea typeface="Arial"/>
              <a:cs typeface="Arial"/>
              <a:sym typeface="Arial"/>
            </a:endParaRPr>
          </a:p>
          <a:p>
            <a:pPr indent="-349250" lvl="0" marL="457200" marR="0" rtl="0" algn="l">
              <a:lnSpc>
                <a:spcPct val="150000"/>
              </a:lnSpc>
              <a:spcBef>
                <a:spcPts val="0"/>
              </a:spcBef>
              <a:spcAft>
                <a:spcPts val="0"/>
              </a:spcAft>
              <a:buClr>
                <a:srgbClr val="333333"/>
              </a:buClr>
              <a:buSzPts val="1900"/>
              <a:buFont typeface="Arial"/>
              <a:buChar char="●"/>
            </a:pPr>
            <a:r>
              <a:rPr b="0" i="0" lang="en" sz="1900" u="none" cap="none" strike="noStrike">
                <a:solidFill>
                  <a:srgbClr val="333333"/>
                </a:solidFill>
                <a:latin typeface="Arial"/>
                <a:ea typeface="Arial"/>
                <a:cs typeface="Arial"/>
                <a:sym typeface="Arial"/>
              </a:rPr>
              <a:t>Thinking about G-d’s role while engaging in physical activity (standing up, lifting, etc.)</a:t>
            </a:r>
            <a:endParaRPr b="0" i="0" sz="1900" u="none" cap="none" strike="noStrike">
              <a:solidFill>
                <a:srgbClr val="333333"/>
              </a:solidFill>
              <a:latin typeface="Arial"/>
              <a:ea typeface="Arial"/>
              <a:cs typeface="Arial"/>
              <a:sym typeface="Arial"/>
            </a:endParaRPr>
          </a:p>
          <a:p>
            <a:pPr indent="-349250" lvl="0" marL="457200" marR="0" rtl="0" algn="l">
              <a:lnSpc>
                <a:spcPct val="150000"/>
              </a:lnSpc>
              <a:spcBef>
                <a:spcPts val="0"/>
              </a:spcBef>
              <a:spcAft>
                <a:spcPts val="0"/>
              </a:spcAft>
              <a:buClr>
                <a:srgbClr val="333333"/>
              </a:buClr>
              <a:buSzPts val="1900"/>
              <a:buFont typeface="Arial"/>
              <a:buChar char="●"/>
            </a:pPr>
            <a:r>
              <a:rPr b="0" i="0" lang="en" sz="1900" u="none" cap="none" strike="noStrike">
                <a:solidFill>
                  <a:srgbClr val="333333"/>
                </a:solidFill>
                <a:latin typeface="Arial"/>
                <a:ea typeface="Arial"/>
                <a:cs typeface="Arial"/>
                <a:sym typeface="Arial"/>
              </a:rPr>
              <a:t>Praying for help to increase trust in G-d</a:t>
            </a:r>
            <a:endParaRPr b="0" i="0" sz="1900" u="none" cap="none" strike="noStrike">
              <a:solidFill>
                <a:srgbClr val="333333"/>
              </a:solidFill>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1400" u="none" cap="none" strike="noStrike">
              <a:solidFill>
                <a:schemeClr val="dk2"/>
              </a:solidFill>
              <a:highlight>
                <a:srgbClr val="BF9000"/>
              </a:highlight>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04" name="Shape 304"/>
        <p:cNvGrpSpPr/>
        <p:nvPr/>
      </p:nvGrpSpPr>
      <p:grpSpPr>
        <a:xfrm>
          <a:off x="0" y="0"/>
          <a:ext cx="0" cy="0"/>
          <a:chOff x="0" y="0"/>
          <a:chExt cx="0" cy="0"/>
        </a:xfrm>
      </p:grpSpPr>
      <p:sp>
        <p:nvSpPr>
          <p:cNvPr id="305" name="Google Shape;305;p27"/>
          <p:cNvSpPr txBox="1"/>
          <p:nvPr/>
        </p:nvSpPr>
        <p:spPr>
          <a:xfrm>
            <a:off x="3552150" y="461750"/>
            <a:ext cx="4056600" cy="95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Results</a:t>
            </a:r>
            <a:endParaRPr b="0" i="0" sz="3000" u="none" cap="none" strike="noStrike">
              <a:solidFill>
                <a:srgbClr val="000000"/>
              </a:solidFill>
              <a:latin typeface="Arial"/>
              <a:ea typeface="Arial"/>
              <a:cs typeface="Arial"/>
              <a:sym typeface="Arial"/>
            </a:endParaRPr>
          </a:p>
        </p:txBody>
      </p:sp>
      <p:sp>
        <p:nvSpPr>
          <p:cNvPr id="306" name="Google Shape;306;p27"/>
          <p:cNvSpPr txBox="1"/>
          <p:nvPr/>
        </p:nvSpPr>
        <p:spPr>
          <a:xfrm>
            <a:off x="715975" y="1319950"/>
            <a:ext cx="4880700" cy="28842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Clr>
                <a:srgbClr val="000000"/>
              </a:buClr>
              <a:buSzPts val="2000"/>
              <a:buFont typeface="Arial"/>
              <a:buChar char="●"/>
            </a:pPr>
            <a:r>
              <a:rPr b="0" i="0" lang="en" sz="2000" u="none" cap="none" strike="noStrike">
                <a:solidFill>
                  <a:srgbClr val="000000"/>
                </a:solidFill>
                <a:latin typeface="Arial"/>
                <a:ea typeface="Arial"/>
                <a:cs typeface="Arial"/>
                <a:sym typeface="Arial"/>
              </a:rPr>
              <a:t>SIT participants showed significantly reduced levels of stress, worry, and symptoms of depression from following the prescribed regimen.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n" sz="2000" u="none" cap="none" strike="noStrike">
                <a:solidFill>
                  <a:srgbClr val="000000"/>
                </a:solidFill>
                <a:latin typeface="Arial"/>
                <a:ea typeface="Arial"/>
                <a:cs typeface="Arial"/>
                <a:sym typeface="Arial"/>
              </a:rPr>
              <a:t>They also reported “greater belief in treatment credibility, greater expectancies from treatment and greater treatment satisfaction than PMR participants.” </a:t>
            </a:r>
            <a:endParaRPr b="0" i="0" sz="2000" u="none" cap="none" strike="noStrike">
              <a:solidFill>
                <a:srgbClr val="000000"/>
              </a:solidFill>
              <a:latin typeface="Arial"/>
              <a:ea typeface="Arial"/>
              <a:cs typeface="Arial"/>
              <a:sym typeface="Arial"/>
            </a:endParaRPr>
          </a:p>
        </p:txBody>
      </p:sp>
      <p:pic>
        <p:nvPicPr>
          <p:cNvPr id="307" name="Google Shape;307;p27"/>
          <p:cNvPicPr preferRelativeResize="0"/>
          <p:nvPr/>
        </p:nvPicPr>
        <p:blipFill rotWithShape="1">
          <a:blip r:embed="rId3">
            <a:alphaModFix/>
          </a:blip>
          <a:srcRect b="0" l="0" r="0" t="0"/>
          <a:stretch/>
        </p:blipFill>
        <p:spPr>
          <a:xfrm>
            <a:off x="6034625" y="1511288"/>
            <a:ext cx="2466975" cy="18478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28"/>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28"/>
          <p:cNvSpPr txBox="1"/>
          <p:nvPr/>
        </p:nvSpPr>
        <p:spPr>
          <a:xfrm>
            <a:off x="971725" y="818100"/>
            <a:ext cx="50538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2000" u="none" cap="none" strike="noStrike">
                <a:solidFill>
                  <a:srgbClr val="000000"/>
                </a:solidFill>
                <a:latin typeface="Arial"/>
                <a:ea typeface="Arial"/>
                <a:cs typeface="Arial"/>
                <a:sym typeface="Arial"/>
              </a:rPr>
              <a:t>“Just now I dispatched a telegram to you: I am most surprised at your low spirits. You should follow the directives of two medical specialists, and muster strength in your trust in G-d, Who will no doubt restore your former health. With blessings for a speedy recovery.  People study, and study — but when it comes to practical application, where’s the trust?</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highlight>
                <a:srgbClr val="000000"/>
              </a:highlight>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314" name="Google Shape;314;p28"/>
          <p:cNvPicPr preferRelativeResize="0"/>
          <p:nvPr/>
        </p:nvPicPr>
        <p:blipFill rotWithShape="1">
          <a:blip r:embed="rId4">
            <a:alphaModFix/>
          </a:blip>
          <a:srcRect b="0" l="0" r="0" t="0"/>
          <a:stretch/>
        </p:blipFill>
        <p:spPr>
          <a:xfrm>
            <a:off x="6347300" y="1247975"/>
            <a:ext cx="2295700" cy="1818200"/>
          </a:xfrm>
          <a:prstGeom prst="rect">
            <a:avLst/>
          </a:prstGeom>
          <a:noFill/>
          <a:ln>
            <a:noFill/>
          </a:ln>
        </p:spPr>
      </p:pic>
      <p:sp>
        <p:nvSpPr>
          <p:cNvPr id="315" name="Google Shape;315;p28"/>
          <p:cNvSpPr txBox="1"/>
          <p:nvPr/>
        </p:nvSpPr>
        <p:spPr>
          <a:xfrm>
            <a:off x="2206725" y="517800"/>
            <a:ext cx="41118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Gate of Trust</a:t>
            </a:r>
            <a:endParaRPr b="0" i="0" sz="3000" u="none" cap="none" strike="noStrike">
              <a:solidFill>
                <a:srgbClr val="000000"/>
              </a:solidFill>
              <a:latin typeface="Arial"/>
              <a:ea typeface="Arial"/>
              <a:cs typeface="Arial"/>
              <a:sym typeface="Arial"/>
            </a:endParaRPr>
          </a:p>
        </p:txBody>
      </p:sp>
      <p:sp>
        <p:nvSpPr>
          <p:cNvPr id="316" name="Google Shape;316;p28"/>
          <p:cNvSpPr txBox="1"/>
          <p:nvPr/>
        </p:nvSpPr>
        <p:spPr>
          <a:xfrm>
            <a:off x="6294400" y="3215550"/>
            <a:ext cx="2553900" cy="355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Rabbi Menachem Schneerson</a:t>
            </a:r>
            <a:endParaRPr b="1" i="0" sz="11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p29"/>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29"/>
          <p:cNvSpPr txBox="1"/>
          <p:nvPr/>
        </p:nvSpPr>
        <p:spPr>
          <a:xfrm>
            <a:off x="930050" y="235025"/>
            <a:ext cx="52011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900" u="none" cap="none" strike="noStrike">
                <a:solidFill>
                  <a:srgbClr val="000000"/>
                </a:solidFill>
                <a:latin typeface="Arial"/>
                <a:ea typeface="Arial"/>
                <a:cs typeface="Arial"/>
                <a:sym typeface="Arial"/>
              </a:rPr>
              <a:t>You should study, three or four times over, ‘Shaar HaBitachon (The Gate of Trust)’ in Chovos HaLevavos (Duties of the Heart). It goes without saying that I do not mean that you should study it all at once, but in the course of a few weeks.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900" u="none" cap="none" strike="noStrike">
                <a:solidFill>
                  <a:srgbClr val="000000"/>
                </a:solidFill>
                <a:latin typeface="Arial"/>
                <a:ea typeface="Arial"/>
                <a:cs typeface="Arial"/>
                <a:sym typeface="Arial"/>
              </a:rPr>
              <a:t>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900" u="none" cap="none" strike="noStrike">
                <a:solidFill>
                  <a:srgbClr val="000000"/>
                </a:solidFill>
                <a:latin typeface="Arial"/>
                <a:ea typeface="Arial"/>
                <a:cs typeface="Arial"/>
                <a:sym typeface="Arial"/>
              </a:rPr>
              <a:t>With blessings for a speedy recovery, and awaiting good news of your physical and spiritual health.”</a:t>
            </a:r>
            <a:endParaRPr b="0" i="0" sz="2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highlight>
                <a:srgbClr val="000000"/>
              </a:highlight>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323" name="Google Shape;323;p29"/>
          <p:cNvPicPr preferRelativeResize="0"/>
          <p:nvPr/>
        </p:nvPicPr>
        <p:blipFill rotWithShape="1">
          <a:blip r:embed="rId4">
            <a:alphaModFix/>
          </a:blip>
          <a:srcRect b="0" l="0" r="0" t="0"/>
          <a:stretch/>
        </p:blipFill>
        <p:spPr>
          <a:xfrm>
            <a:off x="6347300" y="1247975"/>
            <a:ext cx="2295700" cy="1818200"/>
          </a:xfrm>
          <a:prstGeom prst="rect">
            <a:avLst/>
          </a:prstGeom>
          <a:noFill/>
          <a:ln>
            <a:noFill/>
          </a:ln>
        </p:spPr>
      </p:pic>
      <p:sp>
        <p:nvSpPr>
          <p:cNvPr id="324" name="Google Shape;324;p29"/>
          <p:cNvSpPr txBox="1"/>
          <p:nvPr/>
        </p:nvSpPr>
        <p:spPr>
          <a:xfrm>
            <a:off x="2019325" y="178825"/>
            <a:ext cx="41118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Gate of Trust</a:t>
            </a:r>
            <a:endParaRPr b="0" i="0" sz="3000" u="none" cap="none" strike="noStrike">
              <a:solidFill>
                <a:srgbClr val="000000"/>
              </a:solidFill>
              <a:latin typeface="Arial"/>
              <a:ea typeface="Arial"/>
              <a:cs typeface="Arial"/>
              <a:sym typeface="Arial"/>
            </a:endParaRPr>
          </a:p>
        </p:txBody>
      </p:sp>
      <p:sp>
        <p:nvSpPr>
          <p:cNvPr id="325" name="Google Shape;325;p29"/>
          <p:cNvSpPr txBox="1"/>
          <p:nvPr/>
        </p:nvSpPr>
        <p:spPr>
          <a:xfrm>
            <a:off x="6294400" y="3215550"/>
            <a:ext cx="2553900" cy="355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Rabbi Menachem Schneerson</a:t>
            </a:r>
            <a:endParaRPr b="1" i="0" sz="11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30"/>
          <p:cNvSpPr txBox="1"/>
          <p:nvPr/>
        </p:nvSpPr>
        <p:spPr>
          <a:xfrm>
            <a:off x="718525" y="1131200"/>
            <a:ext cx="7256400" cy="27993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30000"/>
              </a:lnSpc>
              <a:spcBef>
                <a:spcPts val="0"/>
              </a:spcBef>
              <a:spcAft>
                <a:spcPts val="0"/>
              </a:spcAft>
              <a:buClr>
                <a:srgbClr val="FFFFFF"/>
              </a:buClr>
              <a:buSzPts val="2200"/>
              <a:buFont typeface="Arial"/>
              <a:buChar char="●"/>
            </a:pPr>
            <a:r>
              <a:rPr b="1" i="0" lang="en" sz="2200" u="none" cap="none" strike="noStrike">
                <a:solidFill>
                  <a:srgbClr val="FFFFFF"/>
                </a:solidFill>
                <a:latin typeface="Arial"/>
                <a:ea typeface="Arial"/>
                <a:cs typeface="Arial"/>
                <a:sym typeface="Arial"/>
              </a:rPr>
              <a:t>Introduction - Benefits of trust </a:t>
            </a:r>
            <a:endParaRPr b="1" i="0" sz="2200" u="none" cap="none" strike="noStrike">
              <a:solidFill>
                <a:srgbClr val="FFFFFF"/>
              </a:solidFill>
              <a:latin typeface="Arial"/>
              <a:ea typeface="Arial"/>
              <a:cs typeface="Arial"/>
              <a:sym typeface="Arial"/>
            </a:endParaRPr>
          </a:p>
          <a:p>
            <a:pPr indent="-368300" lvl="0" marL="457200" marR="0" rtl="0" algn="l">
              <a:lnSpc>
                <a:spcPct val="130000"/>
              </a:lnSpc>
              <a:spcBef>
                <a:spcPts val="0"/>
              </a:spcBef>
              <a:spcAft>
                <a:spcPts val="0"/>
              </a:spcAft>
              <a:buClr>
                <a:srgbClr val="FFFFFF"/>
              </a:buClr>
              <a:buSzPts val="2200"/>
              <a:buFont typeface="Arial"/>
              <a:buChar char="●"/>
            </a:pPr>
            <a:r>
              <a:rPr b="1" i="0" lang="en" sz="2200" u="none" cap="none" strike="noStrike">
                <a:solidFill>
                  <a:srgbClr val="FFFFFF"/>
                </a:solidFill>
                <a:latin typeface="Arial"/>
                <a:ea typeface="Arial"/>
                <a:cs typeface="Arial"/>
                <a:sym typeface="Arial"/>
              </a:rPr>
              <a:t>Chapter 1 - What is trust </a:t>
            </a:r>
            <a:endParaRPr b="1" i="0" sz="2200" u="none" cap="none" strike="noStrike">
              <a:solidFill>
                <a:srgbClr val="FFFFFF"/>
              </a:solidFill>
              <a:latin typeface="Arial"/>
              <a:ea typeface="Arial"/>
              <a:cs typeface="Arial"/>
              <a:sym typeface="Arial"/>
            </a:endParaRPr>
          </a:p>
          <a:p>
            <a:pPr indent="-368300" lvl="0" marL="457200" marR="0" rtl="0" algn="l">
              <a:lnSpc>
                <a:spcPct val="130000"/>
              </a:lnSpc>
              <a:spcBef>
                <a:spcPts val="0"/>
              </a:spcBef>
              <a:spcAft>
                <a:spcPts val="0"/>
              </a:spcAft>
              <a:buClr>
                <a:srgbClr val="FFFFFF"/>
              </a:buClr>
              <a:buSzPts val="2200"/>
              <a:buFont typeface="Arial"/>
              <a:buChar char="●"/>
            </a:pPr>
            <a:r>
              <a:rPr b="1" i="0" lang="en" sz="2200" u="none" cap="none" strike="noStrike">
                <a:solidFill>
                  <a:srgbClr val="FFFFFF"/>
                </a:solidFill>
                <a:latin typeface="Arial"/>
                <a:ea typeface="Arial"/>
                <a:cs typeface="Arial"/>
                <a:sym typeface="Arial"/>
              </a:rPr>
              <a:t>Chapter 2 - The criteria for trusting someone </a:t>
            </a:r>
            <a:endParaRPr b="1" i="0" sz="2200" u="none" cap="none" strike="noStrike">
              <a:solidFill>
                <a:srgbClr val="FFFFFF"/>
              </a:solidFill>
              <a:latin typeface="Arial"/>
              <a:ea typeface="Arial"/>
              <a:cs typeface="Arial"/>
              <a:sym typeface="Arial"/>
            </a:endParaRPr>
          </a:p>
          <a:p>
            <a:pPr indent="-368300" lvl="0" marL="457200" marR="0" rtl="0" algn="l">
              <a:lnSpc>
                <a:spcPct val="130000"/>
              </a:lnSpc>
              <a:spcBef>
                <a:spcPts val="0"/>
              </a:spcBef>
              <a:spcAft>
                <a:spcPts val="0"/>
              </a:spcAft>
              <a:buClr>
                <a:srgbClr val="FFFFFF"/>
              </a:buClr>
              <a:buSzPts val="2200"/>
              <a:buFont typeface="Arial"/>
              <a:buChar char="●"/>
            </a:pPr>
            <a:r>
              <a:rPr b="1" i="0" lang="en" sz="2200" u="none" cap="none" strike="noStrike">
                <a:solidFill>
                  <a:srgbClr val="FFFFFF"/>
                </a:solidFill>
                <a:latin typeface="Arial"/>
                <a:ea typeface="Arial"/>
                <a:cs typeface="Arial"/>
                <a:sym typeface="Arial"/>
              </a:rPr>
              <a:t>Chapter 3 - The prerequisites to trusting in G-d </a:t>
            </a:r>
            <a:endParaRPr b="1" i="0" sz="2200" u="none" cap="none" strike="noStrike">
              <a:solidFill>
                <a:srgbClr val="FFFFFF"/>
              </a:solidFill>
              <a:latin typeface="Arial"/>
              <a:ea typeface="Arial"/>
              <a:cs typeface="Arial"/>
              <a:sym typeface="Arial"/>
            </a:endParaRPr>
          </a:p>
          <a:p>
            <a:pPr indent="-368300" lvl="0" marL="457200" marR="0" rtl="0" algn="l">
              <a:lnSpc>
                <a:spcPct val="130000"/>
              </a:lnSpc>
              <a:spcBef>
                <a:spcPts val="0"/>
              </a:spcBef>
              <a:spcAft>
                <a:spcPts val="0"/>
              </a:spcAft>
              <a:buClr>
                <a:srgbClr val="FFFFFF"/>
              </a:buClr>
              <a:buSzPts val="2200"/>
              <a:buFont typeface="Arial"/>
              <a:buChar char="●"/>
            </a:pPr>
            <a:r>
              <a:rPr b="1" i="0" lang="en" sz="2200" u="none" cap="none" strike="noStrike">
                <a:solidFill>
                  <a:srgbClr val="FFFFFF"/>
                </a:solidFill>
                <a:latin typeface="Arial"/>
                <a:ea typeface="Arial"/>
                <a:cs typeface="Arial"/>
                <a:sym typeface="Arial"/>
              </a:rPr>
              <a:t>Chapter 4 - When trust applies and when it does not </a:t>
            </a:r>
            <a:endParaRPr b="1" i="0" sz="2200" u="none" cap="none" strike="noStrike">
              <a:solidFill>
                <a:srgbClr val="FFFFFF"/>
              </a:solidFill>
              <a:latin typeface="Arial"/>
              <a:ea typeface="Arial"/>
              <a:cs typeface="Arial"/>
              <a:sym typeface="Arial"/>
            </a:endParaRPr>
          </a:p>
          <a:p>
            <a:pPr indent="0" lvl="0" marL="457200" marR="0" rtl="0" algn="l">
              <a:lnSpc>
                <a:spcPct val="130000"/>
              </a:lnSpc>
              <a:spcBef>
                <a:spcPts val="0"/>
              </a:spcBef>
              <a:spcAft>
                <a:spcPts val="0"/>
              </a:spcAft>
              <a:buClr>
                <a:srgbClr val="000000"/>
              </a:buClr>
              <a:buSzPts val="1400"/>
              <a:buFont typeface="Arial"/>
              <a:buNone/>
            </a:pPr>
            <a:r>
              <a:t/>
            </a:r>
            <a:endParaRPr b="1" i="0" sz="1400" u="none" cap="none" strike="noStrike">
              <a:solidFill>
                <a:srgbClr val="FFFFFF"/>
              </a:solidFill>
              <a:latin typeface="Arial"/>
              <a:ea typeface="Arial"/>
              <a:cs typeface="Arial"/>
              <a:sym typeface="Arial"/>
            </a:endParaRPr>
          </a:p>
        </p:txBody>
      </p:sp>
      <p:sp>
        <p:nvSpPr>
          <p:cNvPr id="331" name="Google Shape;331;p30"/>
          <p:cNvSpPr txBox="1"/>
          <p:nvPr/>
        </p:nvSpPr>
        <p:spPr>
          <a:xfrm>
            <a:off x="2717575" y="305900"/>
            <a:ext cx="5164800" cy="82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Duties of the Heart</a:t>
            </a:r>
            <a:endParaRPr b="0" i="0" sz="3000" u="none" cap="none" strike="noStrike">
              <a:solidFill>
                <a:srgbClr val="FFFFFF"/>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5" name="Shape 335"/>
        <p:cNvGrpSpPr/>
        <p:nvPr/>
      </p:nvGrpSpPr>
      <p:grpSpPr>
        <a:xfrm>
          <a:off x="0" y="0"/>
          <a:ext cx="0" cy="0"/>
          <a:chOff x="0" y="0"/>
          <a:chExt cx="0" cy="0"/>
        </a:xfrm>
      </p:grpSpPr>
      <p:sp>
        <p:nvSpPr>
          <p:cNvPr id="336" name="Google Shape;336;p31"/>
          <p:cNvSpPr txBox="1"/>
          <p:nvPr/>
        </p:nvSpPr>
        <p:spPr>
          <a:xfrm>
            <a:off x="718525" y="1131200"/>
            <a:ext cx="7256400" cy="27993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3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Chapter 5 - The difference between one who trusts in G-d in earning a livelihood and one who does not. </a:t>
            </a:r>
            <a:endParaRPr b="1" i="0" sz="2000" u="none" cap="none" strike="noStrike">
              <a:solidFill>
                <a:schemeClr val="lt1"/>
              </a:solidFill>
              <a:latin typeface="Arial"/>
              <a:ea typeface="Arial"/>
              <a:cs typeface="Arial"/>
              <a:sym typeface="Arial"/>
            </a:endParaRPr>
          </a:p>
          <a:p>
            <a:pPr indent="-355600" lvl="0" marL="457200" marR="0" rtl="0" algn="l">
              <a:lnSpc>
                <a:spcPct val="13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Chapter 6 - Obligation to refute those who promote delaying the service of G-d until reaching sufficient material prosperity. </a:t>
            </a:r>
            <a:endParaRPr b="1" i="0" sz="2000" u="none" cap="none" strike="noStrike">
              <a:solidFill>
                <a:schemeClr val="lt1"/>
              </a:solidFill>
              <a:latin typeface="Arial"/>
              <a:ea typeface="Arial"/>
              <a:cs typeface="Arial"/>
              <a:sym typeface="Arial"/>
            </a:endParaRPr>
          </a:p>
          <a:p>
            <a:pPr indent="-355600" lvl="0" marL="457200" marR="0" rtl="0" algn="l">
              <a:lnSpc>
                <a:spcPct val="13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Chapter 7 - Things that damage one's trust in G-d, and a summary of the matter of trust. </a:t>
            </a:r>
            <a:endParaRPr b="1" i="0" sz="2800" u="none" cap="none" strike="noStrike">
              <a:solidFill>
                <a:srgbClr val="FFFFFF"/>
              </a:solidFill>
              <a:latin typeface="Arial"/>
              <a:ea typeface="Arial"/>
              <a:cs typeface="Arial"/>
              <a:sym typeface="Arial"/>
            </a:endParaRPr>
          </a:p>
          <a:p>
            <a:pPr indent="0" lvl="0" marL="457200" marR="0" rtl="0" algn="l">
              <a:lnSpc>
                <a:spcPct val="130000"/>
              </a:lnSpc>
              <a:spcBef>
                <a:spcPts val="0"/>
              </a:spcBef>
              <a:spcAft>
                <a:spcPts val="0"/>
              </a:spcAft>
              <a:buClr>
                <a:srgbClr val="000000"/>
              </a:buClr>
              <a:buSzPts val="1400"/>
              <a:buFont typeface="Arial"/>
              <a:buNone/>
            </a:pPr>
            <a:r>
              <a:t/>
            </a:r>
            <a:endParaRPr b="1" i="0" sz="1400" u="none" cap="none" strike="noStrike">
              <a:solidFill>
                <a:srgbClr val="FFFFFF"/>
              </a:solidFill>
              <a:latin typeface="Arial"/>
              <a:ea typeface="Arial"/>
              <a:cs typeface="Arial"/>
              <a:sym typeface="Arial"/>
            </a:endParaRPr>
          </a:p>
        </p:txBody>
      </p:sp>
      <p:sp>
        <p:nvSpPr>
          <p:cNvPr id="337" name="Google Shape;337;p31"/>
          <p:cNvSpPr txBox="1"/>
          <p:nvPr/>
        </p:nvSpPr>
        <p:spPr>
          <a:xfrm>
            <a:off x="2717575" y="305900"/>
            <a:ext cx="5164800" cy="82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Duties of the Heart</a:t>
            </a:r>
            <a:endParaRPr b="0" i="0" sz="3000" u="none" cap="none" strike="noStrike">
              <a:solidFill>
                <a:srgbClr val="FFFFFF"/>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sp>
        <p:nvSpPr>
          <p:cNvPr id="342" name="Google Shape;342;p32"/>
          <p:cNvSpPr txBox="1"/>
          <p:nvPr/>
        </p:nvSpPr>
        <p:spPr>
          <a:xfrm>
            <a:off x="718525" y="1131200"/>
            <a:ext cx="7256400" cy="2799300"/>
          </a:xfrm>
          <a:prstGeom prst="rect">
            <a:avLst/>
          </a:prstGeom>
          <a:noFill/>
          <a:ln>
            <a:noFill/>
          </a:ln>
        </p:spPr>
        <p:txBody>
          <a:bodyPr anchorCtr="0" anchor="t" bIns="91425" lIns="91425" spcFirstLastPara="1" rIns="91425" wrap="square" tIns="91425">
            <a:noAutofit/>
          </a:bodyPr>
          <a:lstStyle/>
          <a:p>
            <a:pPr indent="0" lvl="0" marL="0" marR="0" rtl="0" algn="l">
              <a:lnSpc>
                <a:spcPct val="130000"/>
              </a:lnSpc>
              <a:spcBef>
                <a:spcPts val="0"/>
              </a:spcBef>
              <a:spcAft>
                <a:spcPts val="0"/>
              </a:spcAft>
              <a:buClr>
                <a:srgbClr val="000000"/>
              </a:buClr>
              <a:buSzPts val="1800"/>
              <a:buFont typeface="Arial"/>
              <a:buNone/>
            </a:pPr>
            <a:r>
              <a:rPr b="1" i="0" lang="en" sz="2100" u="none" cap="none" strike="noStrike">
                <a:solidFill>
                  <a:srgbClr val="FFFFFF"/>
                </a:solidFill>
                <a:latin typeface="Arial"/>
                <a:ea typeface="Arial"/>
                <a:cs typeface="Arial"/>
                <a:sym typeface="Arial"/>
              </a:rPr>
              <a:t>“What is trust? </a:t>
            </a:r>
            <a:endParaRPr b="1" i="0" sz="2100" u="none" cap="none" strike="noStrike">
              <a:solidFill>
                <a:srgbClr val="FFFFFF"/>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1" i="0" lang="en" sz="2100" u="none" cap="none" strike="noStrike">
                <a:solidFill>
                  <a:srgbClr val="FFFFFF"/>
                </a:solidFill>
                <a:latin typeface="Arial"/>
                <a:ea typeface="Arial"/>
                <a:cs typeface="Arial"/>
                <a:sym typeface="Arial"/>
              </a:rPr>
              <a:t>Peace of mind of the one who trusts. That one relies in his heart that the one he trusts in will do what is good and proper for him on the matter he has trusted him with, according to his ability and his understanding of what will further his good.”</a:t>
            </a:r>
            <a:endParaRPr b="1" i="0" sz="2100" u="none" cap="none" strike="noStrike">
              <a:solidFill>
                <a:srgbClr val="FFFFFF"/>
              </a:solidFill>
              <a:latin typeface="Arial"/>
              <a:ea typeface="Arial"/>
              <a:cs typeface="Arial"/>
              <a:sym typeface="Arial"/>
            </a:endParaRPr>
          </a:p>
          <a:p>
            <a:pPr indent="0" lvl="0" marL="5029200" marR="0" rtl="0" algn="l">
              <a:lnSpc>
                <a:spcPct val="130000"/>
              </a:lnSpc>
              <a:spcBef>
                <a:spcPts val="0"/>
              </a:spcBef>
              <a:spcAft>
                <a:spcPts val="0"/>
              </a:spcAft>
              <a:buClr>
                <a:srgbClr val="000000"/>
              </a:buClr>
              <a:buSzPts val="1800"/>
              <a:buFont typeface="Arial"/>
              <a:buNone/>
            </a:pPr>
            <a:r>
              <a:rPr b="1" i="0" lang="en" sz="2100" u="none" cap="none" strike="noStrike">
                <a:solidFill>
                  <a:srgbClr val="FFFFFF"/>
                </a:solidFill>
                <a:latin typeface="Arial"/>
                <a:ea typeface="Arial"/>
                <a:cs typeface="Arial"/>
                <a:sym typeface="Arial"/>
              </a:rPr>
              <a:t>(Introduction)</a:t>
            </a:r>
            <a:endParaRPr b="1" i="0" sz="2100" u="none" cap="none" strike="noStrike">
              <a:solidFill>
                <a:srgbClr val="FFFFFF"/>
              </a:solidFill>
              <a:latin typeface="Arial"/>
              <a:ea typeface="Arial"/>
              <a:cs typeface="Arial"/>
              <a:sym typeface="Arial"/>
            </a:endParaRPr>
          </a:p>
        </p:txBody>
      </p:sp>
      <p:sp>
        <p:nvSpPr>
          <p:cNvPr id="343" name="Google Shape;343;p32"/>
          <p:cNvSpPr txBox="1"/>
          <p:nvPr/>
        </p:nvSpPr>
        <p:spPr>
          <a:xfrm>
            <a:off x="2717575" y="305900"/>
            <a:ext cx="5164800" cy="82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Duties of the Heart</a:t>
            </a:r>
            <a:endParaRPr b="0" i="0" sz="3000" u="none" cap="none" strike="noStrike">
              <a:solidFill>
                <a:srgbClr val="FFFFFF"/>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347" name="Shape 347"/>
        <p:cNvGrpSpPr/>
        <p:nvPr/>
      </p:nvGrpSpPr>
      <p:grpSpPr>
        <a:xfrm>
          <a:off x="0" y="0"/>
          <a:ext cx="0" cy="0"/>
          <a:chOff x="0" y="0"/>
          <a:chExt cx="0" cy="0"/>
        </a:xfrm>
      </p:grpSpPr>
      <p:sp>
        <p:nvSpPr>
          <p:cNvPr id="348" name="Google Shape;348;p33"/>
          <p:cNvSpPr txBox="1"/>
          <p:nvPr/>
        </p:nvSpPr>
        <p:spPr>
          <a:xfrm>
            <a:off x="454700" y="1077600"/>
            <a:ext cx="5377200" cy="29883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Mindful-Based Stress Management is a spiritually-based program aimed at reducing stress and worry. </a:t>
            </a:r>
            <a:endParaRPr b="0" i="0" sz="2400" u="none" cap="none" strike="noStrike">
              <a:solidFill>
                <a:schemeClr val="dk1"/>
              </a:solidFill>
              <a:latin typeface="Arial"/>
              <a:ea typeface="Arial"/>
              <a:cs typeface="Arial"/>
              <a:sym typeface="Arial"/>
            </a:endParaRPr>
          </a:p>
          <a:p>
            <a:pPr indent="-381000" lvl="0" marL="457200" marR="0" rtl="0" algn="l">
              <a:lnSpc>
                <a:spcPct val="100000"/>
              </a:lnSpc>
              <a:spcBef>
                <a:spcPts val="100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Developed by Rabbi Adam Stein, a clinical instructor at the Stony Brook University School of Medicine</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1000"/>
              </a:spcBef>
              <a:spcAft>
                <a:spcPts val="0"/>
              </a:spcAft>
              <a:buClr>
                <a:srgbClr val="000000"/>
              </a:buClr>
              <a:buSzPts val="1600"/>
              <a:buFont typeface="Arial"/>
              <a:buNone/>
            </a:pPr>
            <a:r>
              <a:t/>
            </a:r>
            <a:endParaRPr b="1" i="0" sz="1600" u="none" cap="none" strike="noStrike">
              <a:solidFill>
                <a:srgbClr val="FFFFFF"/>
              </a:solidFill>
              <a:latin typeface="Arial"/>
              <a:ea typeface="Arial"/>
              <a:cs typeface="Arial"/>
              <a:sym typeface="Arial"/>
            </a:endParaRPr>
          </a:p>
          <a:p>
            <a:pPr indent="0" lvl="0" marL="0" marR="0" rtl="0" algn="l">
              <a:lnSpc>
                <a:spcPct val="100000"/>
              </a:lnSpc>
              <a:spcBef>
                <a:spcPts val="1000"/>
              </a:spcBef>
              <a:spcAft>
                <a:spcPts val="0"/>
              </a:spcAft>
              <a:buClr>
                <a:schemeClr val="dk2"/>
              </a:buClr>
              <a:buSzPts val="1100"/>
              <a:buFont typeface="Arial"/>
              <a:buNone/>
            </a:pPr>
            <a:r>
              <a:t/>
            </a:r>
            <a:endParaRPr b="1"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49" name="Google Shape;349;p33"/>
          <p:cNvSpPr txBox="1"/>
          <p:nvPr/>
        </p:nvSpPr>
        <p:spPr>
          <a:xfrm>
            <a:off x="6706800" y="3217250"/>
            <a:ext cx="2513400" cy="72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Rabbi Adam Stein</a:t>
            </a:r>
            <a:endParaRPr b="0" i="0" sz="1600" u="none" cap="none" strike="noStrike">
              <a:solidFill>
                <a:srgbClr val="000000"/>
              </a:solidFill>
              <a:latin typeface="Arial"/>
              <a:ea typeface="Arial"/>
              <a:cs typeface="Arial"/>
              <a:sym typeface="Arial"/>
            </a:endParaRPr>
          </a:p>
        </p:txBody>
      </p:sp>
      <p:sp>
        <p:nvSpPr>
          <p:cNvPr id="350" name="Google Shape;350;p33"/>
          <p:cNvSpPr txBox="1"/>
          <p:nvPr/>
        </p:nvSpPr>
        <p:spPr>
          <a:xfrm>
            <a:off x="3671075" y="191975"/>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chemeClr val="dk1"/>
                </a:solidFill>
                <a:latin typeface="Arial"/>
                <a:ea typeface="Arial"/>
                <a:cs typeface="Arial"/>
                <a:sym typeface="Arial"/>
              </a:rPr>
              <a:t>MBSM</a:t>
            </a:r>
            <a:endParaRPr b="0" i="0" sz="3000" u="none" cap="none" strike="noStrike">
              <a:solidFill>
                <a:schemeClr val="dk1"/>
              </a:solidFill>
              <a:latin typeface="Arial"/>
              <a:ea typeface="Arial"/>
              <a:cs typeface="Arial"/>
              <a:sym typeface="Arial"/>
            </a:endParaRPr>
          </a:p>
        </p:txBody>
      </p:sp>
      <p:pic>
        <p:nvPicPr>
          <p:cNvPr id="351" name="Google Shape;351;p33"/>
          <p:cNvPicPr preferRelativeResize="0"/>
          <p:nvPr/>
        </p:nvPicPr>
        <p:blipFill rotWithShape="1">
          <a:blip r:embed="rId3">
            <a:alphaModFix/>
          </a:blip>
          <a:srcRect b="0" l="0" r="0" t="0"/>
          <a:stretch/>
        </p:blipFill>
        <p:spPr>
          <a:xfrm>
            <a:off x="6334288" y="1344925"/>
            <a:ext cx="2466975" cy="18478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55" name="Shape 355"/>
        <p:cNvGrpSpPr/>
        <p:nvPr/>
      </p:nvGrpSpPr>
      <p:grpSpPr>
        <a:xfrm>
          <a:off x="0" y="0"/>
          <a:ext cx="0" cy="0"/>
          <a:chOff x="0" y="0"/>
          <a:chExt cx="0" cy="0"/>
        </a:xfrm>
      </p:grpSpPr>
      <p:pic>
        <p:nvPicPr>
          <p:cNvPr id="356" name="Google Shape;356;p34"/>
          <p:cNvPicPr preferRelativeResize="0"/>
          <p:nvPr/>
        </p:nvPicPr>
        <p:blipFill rotWithShape="1">
          <a:blip r:embed="rId3">
            <a:alphaModFix/>
          </a:blip>
          <a:srcRect b="0" l="0" r="0" t="0"/>
          <a:stretch/>
        </p:blipFill>
        <p:spPr>
          <a:xfrm>
            <a:off x="1262063" y="1006175"/>
            <a:ext cx="6619875" cy="3343275"/>
          </a:xfrm>
          <a:prstGeom prst="rect">
            <a:avLst/>
          </a:prstGeom>
          <a:noFill/>
          <a:ln>
            <a:noFill/>
          </a:ln>
        </p:spPr>
      </p:pic>
      <p:sp>
        <p:nvSpPr>
          <p:cNvPr id="357" name="Google Shape;357;p34"/>
          <p:cNvSpPr txBox="1"/>
          <p:nvPr/>
        </p:nvSpPr>
        <p:spPr>
          <a:xfrm>
            <a:off x="2842982" y="255225"/>
            <a:ext cx="4560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sng" cap="none" strike="noStrike">
                <a:solidFill>
                  <a:schemeClr val="dk1"/>
                </a:solidFill>
                <a:latin typeface="Arial"/>
                <a:ea typeface="Arial"/>
                <a:cs typeface="Arial"/>
                <a:sym typeface="Arial"/>
                <a:hlinkClick r:id="rId4">
                  <a:extLst>
                    <a:ext uri="{A12FA001-AC4F-418D-AE19-62706E023703}">
                      <ahyp:hlinkClr val="tx"/>
                    </a:ext>
                  </a:extLst>
                </a:hlinkClick>
              </a:rPr>
              <a:t>www.redefinetime.com</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61" name="Shape 361"/>
        <p:cNvGrpSpPr/>
        <p:nvPr/>
      </p:nvGrpSpPr>
      <p:grpSpPr>
        <a:xfrm>
          <a:off x="0" y="0"/>
          <a:ext cx="0" cy="0"/>
          <a:chOff x="0" y="0"/>
          <a:chExt cx="0" cy="0"/>
        </a:xfrm>
      </p:grpSpPr>
      <p:sp>
        <p:nvSpPr>
          <p:cNvPr id="362" name="Google Shape;362;p35"/>
          <p:cNvSpPr txBox="1"/>
          <p:nvPr/>
        </p:nvSpPr>
        <p:spPr>
          <a:xfrm>
            <a:off x="736550" y="913100"/>
            <a:ext cx="5377200" cy="29883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100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8 workshops (15 minutes per day) based on guided meditations that teach participants ways of “‘Living in the Moment devoid of stress, worry and anxiety.”  </a:t>
            </a:r>
            <a:endParaRPr b="0" i="0" sz="2400" u="none" cap="none" strike="noStrike">
              <a:solidFill>
                <a:schemeClr val="dk1"/>
              </a:solidFill>
              <a:latin typeface="Arial"/>
              <a:ea typeface="Arial"/>
              <a:cs typeface="Arial"/>
              <a:sym typeface="Arial"/>
            </a:endParaRPr>
          </a:p>
          <a:p>
            <a:pPr indent="-381000" lvl="0" marL="457200" marR="0" rtl="0" algn="l">
              <a:lnSpc>
                <a:spcPct val="100000"/>
              </a:lnSpc>
              <a:spcBef>
                <a:spcPts val="1000"/>
              </a:spcBef>
              <a:spcAft>
                <a:spcPts val="0"/>
              </a:spcAft>
              <a:buClr>
                <a:schemeClr val="lt1"/>
              </a:buClr>
              <a:buSzPts val="2400"/>
              <a:buFont typeface="Arial"/>
              <a:buChar char="●"/>
            </a:pPr>
            <a:r>
              <a:rPr b="0" i="0" lang="en" sz="2400" u="none" cap="none" strike="noStrike">
                <a:solidFill>
                  <a:schemeClr val="dk1"/>
                </a:solidFill>
                <a:latin typeface="Arial"/>
                <a:ea typeface="Arial"/>
                <a:cs typeface="Arial"/>
                <a:sym typeface="Arial"/>
              </a:rPr>
              <a:t>Based on the concept that G-d recreates the world continuously, every single moment.</a:t>
            </a:r>
            <a:r>
              <a:rPr b="0" i="0" lang="en" sz="2400" u="none" cap="none" strike="noStrike">
                <a:solidFill>
                  <a:schemeClr val="lt1"/>
                </a:solidFill>
                <a:latin typeface="Arial"/>
                <a:ea typeface="Arial"/>
                <a:cs typeface="Arial"/>
                <a:sym typeface="Arial"/>
              </a:rPr>
              <a:t> </a:t>
            </a:r>
            <a:endParaRPr b="0" i="0" sz="2400" u="none" cap="none" strike="noStrike">
              <a:solidFill>
                <a:srgbClr val="FFFFFF"/>
              </a:solidFill>
              <a:latin typeface="Arial"/>
              <a:ea typeface="Arial"/>
              <a:cs typeface="Arial"/>
              <a:sym typeface="Arial"/>
            </a:endParaRPr>
          </a:p>
          <a:p>
            <a:pPr indent="0" lvl="0" marL="457200" marR="0" rtl="0" algn="l">
              <a:lnSpc>
                <a:spcPct val="100000"/>
              </a:lnSpc>
              <a:spcBef>
                <a:spcPts val="1000"/>
              </a:spcBef>
              <a:spcAft>
                <a:spcPts val="0"/>
              </a:spcAft>
              <a:buClr>
                <a:srgbClr val="000000"/>
              </a:buClr>
              <a:buSzPts val="1600"/>
              <a:buFont typeface="Arial"/>
              <a:buNone/>
            </a:pPr>
            <a:r>
              <a:t/>
            </a:r>
            <a:endParaRPr b="1" i="0" sz="1600" u="none" cap="none" strike="noStrike">
              <a:solidFill>
                <a:srgbClr val="FFFFFF"/>
              </a:solidFill>
              <a:latin typeface="Arial"/>
              <a:ea typeface="Arial"/>
              <a:cs typeface="Arial"/>
              <a:sym typeface="Arial"/>
            </a:endParaRPr>
          </a:p>
          <a:p>
            <a:pPr indent="0" lvl="0" marL="0" marR="0" rtl="0" algn="l">
              <a:lnSpc>
                <a:spcPct val="100000"/>
              </a:lnSpc>
              <a:spcBef>
                <a:spcPts val="1000"/>
              </a:spcBef>
              <a:spcAft>
                <a:spcPts val="0"/>
              </a:spcAft>
              <a:buClr>
                <a:schemeClr val="dk2"/>
              </a:buClr>
              <a:buSzPts val="1100"/>
              <a:buFont typeface="Arial"/>
              <a:buNone/>
            </a:pPr>
            <a:r>
              <a:t/>
            </a:r>
            <a:endParaRPr b="1"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63" name="Google Shape;363;p35"/>
          <p:cNvSpPr txBox="1"/>
          <p:nvPr/>
        </p:nvSpPr>
        <p:spPr>
          <a:xfrm>
            <a:off x="6706800" y="3217250"/>
            <a:ext cx="2513400" cy="72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Rabbi Adam Stein</a:t>
            </a:r>
            <a:endParaRPr b="0" i="0" sz="1600" u="none" cap="none" strike="noStrike">
              <a:solidFill>
                <a:srgbClr val="000000"/>
              </a:solidFill>
              <a:latin typeface="Arial"/>
              <a:ea typeface="Arial"/>
              <a:cs typeface="Arial"/>
              <a:sym typeface="Arial"/>
            </a:endParaRPr>
          </a:p>
        </p:txBody>
      </p:sp>
      <p:sp>
        <p:nvSpPr>
          <p:cNvPr id="364" name="Google Shape;364;p35"/>
          <p:cNvSpPr txBox="1"/>
          <p:nvPr/>
        </p:nvSpPr>
        <p:spPr>
          <a:xfrm>
            <a:off x="3671075" y="191975"/>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chemeClr val="dk1"/>
                </a:solidFill>
                <a:latin typeface="Arial"/>
                <a:ea typeface="Arial"/>
                <a:cs typeface="Arial"/>
                <a:sym typeface="Arial"/>
              </a:rPr>
              <a:t>MBSM</a:t>
            </a:r>
            <a:endParaRPr b="0" i="0" sz="3000" u="none" cap="none" strike="noStrike">
              <a:solidFill>
                <a:schemeClr val="dk1"/>
              </a:solidFill>
              <a:latin typeface="Arial"/>
              <a:ea typeface="Arial"/>
              <a:cs typeface="Arial"/>
              <a:sym typeface="Arial"/>
            </a:endParaRPr>
          </a:p>
        </p:txBody>
      </p:sp>
      <p:pic>
        <p:nvPicPr>
          <p:cNvPr id="365" name="Google Shape;365;p35"/>
          <p:cNvPicPr preferRelativeResize="0"/>
          <p:nvPr/>
        </p:nvPicPr>
        <p:blipFill rotWithShape="1">
          <a:blip r:embed="rId3">
            <a:alphaModFix/>
          </a:blip>
          <a:srcRect b="0" l="0" r="0" t="0"/>
          <a:stretch/>
        </p:blipFill>
        <p:spPr>
          <a:xfrm>
            <a:off x="6334288" y="1344925"/>
            <a:ext cx="2466975" cy="18478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369" name="Shape 369"/>
        <p:cNvGrpSpPr/>
        <p:nvPr/>
      </p:nvGrpSpPr>
      <p:grpSpPr>
        <a:xfrm>
          <a:off x="0" y="0"/>
          <a:ext cx="0" cy="0"/>
          <a:chOff x="0" y="0"/>
          <a:chExt cx="0" cy="0"/>
        </a:xfrm>
      </p:grpSpPr>
      <p:sp>
        <p:nvSpPr>
          <p:cNvPr id="370" name="Google Shape;370;p36"/>
          <p:cNvSpPr txBox="1"/>
          <p:nvPr/>
        </p:nvSpPr>
        <p:spPr>
          <a:xfrm>
            <a:off x="795275" y="995300"/>
            <a:ext cx="6645600" cy="29883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42 Students in pre and post anxiety level study</a:t>
            </a:r>
            <a:br>
              <a:rPr b="0" i="0" lang="en" sz="1300" u="none" cap="none" strike="noStrike">
                <a:solidFill>
                  <a:schemeClr val="dk1"/>
                </a:solidFill>
                <a:latin typeface="Arial"/>
                <a:ea typeface="Arial"/>
                <a:cs typeface="Arial"/>
                <a:sym typeface="Arial"/>
              </a:rPr>
            </a:br>
            <a:endParaRPr b="0" i="0" sz="1300" u="none" cap="none" strike="noStrike">
              <a:solidFill>
                <a:schemeClr val="dk1"/>
              </a:solidFill>
              <a:latin typeface="Arial"/>
              <a:ea typeface="Arial"/>
              <a:cs typeface="Arial"/>
              <a:sym typeface="Arial"/>
            </a:endParaRPr>
          </a:p>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 17 students subjectively remarked that the MBSM approach “worked very well” in reducing their "stress, worry, and anxiety.”</a:t>
            </a:r>
            <a:endParaRPr b="0" i="0" sz="16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 Recorded anxiety test scores for these 17 participants showed a 21% to 81% decrease in anxiety.</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2200" u="none" cap="none" strike="noStrike">
              <a:solidFill>
                <a:schemeClr val="lt1"/>
              </a:solidFill>
              <a:latin typeface="Arial"/>
              <a:ea typeface="Arial"/>
              <a:cs typeface="Arial"/>
              <a:sym typeface="Arial"/>
            </a:endParaRPr>
          </a:p>
        </p:txBody>
      </p:sp>
      <p:sp>
        <p:nvSpPr>
          <p:cNvPr id="371" name="Google Shape;371;p36"/>
          <p:cNvSpPr txBox="1"/>
          <p:nvPr/>
        </p:nvSpPr>
        <p:spPr>
          <a:xfrm>
            <a:off x="3671075" y="191975"/>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chemeClr val="dk1"/>
                </a:solidFill>
                <a:latin typeface="Arial"/>
                <a:ea typeface="Arial"/>
                <a:cs typeface="Arial"/>
                <a:sym typeface="Arial"/>
              </a:rPr>
              <a:t>MBSM Study</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75" name="Shape 375"/>
        <p:cNvGrpSpPr/>
        <p:nvPr/>
      </p:nvGrpSpPr>
      <p:grpSpPr>
        <a:xfrm>
          <a:off x="0" y="0"/>
          <a:ext cx="0" cy="0"/>
          <a:chOff x="0" y="0"/>
          <a:chExt cx="0" cy="0"/>
        </a:xfrm>
      </p:grpSpPr>
      <p:sp>
        <p:nvSpPr>
          <p:cNvPr id="376" name="Google Shape;376;p37"/>
          <p:cNvSpPr txBox="1"/>
          <p:nvPr/>
        </p:nvSpPr>
        <p:spPr>
          <a:xfrm>
            <a:off x="796550" y="1077600"/>
            <a:ext cx="7316100" cy="298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en" sz="2100" u="none" cap="none" strike="noStrike">
                <a:solidFill>
                  <a:schemeClr val="dk1"/>
                </a:solidFill>
                <a:latin typeface="Arial"/>
                <a:ea typeface="Arial"/>
                <a:cs typeface="Arial"/>
                <a:sym typeface="Arial"/>
              </a:rPr>
              <a:t>Additional feedback from participants described MBSM as “nothing less than life changing.”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 sz="2100" u="none" cap="none" strike="noStrike">
                <a:solidFill>
                  <a:schemeClr val="dk1"/>
                </a:solidFill>
                <a:latin typeface="Arial"/>
                <a:ea typeface="Arial"/>
                <a:cs typeface="Arial"/>
                <a:sym typeface="Arial"/>
              </a:rPr>
              <a:t>Another student said the program, “enabled me to achieve a full presence of being and look at everything from a completely different perspective."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 sz="2100" u="none" cap="none" strike="noStrike">
                <a:solidFill>
                  <a:schemeClr val="dk1"/>
                </a:solidFill>
                <a:latin typeface="Arial"/>
                <a:ea typeface="Arial"/>
                <a:cs typeface="Arial"/>
                <a:sym typeface="Arial"/>
              </a:rPr>
              <a:t>“Most approaches to mindfulness encourage you to embrace the moment.  [The MBSM] approach focuses on how the moment embraces you." </a:t>
            </a:r>
            <a:endParaRPr b="0" baseline="30000" i="0" sz="2100" u="none" cap="none" strike="noStrike">
              <a:solidFill>
                <a:schemeClr val="dk1"/>
              </a:solidFill>
              <a:latin typeface="Arial"/>
              <a:ea typeface="Arial"/>
              <a:cs typeface="Arial"/>
              <a:sym typeface="Arial"/>
            </a:endParaRPr>
          </a:p>
          <a:p>
            <a:pPr indent="0" lvl="0" marL="457200" marR="0" rtl="0" algn="l">
              <a:lnSpc>
                <a:spcPct val="100000"/>
              </a:lnSpc>
              <a:spcBef>
                <a:spcPts val="100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457200" marR="0" rtl="0" algn="l">
              <a:lnSpc>
                <a:spcPct val="100000"/>
              </a:lnSpc>
              <a:spcBef>
                <a:spcPts val="1000"/>
              </a:spcBef>
              <a:spcAft>
                <a:spcPts val="0"/>
              </a:spcAft>
              <a:buClr>
                <a:srgbClr val="000000"/>
              </a:buClr>
              <a:buSzPts val="2200"/>
              <a:buFont typeface="Arial"/>
              <a:buNone/>
            </a:pPr>
            <a:r>
              <a:t/>
            </a:r>
            <a:endParaRPr b="1" i="0" sz="22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2200" u="none" cap="none" strike="noStrike">
              <a:solidFill>
                <a:schemeClr val="lt1"/>
              </a:solidFill>
              <a:latin typeface="Arial"/>
              <a:ea typeface="Arial"/>
              <a:cs typeface="Arial"/>
              <a:sym typeface="Arial"/>
            </a:endParaRPr>
          </a:p>
        </p:txBody>
      </p:sp>
      <p:sp>
        <p:nvSpPr>
          <p:cNvPr id="377" name="Google Shape;377;p37"/>
          <p:cNvSpPr txBox="1"/>
          <p:nvPr/>
        </p:nvSpPr>
        <p:spPr>
          <a:xfrm>
            <a:off x="3431150" y="326925"/>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chemeClr val="dk1"/>
                </a:solidFill>
                <a:latin typeface="Arial"/>
                <a:ea typeface="Arial"/>
                <a:cs typeface="Arial"/>
                <a:sym typeface="Arial"/>
              </a:rPr>
              <a:t>MBSM Study</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81" name="Shape 381"/>
        <p:cNvGrpSpPr/>
        <p:nvPr/>
      </p:nvGrpSpPr>
      <p:grpSpPr>
        <a:xfrm>
          <a:off x="0" y="0"/>
          <a:ext cx="0" cy="0"/>
          <a:chOff x="0" y="0"/>
          <a:chExt cx="0" cy="0"/>
        </a:xfrm>
      </p:grpSpPr>
      <p:sp>
        <p:nvSpPr>
          <p:cNvPr id="382" name="Google Shape;382;p38"/>
          <p:cNvSpPr txBox="1"/>
          <p:nvPr/>
        </p:nvSpPr>
        <p:spPr>
          <a:xfrm>
            <a:off x="715200" y="1044175"/>
            <a:ext cx="5377200" cy="2988300"/>
          </a:xfrm>
          <a:prstGeom prst="rect">
            <a:avLst/>
          </a:prstGeom>
          <a:noFill/>
          <a:ln>
            <a:noFill/>
          </a:ln>
        </p:spPr>
        <p:txBody>
          <a:bodyPr anchorCtr="0" anchor="t" bIns="91425" lIns="91425" spcFirstLastPara="1" rIns="91425" wrap="square" tIns="91425">
            <a:noAutofit/>
          </a:bodyPr>
          <a:lstStyle/>
          <a:p>
            <a:pPr indent="-349250" lvl="0" marL="457200" marR="0" rtl="0" algn="l">
              <a:lnSpc>
                <a:spcPct val="100000"/>
              </a:lnSpc>
              <a:spcBef>
                <a:spcPts val="0"/>
              </a:spcBef>
              <a:spcAft>
                <a:spcPts val="0"/>
              </a:spcAft>
              <a:buClr>
                <a:srgbClr val="000000"/>
              </a:buClr>
              <a:buSzPts val="1900"/>
              <a:buFont typeface="Arial"/>
              <a:buChar char="●"/>
            </a:pPr>
            <a:r>
              <a:rPr b="0" i="0" lang="en" sz="1900" u="none" cap="none" strike="noStrike">
                <a:solidFill>
                  <a:srgbClr val="000000"/>
                </a:solidFill>
                <a:latin typeface="Arial"/>
                <a:ea typeface="Arial"/>
                <a:cs typeface="Arial"/>
                <a:sym typeface="Arial"/>
              </a:rPr>
              <a:t>The concept of </a:t>
            </a:r>
            <a:r>
              <a:rPr b="0" i="1" lang="en" sz="1900" u="none" cap="none" strike="noStrike">
                <a:solidFill>
                  <a:srgbClr val="000000"/>
                </a:solidFill>
                <a:latin typeface="Arial"/>
                <a:ea typeface="Arial"/>
                <a:cs typeface="Arial"/>
                <a:sym typeface="Arial"/>
              </a:rPr>
              <a:t>tzimtzum</a:t>
            </a:r>
            <a:r>
              <a:rPr b="0" i="0" lang="en" sz="1900" u="none" cap="none" strike="noStrike">
                <a:solidFill>
                  <a:srgbClr val="000000"/>
                </a:solidFill>
                <a:latin typeface="Arial"/>
                <a:ea typeface="Arial"/>
                <a:cs typeface="Arial"/>
                <a:sym typeface="Arial"/>
              </a:rPr>
              <a:t>, the contraction and “removal” of God’s infinite light in order to allow for Creation of independent realities, is elucidated in the teachings of the </a:t>
            </a:r>
            <a:r>
              <a:rPr b="0" i="1" lang="en" sz="1900" u="none" cap="none" strike="noStrike">
                <a:solidFill>
                  <a:srgbClr val="000000"/>
                </a:solidFill>
                <a:latin typeface="Arial"/>
                <a:ea typeface="Arial"/>
                <a:cs typeface="Arial"/>
                <a:sym typeface="Arial"/>
              </a:rPr>
              <a:t>Arizal</a:t>
            </a:r>
            <a:r>
              <a:rPr b="0" i="0" lang="en" sz="1900" u="none" cap="none" strike="noStrike">
                <a:solidFill>
                  <a:srgbClr val="000000"/>
                </a:solidFill>
                <a:latin typeface="Arial"/>
                <a:ea typeface="Arial"/>
                <a:cs typeface="Arial"/>
                <a:sym typeface="Arial"/>
              </a:rPr>
              <a:t>.</a:t>
            </a:r>
            <a:endParaRPr b="0" i="0" sz="1900" u="none" cap="none" strike="noStrike">
              <a:solidFill>
                <a:srgbClr val="000000"/>
              </a:solidFill>
              <a:latin typeface="Arial"/>
              <a:ea typeface="Arial"/>
              <a:cs typeface="Arial"/>
              <a:sym typeface="Arial"/>
            </a:endParaRPr>
          </a:p>
          <a:p>
            <a:pPr indent="-349250" lvl="0" marL="457200" marR="0" rtl="0" algn="l">
              <a:lnSpc>
                <a:spcPct val="100000"/>
              </a:lnSpc>
              <a:spcBef>
                <a:spcPts val="1000"/>
              </a:spcBef>
              <a:spcAft>
                <a:spcPts val="0"/>
              </a:spcAft>
              <a:buClr>
                <a:srgbClr val="000000"/>
              </a:buClr>
              <a:buSzPts val="1900"/>
              <a:buFont typeface="Arial"/>
              <a:buChar char="●"/>
            </a:pPr>
            <a:r>
              <a:rPr b="0" i="0" lang="en" sz="1900" u="none" cap="none" strike="noStrike">
                <a:solidFill>
                  <a:srgbClr val="000000"/>
                </a:solidFill>
                <a:latin typeface="Arial"/>
                <a:ea typeface="Arial"/>
                <a:cs typeface="Arial"/>
                <a:sym typeface="Arial"/>
              </a:rPr>
              <a:t>From the perspective of God as it were, His omnipresence (and that of His infinite light) is constant, undergoing no change from before to after Creation. </a:t>
            </a:r>
            <a:endParaRPr b="0" i="0" sz="1900" u="none" cap="none" strike="noStrike">
              <a:solidFill>
                <a:srgbClr val="000000"/>
              </a:solidFill>
              <a:latin typeface="Arial"/>
              <a:ea typeface="Arial"/>
              <a:cs typeface="Arial"/>
              <a:sym typeface="Arial"/>
            </a:endParaRPr>
          </a:p>
          <a:p>
            <a:pPr indent="-349250" lvl="0" marL="457200" marR="0" rtl="0" algn="l">
              <a:lnSpc>
                <a:spcPct val="100000"/>
              </a:lnSpc>
              <a:spcBef>
                <a:spcPts val="1000"/>
              </a:spcBef>
              <a:spcAft>
                <a:spcPts val="0"/>
              </a:spcAft>
              <a:buClr>
                <a:srgbClr val="000000"/>
              </a:buClr>
              <a:buSzPts val="1900"/>
              <a:buFont typeface="Arial"/>
              <a:buChar char="●"/>
            </a:pPr>
            <a:r>
              <a:rPr b="0" i="0" lang="en" sz="1900" u="none" cap="none" strike="noStrike">
                <a:solidFill>
                  <a:srgbClr val="000000"/>
                </a:solidFill>
                <a:latin typeface="Arial"/>
                <a:ea typeface="Arial"/>
                <a:cs typeface="Arial"/>
                <a:sym typeface="Arial"/>
              </a:rPr>
              <a:t>From our perspective, however, His light seems to disappear. </a:t>
            </a:r>
            <a:endParaRPr b="1" i="0" sz="15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83" name="Google Shape;383;p38"/>
          <p:cNvSpPr txBox="1"/>
          <p:nvPr/>
        </p:nvSpPr>
        <p:spPr>
          <a:xfrm>
            <a:off x="2852950" y="369850"/>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rgbClr val="000000"/>
                </a:solidFill>
                <a:latin typeface="Arial"/>
                <a:ea typeface="Arial"/>
                <a:cs typeface="Arial"/>
                <a:sym typeface="Arial"/>
              </a:rPr>
              <a:t>Kabbalah: Tzimtzum</a:t>
            </a:r>
            <a:endParaRPr b="0" i="0" sz="3000" u="none" cap="none" strike="noStrike">
              <a:solidFill>
                <a:srgbClr val="000000"/>
              </a:solidFill>
              <a:latin typeface="Arial"/>
              <a:ea typeface="Arial"/>
              <a:cs typeface="Arial"/>
              <a:sym typeface="Arial"/>
            </a:endParaRPr>
          </a:p>
        </p:txBody>
      </p:sp>
      <p:pic>
        <p:nvPicPr>
          <p:cNvPr id="384" name="Google Shape;384;p38"/>
          <p:cNvPicPr preferRelativeResize="0"/>
          <p:nvPr/>
        </p:nvPicPr>
        <p:blipFill rotWithShape="1">
          <a:blip r:embed="rId3">
            <a:alphaModFix/>
          </a:blip>
          <a:srcRect b="0" l="0" r="0" t="0"/>
          <a:stretch/>
        </p:blipFill>
        <p:spPr>
          <a:xfrm>
            <a:off x="6417375" y="1105988"/>
            <a:ext cx="2057400" cy="22193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8" name="Shape 388"/>
        <p:cNvGrpSpPr/>
        <p:nvPr/>
      </p:nvGrpSpPr>
      <p:grpSpPr>
        <a:xfrm>
          <a:off x="0" y="0"/>
          <a:ext cx="0" cy="0"/>
          <a:chOff x="0" y="0"/>
          <a:chExt cx="0" cy="0"/>
        </a:xfrm>
      </p:grpSpPr>
      <p:sp>
        <p:nvSpPr>
          <p:cNvPr id="389" name="Google Shape;389;p39"/>
          <p:cNvSpPr txBox="1"/>
          <p:nvPr/>
        </p:nvSpPr>
        <p:spPr>
          <a:xfrm>
            <a:off x="661600" y="939050"/>
            <a:ext cx="5065200" cy="35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 sz="2200" u="none" cap="none" strike="noStrike">
                <a:solidFill>
                  <a:srgbClr val="000000"/>
                </a:solidFill>
                <a:latin typeface="Arial"/>
                <a:ea typeface="Arial"/>
                <a:cs typeface="Arial"/>
                <a:sym typeface="Arial"/>
              </a:rPr>
              <a:t>One day the Baal Shem tov was walking through the forest with his students, he pointed out a leaf that had just blown off of a tree floating down to rest on the sun-parched dirt road.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500"/>
              <a:buFont typeface="Arial"/>
              <a:buNone/>
            </a:pPr>
            <a:r>
              <a:rPr b="0" i="0" lang="en" sz="2200" u="none" cap="none" strike="noStrike">
                <a:solidFill>
                  <a:srgbClr val="FFFFFF"/>
                </a:solidFill>
                <a:latin typeface="Arial"/>
                <a:ea typeface="Arial"/>
                <a:cs typeface="Arial"/>
                <a:sym typeface="Arial"/>
              </a:rPr>
              <a:t>Rabbi Yisrael told his students that this leaf falling off the tree at this particular time and landing in this specific place was orchestrated by God.</a:t>
            </a:r>
            <a:br>
              <a:rPr b="0" i="0" lang="en" sz="1500" u="none" cap="none" strike="noStrike">
                <a:solidFill>
                  <a:srgbClr val="FFFFFF"/>
                </a:solidFill>
                <a:latin typeface="Arial"/>
                <a:ea typeface="Arial"/>
                <a:cs typeface="Arial"/>
                <a:sym typeface="Arial"/>
              </a:rPr>
            </a:br>
            <a:br>
              <a:rPr b="0" i="0" lang="en" sz="1500" u="none" cap="none" strike="noStrike">
                <a:solidFill>
                  <a:srgbClr val="FFFFFF"/>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pic>
        <p:nvPicPr>
          <p:cNvPr id="390" name="Google Shape;390;p39"/>
          <p:cNvPicPr preferRelativeResize="0"/>
          <p:nvPr/>
        </p:nvPicPr>
        <p:blipFill rotWithShape="1">
          <a:blip r:embed="rId4">
            <a:alphaModFix/>
          </a:blip>
          <a:srcRect b="0" l="0" r="0" t="0"/>
          <a:stretch/>
        </p:blipFill>
        <p:spPr>
          <a:xfrm>
            <a:off x="7045900" y="2192675"/>
            <a:ext cx="1505275" cy="1896650"/>
          </a:xfrm>
          <a:prstGeom prst="rect">
            <a:avLst/>
          </a:prstGeom>
          <a:noFill/>
          <a:ln>
            <a:noFill/>
          </a:ln>
        </p:spPr>
      </p:pic>
      <p:sp>
        <p:nvSpPr>
          <p:cNvPr id="391" name="Google Shape;391;p39"/>
          <p:cNvSpPr txBox="1"/>
          <p:nvPr/>
        </p:nvSpPr>
        <p:spPr>
          <a:xfrm>
            <a:off x="2603775" y="192050"/>
            <a:ext cx="42756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Divine Providence</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40"/>
          <p:cNvSpPr txBox="1"/>
          <p:nvPr/>
        </p:nvSpPr>
        <p:spPr>
          <a:xfrm>
            <a:off x="682425" y="1251400"/>
            <a:ext cx="5065200" cy="35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500"/>
              </a:spcBef>
              <a:spcAft>
                <a:spcPts val="0"/>
              </a:spcAft>
              <a:buClr>
                <a:srgbClr val="000000"/>
              </a:buClr>
              <a:buSzPts val="1500"/>
              <a:buFont typeface="Arial"/>
              <a:buNone/>
            </a:pPr>
            <a:r>
              <a:rPr b="0" i="0" lang="en" sz="2200" u="none" cap="none" strike="noStrike">
                <a:solidFill>
                  <a:schemeClr val="lt1"/>
                </a:solidFill>
                <a:latin typeface="Arial"/>
                <a:ea typeface="Arial"/>
                <a:cs typeface="Arial"/>
                <a:sym typeface="Arial"/>
              </a:rPr>
              <a:t>Divine</a:t>
            </a:r>
            <a:r>
              <a:rPr b="0" i="0" lang="en" sz="2200" u="none" cap="none" strike="noStrike">
                <a:solidFill>
                  <a:schemeClr val="dk2"/>
                </a:solidFill>
                <a:latin typeface="Arial"/>
                <a:ea typeface="Arial"/>
                <a:cs typeface="Arial"/>
                <a:sym typeface="Arial"/>
              </a:rPr>
              <a:t> </a:t>
            </a:r>
            <a:r>
              <a:rPr b="0" i="0" lang="en" sz="2200" u="none" cap="none" strike="noStrike">
                <a:solidFill>
                  <a:schemeClr val="lt1"/>
                </a:solidFill>
                <a:latin typeface="Arial"/>
                <a:ea typeface="Arial"/>
                <a:cs typeface="Arial"/>
                <a:sym typeface="Arial"/>
              </a:rPr>
              <a:t>providence governs every minute creation, a fallen leaf that has been tossed over and over by the wind.</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1500"/>
              </a:spcBef>
              <a:spcAft>
                <a:spcPts val="0"/>
              </a:spcAft>
              <a:buClr>
                <a:schemeClr val="dk2"/>
              </a:buClr>
              <a:buSzPts val="1100"/>
              <a:buFont typeface="Arial"/>
              <a:buNone/>
            </a:pPr>
            <a:r>
              <a:rPr b="0" i="0" lang="en" sz="2200" u="none" cap="none" strike="noStrike">
                <a:solidFill>
                  <a:schemeClr val="lt1"/>
                </a:solidFill>
                <a:latin typeface="Arial"/>
                <a:ea typeface="Arial"/>
                <a:cs typeface="Arial"/>
                <a:sym typeface="Arial"/>
              </a:rPr>
              <a:t>Each blade of grass is created uniquely with a godly energy, each leaf on each tree has a purpose to being created.</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500"/>
              <a:buFont typeface="Arial"/>
              <a:buNone/>
            </a:pPr>
            <a:br>
              <a:rPr b="0" i="0" lang="en" sz="1500" u="none" cap="none" strike="noStrike">
                <a:solidFill>
                  <a:srgbClr val="FFFFFF"/>
                </a:solidFill>
                <a:latin typeface="Arial"/>
                <a:ea typeface="Arial"/>
                <a:cs typeface="Arial"/>
                <a:sym typeface="Arial"/>
              </a:rPr>
            </a:br>
            <a:br>
              <a:rPr b="0" i="0" lang="en" sz="1500" u="none" cap="none" strike="noStrike">
                <a:solidFill>
                  <a:srgbClr val="FFFFFF"/>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pic>
        <p:nvPicPr>
          <p:cNvPr id="397" name="Google Shape;397;p40"/>
          <p:cNvPicPr preferRelativeResize="0"/>
          <p:nvPr/>
        </p:nvPicPr>
        <p:blipFill rotWithShape="1">
          <a:blip r:embed="rId4">
            <a:alphaModFix/>
          </a:blip>
          <a:srcRect b="0" l="0" r="0" t="0"/>
          <a:stretch/>
        </p:blipFill>
        <p:spPr>
          <a:xfrm>
            <a:off x="7045900" y="2192675"/>
            <a:ext cx="1505275" cy="1896650"/>
          </a:xfrm>
          <a:prstGeom prst="rect">
            <a:avLst/>
          </a:prstGeom>
          <a:noFill/>
          <a:ln>
            <a:noFill/>
          </a:ln>
        </p:spPr>
      </p:pic>
      <p:sp>
        <p:nvSpPr>
          <p:cNvPr id="398" name="Google Shape;398;p40"/>
          <p:cNvSpPr txBox="1"/>
          <p:nvPr/>
        </p:nvSpPr>
        <p:spPr>
          <a:xfrm>
            <a:off x="2603775" y="192050"/>
            <a:ext cx="42756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Divine Providence</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2" name="Shape 402"/>
        <p:cNvGrpSpPr/>
        <p:nvPr/>
      </p:nvGrpSpPr>
      <p:grpSpPr>
        <a:xfrm>
          <a:off x="0" y="0"/>
          <a:ext cx="0" cy="0"/>
          <a:chOff x="0" y="0"/>
          <a:chExt cx="0" cy="0"/>
        </a:xfrm>
      </p:grpSpPr>
      <p:sp>
        <p:nvSpPr>
          <p:cNvPr id="403" name="Google Shape;403;p41"/>
          <p:cNvSpPr txBox="1"/>
          <p:nvPr/>
        </p:nvSpPr>
        <p:spPr>
          <a:xfrm>
            <a:off x="1984950" y="555925"/>
            <a:ext cx="5511600" cy="118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Torah (Biblical Meditations</a:t>
            </a:r>
            <a:r>
              <a:rPr b="0" i="0" lang="en" sz="3000" u="none" cap="none" strike="noStrike">
                <a:solidFill>
                  <a:srgbClr val="000000"/>
                </a:solidFill>
                <a:latin typeface="Arial"/>
                <a:ea typeface="Arial"/>
                <a:cs typeface="Arial"/>
                <a:sym typeface="Arial"/>
              </a:rPr>
              <a:t> </a:t>
            </a:r>
            <a:endParaRPr b="0" i="0" sz="3000" u="none" cap="none" strike="noStrike">
              <a:solidFill>
                <a:srgbClr val="000000"/>
              </a:solidFill>
              <a:latin typeface="Arial"/>
              <a:ea typeface="Arial"/>
              <a:cs typeface="Arial"/>
              <a:sym typeface="Arial"/>
            </a:endParaRPr>
          </a:p>
        </p:txBody>
      </p:sp>
      <p:sp>
        <p:nvSpPr>
          <p:cNvPr id="404" name="Google Shape;404;p41"/>
          <p:cNvSpPr txBox="1"/>
          <p:nvPr/>
        </p:nvSpPr>
        <p:spPr>
          <a:xfrm>
            <a:off x="1138250" y="1515300"/>
            <a:ext cx="6729900" cy="21699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50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Read Pesukim/Prayers Slowly</a:t>
            </a:r>
            <a:endParaRPr b="0" i="0" sz="2400" u="none" cap="none" strike="noStrike">
              <a:solidFill>
                <a:srgbClr val="FFFFFF"/>
              </a:solidFill>
              <a:latin typeface="Arial"/>
              <a:ea typeface="Arial"/>
              <a:cs typeface="Arial"/>
              <a:sym typeface="Arial"/>
            </a:endParaRPr>
          </a:p>
          <a:p>
            <a:pPr indent="-381000" lvl="0" marL="457200" marR="0" rtl="0" algn="l">
              <a:lnSpc>
                <a:spcPct val="150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Choose a Torah mantra and repeat it daily for 5 minutes.</a:t>
            </a:r>
            <a:endParaRPr b="0" i="0" sz="2400" u="none" cap="none" strike="noStrike">
              <a:solidFill>
                <a:srgbClr val="FFFFFF"/>
              </a:solidFill>
              <a:latin typeface="Arial"/>
              <a:ea typeface="Arial"/>
              <a:cs typeface="Arial"/>
              <a:sym typeface="Arial"/>
            </a:endParaRPr>
          </a:p>
          <a:p>
            <a:pPr indent="-381000" lvl="0" marL="457200" marR="0" rtl="0" algn="l">
              <a:lnSpc>
                <a:spcPct val="150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See Handout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408" name="Shape 408"/>
        <p:cNvGrpSpPr/>
        <p:nvPr/>
      </p:nvGrpSpPr>
      <p:grpSpPr>
        <a:xfrm>
          <a:off x="0" y="0"/>
          <a:ext cx="0" cy="0"/>
          <a:chOff x="0" y="0"/>
          <a:chExt cx="0" cy="0"/>
        </a:xfrm>
      </p:grpSpPr>
      <p:sp>
        <p:nvSpPr>
          <p:cNvPr id="409" name="Google Shape;409;p42"/>
          <p:cNvSpPr txBox="1"/>
          <p:nvPr/>
        </p:nvSpPr>
        <p:spPr>
          <a:xfrm>
            <a:off x="760025" y="1136225"/>
            <a:ext cx="7478400" cy="29883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120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Rabbi Yoseph Yitzchak Schneerson, the previous Rebbe, told the story of the Tzemach Tzedek that when a father came to him seeking help for his deathly ill son, the Tzemach Tzedek responded, “Think good and it will be good”.</a:t>
            </a:r>
            <a:br>
              <a:rPr b="0" i="0" lang="en" sz="2200" u="none" cap="none" strike="noStrike">
                <a:solidFill>
                  <a:schemeClr val="lt1"/>
                </a:solidFill>
                <a:latin typeface="Arial"/>
                <a:ea typeface="Arial"/>
                <a:cs typeface="Arial"/>
                <a:sym typeface="Arial"/>
              </a:rPr>
            </a:br>
            <a:r>
              <a:rPr b="0" i="0" lang="en" sz="2200" u="none" cap="none" strike="noStrike">
                <a:solidFill>
                  <a:schemeClr val="lt1"/>
                </a:solidFill>
                <a:latin typeface="Arial"/>
                <a:ea typeface="Arial"/>
                <a:cs typeface="Arial"/>
                <a:sym typeface="Arial"/>
              </a:rPr>
              <a:t> </a:t>
            </a:r>
            <a:endParaRPr b="0" i="0" sz="2200" u="none" cap="none" strike="noStrike">
              <a:solidFill>
                <a:schemeClr val="lt1"/>
              </a:solidFill>
              <a:latin typeface="Arial"/>
              <a:ea typeface="Arial"/>
              <a:cs typeface="Arial"/>
              <a:sym typeface="Arial"/>
            </a:endParaRPr>
          </a:p>
          <a:p>
            <a:pPr indent="-368300" lvl="0" marL="457200" marR="0" rtl="0" algn="l">
              <a:lnSpc>
                <a:spcPct val="10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According to the story, when the father began to “think good”, his son miraculously recovered.</a:t>
            </a:r>
            <a:endParaRPr b="0" i="0" sz="2200" u="none" cap="none" strike="noStrike">
              <a:solidFill>
                <a:schemeClr val="lt1"/>
              </a:solidFill>
              <a:latin typeface="Arial"/>
              <a:ea typeface="Arial"/>
              <a:cs typeface="Arial"/>
              <a:sym typeface="Arial"/>
            </a:endParaRPr>
          </a:p>
        </p:txBody>
      </p:sp>
      <p:sp>
        <p:nvSpPr>
          <p:cNvPr id="410" name="Google Shape;410;p42"/>
          <p:cNvSpPr txBox="1"/>
          <p:nvPr/>
        </p:nvSpPr>
        <p:spPr>
          <a:xfrm>
            <a:off x="2765250" y="254450"/>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rgbClr val="FFFFFF"/>
                </a:solidFill>
                <a:latin typeface="Arial"/>
                <a:ea typeface="Arial"/>
                <a:cs typeface="Arial"/>
                <a:sym typeface="Arial"/>
              </a:rPr>
              <a:t>Faith and Trust</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414" name="Shape 414"/>
        <p:cNvGrpSpPr/>
        <p:nvPr/>
      </p:nvGrpSpPr>
      <p:grpSpPr>
        <a:xfrm>
          <a:off x="0" y="0"/>
          <a:ext cx="0" cy="0"/>
          <a:chOff x="0" y="0"/>
          <a:chExt cx="0" cy="0"/>
        </a:xfrm>
      </p:grpSpPr>
      <p:sp>
        <p:nvSpPr>
          <p:cNvPr id="415" name="Google Shape;415;p43"/>
          <p:cNvSpPr txBox="1"/>
          <p:nvPr/>
        </p:nvSpPr>
        <p:spPr>
          <a:xfrm>
            <a:off x="288850" y="569525"/>
            <a:ext cx="8113500" cy="29883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120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200"/>
              <a:buFont typeface="Arial"/>
              <a:buNone/>
            </a:pPr>
            <a:r>
              <a:rPr b="0" i="0" lang="en" sz="2200" u="none" cap="none" strike="noStrike">
                <a:solidFill>
                  <a:schemeClr val="dk1"/>
                </a:solidFill>
                <a:latin typeface="Arial"/>
                <a:ea typeface="Arial"/>
                <a:cs typeface="Arial"/>
                <a:sym typeface="Arial"/>
              </a:rPr>
              <a:t>The Rebbe explained that positive thoughts actually </a:t>
            </a:r>
            <a:r>
              <a:rPr b="0" i="1" lang="en" sz="2200" u="none" cap="none" strike="noStrike">
                <a:solidFill>
                  <a:schemeClr val="dk1"/>
                </a:solidFill>
                <a:latin typeface="Arial"/>
                <a:ea typeface="Arial"/>
                <a:cs typeface="Arial"/>
                <a:sym typeface="Arial"/>
              </a:rPr>
              <a:t>cause</a:t>
            </a:r>
            <a:r>
              <a:rPr b="0" i="0" lang="en" sz="2200" u="none" cap="none" strike="noStrike">
                <a:solidFill>
                  <a:schemeClr val="dk1"/>
                </a:solidFill>
                <a:latin typeface="Arial"/>
                <a:ea typeface="Arial"/>
                <a:cs typeface="Arial"/>
                <a:sym typeface="Arial"/>
              </a:rPr>
              <a:t> positive outcomes and that this is accomplish through developing complete trust in G-d. </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1200"/>
              </a:spcBef>
              <a:spcAft>
                <a:spcPts val="1200"/>
              </a:spcAft>
              <a:buClr>
                <a:srgbClr val="000000"/>
              </a:buClr>
              <a:buSzPts val="2200"/>
              <a:buFont typeface="Arial"/>
              <a:buNone/>
            </a:pPr>
            <a:r>
              <a:rPr b="0" i="0" lang="en" sz="2200" u="none" cap="none" strike="noStrike">
                <a:solidFill>
                  <a:schemeClr val="dk1"/>
                </a:solidFill>
                <a:latin typeface="Arial"/>
                <a:ea typeface="Arial"/>
                <a:cs typeface="Arial"/>
                <a:sym typeface="Arial"/>
              </a:rPr>
              <a:t>He maintains that this level of trust is distinct from a general faith in G-d (believing in His existence and providence). Trust implies that a person will “‘rely and depend on G‑d </a:t>
            </a:r>
            <a:r>
              <a:rPr b="0" i="1" lang="en" sz="2200" u="none" cap="none" strike="noStrike">
                <a:solidFill>
                  <a:schemeClr val="dk1"/>
                </a:solidFill>
                <a:latin typeface="Arial"/>
                <a:ea typeface="Arial"/>
                <a:cs typeface="Arial"/>
                <a:sym typeface="Arial"/>
              </a:rPr>
              <a:t>alone</a:t>
            </a:r>
            <a:r>
              <a:rPr b="0" i="0" lang="en" sz="2200" u="none" cap="none" strike="noStrike">
                <a:solidFill>
                  <a:schemeClr val="dk1"/>
                </a:solidFill>
                <a:latin typeface="Arial"/>
                <a:ea typeface="Arial"/>
                <a:cs typeface="Arial"/>
                <a:sym typeface="Arial"/>
              </a:rPr>
              <a:t> to the extent that he casts his lot entirely upon Him, as it is written: ‘Cast your burden upon G‑d,’ (Tehillim, 55:23) i.e., the person has no other dependency in the world except upon G‑d”.</a:t>
            </a:r>
            <a:endParaRPr b="0" i="0" sz="2200" u="none" cap="none" strike="noStrike">
              <a:solidFill>
                <a:schemeClr val="dk1"/>
              </a:solidFill>
              <a:latin typeface="Arial"/>
              <a:ea typeface="Arial"/>
              <a:cs typeface="Arial"/>
              <a:sym typeface="Arial"/>
            </a:endParaRPr>
          </a:p>
        </p:txBody>
      </p:sp>
      <p:sp>
        <p:nvSpPr>
          <p:cNvPr id="416" name="Google Shape;416;p43"/>
          <p:cNvSpPr txBox="1"/>
          <p:nvPr/>
        </p:nvSpPr>
        <p:spPr>
          <a:xfrm>
            <a:off x="3119250" y="306525"/>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chemeClr val="dk1"/>
                </a:solidFill>
                <a:latin typeface="Arial"/>
                <a:ea typeface="Arial"/>
                <a:cs typeface="Arial"/>
                <a:sym typeface="Arial"/>
              </a:rPr>
              <a:t>Faith and Trust</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0" name="Shape 420"/>
        <p:cNvGrpSpPr/>
        <p:nvPr/>
      </p:nvGrpSpPr>
      <p:grpSpPr>
        <a:xfrm>
          <a:off x="0" y="0"/>
          <a:ext cx="0" cy="0"/>
          <a:chOff x="0" y="0"/>
          <a:chExt cx="0" cy="0"/>
        </a:xfrm>
      </p:grpSpPr>
      <p:sp>
        <p:nvSpPr>
          <p:cNvPr id="421" name="Google Shape;421;p44"/>
          <p:cNvSpPr txBox="1"/>
          <p:nvPr/>
        </p:nvSpPr>
        <p:spPr>
          <a:xfrm>
            <a:off x="2229200" y="512662"/>
            <a:ext cx="5236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Trust-based Affirmations</a:t>
            </a:r>
            <a:endParaRPr b="0" i="0" sz="3600" u="none" cap="none" strike="noStrike">
              <a:solidFill>
                <a:schemeClr val="lt1"/>
              </a:solidFill>
              <a:latin typeface="Arial"/>
              <a:ea typeface="Arial"/>
              <a:cs typeface="Arial"/>
              <a:sym typeface="Arial"/>
            </a:endParaRPr>
          </a:p>
        </p:txBody>
      </p:sp>
      <p:sp>
        <p:nvSpPr>
          <p:cNvPr id="422" name="Google Shape;422;p44"/>
          <p:cNvSpPr txBox="1"/>
          <p:nvPr/>
        </p:nvSpPr>
        <p:spPr>
          <a:xfrm>
            <a:off x="812125" y="1291075"/>
            <a:ext cx="7559100" cy="35094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1200"/>
              </a:spcBef>
              <a:spcAft>
                <a:spcPts val="0"/>
              </a:spcAft>
              <a:buClr>
                <a:srgbClr val="000000"/>
              </a:buClr>
              <a:buSzPts val="2200"/>
              <a:buFont typeface="Arial"/>
              <a:buNone/>
            </a:pPr>
            <a:r>
              <a:rPr b="0" i="0" lang="en" sz="2200" u="none" cap="none" strike="noStrike">
                <a:solidFill>
                  <a:schemeClr val="lt1"/>
                </a:solidFill>
                <a:highlight>
                  <a:schemeClr val="dk1"/>
                </a:highlight>
                <a:latin typeface="Arial"/>
                <a:ea typeface="Arial"/>
                <a:cs typeface="Arial"/>
                <a:sym typeface="Arial"/>
              </a:rPr>
              <a:t>●      Every moment and place is the right moment and place for me to be.</a:t>
            </a:r>
            <a:endParaRPr b="0" i="0" sz="2200" u="none" cap="none" strike="noStrike">
              <a:solidFill>
                <a:schemeClr val="lt1"/>
              </a:solidFill>
              <a:highlight>
                <a:schemeClr val="dk1"/>
              </a:highlight>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200"/>
              <a:buFont typeface="Arial"/>
              <a:buNone/>
            </a:pPr>
            <a:r>
              <a:rPr b="0" i="0" lang="en" sz="2200" u="none" cap="none" strike="noStrike">
                <a:solidFill>
                  <a:schemeClr val="lt1"/>
                </a:solidFill>
                <a:highlight>
                  <a:schemeClr val="dk1"/>
                </a:highlight>
                <a:latin typeface="Arial"/>
                <a:ea typeface="Arial"/>
                <a:cs typeface="Arial"/>
                <a:sym typeface="Arial"/>
              </a:rPr>
              <a:t>●      I fully trust in G-d. He will give me everything I need in its proper time.</a:t>
            </a:r>
            <a:endParaRPr b="0" i="0" sz="2200" u="none" cap="none" strike="noStrike">
              <a:solidFill>
                <a:schemeClr val="lt1"/>
              </a:solidFill>
              <a:highlight>
                <a:schemeClr val="dk1"/>
              </a:highlight>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200"/>
              <a:buFont typeface="Arial"/>
              <a:buNone/>
            </a:pPr>
            <a:r>
              <a:rPr b="0" i="0" lang="en" sz="2200" u="none" cap="none" strike="noStrike">
                <a:solidFill>
                  <a:schemeClr val="lt1"/>
                </a:solidFill>
                <a:highlight>
                  <a:schemeClr val="dk1"/>
                </a:highlight>
                <a:latin typeface="Arial"/>
                <a:ea typeface="Arial"/>
                <a:cs typeface="Arial"/>
                <a:sym typeface="Arial"/>
              </a:rPr>
              <a:t>●      Life has meaning in all circumstances and at all times.</a:t>
            </a:r>
            <a:endParaRPr b="0" i="0" sz="2200" u="none" cap="none" strike="noStrike">
              <a:solidFill>
                <a:schemeClr val="lt1"/>
              </a:solidFill>
              <a:highlight>
                <a:schemeClr val="dk1"/>
              </a:highlight>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200"/>
              <a:buFont typeface="Arial"/>
              <a:buNone/>
            </a:pPr>
            <a:r>
              <a:rPr b="0" i="0" lang="en" sz="2200" u="none" cap="none" strike="noStrike">
                <a:solidFill>
                  <a:schemeClr val="lt1"/>
                </a:solidFill>
                <a:highlight>
                  <a:schemeClr val="dk1"/>
                </a:highlight>
                <a:latin typeface="Arial"/>
                <a:ea typeface="Arial"/>
                <a:cs typeface="Arial"/>
                <a:sym typeface="Arial"/>
              </a:rPr>
              <a:t>●      Everything that G-d does is for the good.</a:t>
            </a:r>
            <a:endParaRPr b="0" i="0" sz="2200" u="none" cap="none" strike="noStrike">
              <a:solidFill>
                <a:schemeClr val="lt1"/>
              </a:solidFill>
              <a:highlight>
                <a:schemeClr val="dk1"/>
              </a:highlight>
              <a:latin typeface="Arial"/>
              <a:ea typeface="Arial"/>
              <a:cs typeface="Arial"/>
              <a:sym typeface="Arial"/>
            </a:endParaRPr>
          </a:p>
          <a:p>
            <a:pPr indent="0" lvl="0" marL="457200" marR="0" rtl="0" algn="l">
              <a:lnSpc>
                <a:spcPct val="100000"/>
              </a:lnSpc>
              <a:spcBef>
                <a:spcPts val="1200"/>
              </a:spcBef>
              <a:spcAft>
                <a:spcPts val="1200"/>
              </a:spcAft>
              <a:buClr>
                <a:srgbClr val="000000"/>
              </a:buClr>
              <a:buSzPts val="2200"/>
              <a:buFont typeface="Arial"/>
              <a:buNone/>
            </a:pPr>
            <a:r>
              <a:rPr b="0" i="0" lang="en" sz="2200" u="none" cap="none" strike="noStrike">
                <a:solidFill>
                  <a:schemeClr val="lt1"/>
                </a:solidFill>
                <a:highlight>
                  <a:schemeClr val="dk1"/>
                </a:highlight>
                <a:latin typeface="Arial"/>
                <a:ea typeface="Arial"/>
                <a:cs typeface="Arial"/>
                <a:sym typeface="Arial"/>
              </a:rPr>
              <a:t>●      This too is for good.</a:t>
            </a:r>
            <a:endParaRPr b="0" i="0" sz="2200" u="none" cap="none" strike="noStrike">
              <a:solidFill>
                <a:schemeClr val="lt1"/>
              </a:solidFill>
              <a:highlight>
                <a:schemeClr val="dk1"/>
              </a:highlight>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6" name="Shape 426"/>
        <p:cNvGrpSpPr/>
        <p:nvPr/>
      </p:nvGrpSpPr>
      <p:grpSpPr>
        <a:xfrm>
          <a:off x="0" y="0"/>
          <a:ext cx="0" cy="0"/>
          <a:chOff x="0" y="0"/>
          <a:chExt cx="0" cy="0"/>
        </a:xfrm>
      </p:grpSpPr>
      <p:sp>
        <p:nvSpPr>
          <p:cNvPr id="427" name="Google Shape;427;p45"/>
          <p:cNvSpPr txBox="1"/>
          <p:nvPr/>
        </p:nvSpPr>
        <p:spPr>
          <a:xfrm>
            <a:off x="2041125" y="486537"/>
            <a:ext cx="5236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Affirmations about Life</a:t>
            </a:r>
            <a:endParaRPr b="0" i="0" sz="3600" u="none" cap="none" strike="noStrike">
              <a:solidFill>
                <a:schemeClr val="lt1"/>
              </a:solidFill>
              <a:latin typeface="Arial"/>
              <a:ea typeface="Arial"/>
              <a:cs typeface="Arial"/>
              <a:sym typeface="Arial"/>
            </a:endParaRPr>
          </a:p>
        </p:txBody>
      </p:sp>
      <p:sp>
        <p:nvSpPr>
          <p:cNvPr id="428" name="Google Shape;428;p45"/>
          <p:cNvSpPr txBox="1"/>
          <p:nvPr/>
        </p:nvSpPr>
        <p:spPr>
          <a:xfrm>
            <a:off x="729975" y="1049100"/>
            <a:ext cx="7559100" cy="40944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120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400"/>
              <a:buFont typeface="Arial"/>
              <a:buNone/>
            </a:pPr>
            <a:r>
              <a:rPr b="0" i="0" lang="en" sz="2400" u="none" cap="none" strike="noStrike">
                <a:solidFill>
                  <a:schemeClr val="lt1"/>
                </a:solidFill>
                <a:highlight>
                  <a:schemeClr val="dk1"/>
                </a:highlight>
                <a:latin typeface="Arial"/>
                <a:ea typeface="Arial"/>
                <a:cs typeface="Arial"/>
                <a:sym typeface="Arial"/>
              </a:rPr>
              <a:t>●      Everything is working together for me right now, guiding me to the right destination.</a:t>
            </a:r>
            <a:endParaRPr b="0" i="0" sz="2400" u="none" cap="none" strike="noStrike">
              <a:solidFill>
                <a:schemeClr val="lt1"/>
              </a:solidFill>
              <a:highlight>
                <a:schemeClr val="dk1"/>
              </a:highlight>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400"/>
              <a:buFont typeface="Arial"/>
              <a:buNone/>
            </a:pPr>
            <a:r>
              <a:rPr b="0" i="0" lang="en" sz="2400" u="none" cap="none" strike="noStrike">
                <a:solidFill>
                  <a:schemeClr val="lt1"/>
                </a:solidFill>
                <a:highlight>
                  <a:schemeClr val="dk1"/>
                </a:highlight>
                <a:latin typeface="Arial"/>
                <a:ea typeface="Arial"/>
                <a:cs typeface="Arial"/>
                <a:sym typeface="Arial"/>
              </a:rPr>
              <a:t>●      I accept G-d’s plan for me. He will show me step-by-step what I need to do.</a:t>
            </a:r>
            <a:endParaRPr b="0" i="0" sz="2400" u="none" cap="none" strike="noStrike">
              <a:solidFill>
                <a:schemeClr val="lt1"/>
              </a:solidFill>
              <a:highlight>
                <a:schemeClr val="dk1"/>
              </a:highlight>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400"/>
              <a:buFont typeface="Arial"/>
              <a:buNone/>
            </a:pPr>
            <a:r>
              <a:rPr b="0" i="0" lang="en" sz="2400" u="none" cap="none" strike="noStrike">
                <a:solidFill>
                  <a:schemeClr val="lt1"/>
                </a:solidFill>
                <a:highlight>
                  <a:schemeClr val="dk1"/>
                </a:highlight>
                <a:latin typeface="Arial"/>
                <a:ea typeface="Arial"/>
                <a:cs typeface="Arial"/>
                <a:sym typeface="Arial"/>
              </a:rPr>
              <a:t>●      G-d gave me the power to overcome all potential roadblocks in my life. </a:t>
            </a:r>
            <a:endParaRPr b="0" i="0" sz="2400" u="none" cap="none" strike="noStrike">
              <a:solidFill>
                <a:schemeClr val="lt1"/>
              </a:solidFill>
              <a:highlight>
                <a:schemeClr val="dk1"/>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chemeClr val="lt1"/>
              </a:solidFill>
              <a:latin typeface="DM Sans"/>
              <a:ea typeface="DM Sans"/>
              <a:cs typeface="DM Sans"/>
              <a:sym typeface="DM Sans"/>
            </a:endParaRPr>
          </a:p>
          <a:p>
            <a:pPr indent="0" lvl="0" marL="457200" marR="0" rtl="0" algn="l">
              <a:lnSpc>
                <a:spcPct val="100000"/>
              </a:lnSpc>
              <a:spcBef>
                <a:spcPts val="1200"/>
              </a:spcBef>
              <a:spcAft>
                <a:spcPts val="1200"/>
              </a:spcAft>
              <a:buClr>
                <a:srgbClr val="000000"/>
              </a:buClr>
              <a:buSzPts val="2200"/>
              <a:buFont typeface="Arial"/>
              <a:buNone/>
            </a:pPr>
            <a:r>
              <a:t/>
            </a:r>
            <a:endParaRPr b="0" i="0" sz="2200" u="none" cap="none" strike="noStrike">
              <a:solidFill>
                <a:schemeClr val="lt1"/>
              </a:solidFill>
              <a:highlight>
                <a:schemeClr val="dk1"/>
              </a:highlight>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2" name="Shape 432"/>
        <p:cNvGrpSpPr/>
        <p:nvPr/>
      </p:nvGrpSpPr>
      <p:grpSpPr>
        <a:xfrm>
          <a:off x="0" y="0"/>
          <a:ext cx="0" cy="0"/>
          <a:chOff x="0" y="0"/>
          <a:chExt cx="0" cy="0"/>
        </a:xfrm>
      </p:grpSpPr>
      <p:sp>
        <p:nvSpPr>
          <p:cNvPr id="433" name="Google Shape;433;p46"/>
          <p:cNvSpPr txBox="1"/>
          <p:nvPr/>
        </p:nvSpPr>
        <p:spPr>
          <a:xfrm>
            <a:off x="596925" y="801300"/>
            <a:ext cx="7832700" cy="3540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361950" lvl="0" marL="457200" marR="0" rtl="0" algn="l">
              <a:lnSpc>
                <a:spcPct val="115000"/>
              </a:lnSpc>
              <a:spcBef>
                <a:spcPts val="0"/>
              </a:spcBef>
              <a:spcAft>
                <a:spcPts val="0"/>
              </a:spcAft>
              <a:buClr>
                <a:schemeClr val="lt1"/>
              </a:buClr>
              <a:buSzPts val="2100"/>
              <a:buFont typeface="Arial"/>
              <a:buChar char="●"/>
            </a:pPr>
            <a:r>
              <a:rPr b="0" i="0" lang="en" sz="2100" u="none" cap="none" strike="noStrike">
                <a:solidFill>
                  <a:schemeClr val="lt1"/>
                </a:solidFill>
                <a:latin typeface="Arial"/>
                <a:ea typeface="Arial"/>
                <a:cs typeface="Arial"/>
                <a:sym typeface="Arial"/>
              </a:rPr>
              <a:t>I love who I am and I do not need to justify my existence to others.</a:t>
            </a:r>
            <a:endParaRPr b="0" i="0" sz="2100" u="none" cap="none" strike="noStrike">
              <a:solidFill>
                <a:schemeClr val="lt1"/>
              </a:solidFill>
              <a:latin typeface="Arial"/>
              <a:ea typeface="Arial"/>
              <a:cs typeface="Arial"/>
              <a:sym typeface="Arial"/>
            </a:endParaRPr>
          </a:p>
          <a:p>
            <a:pPr indent="-361950" lvl="0" marL="457200" marR="0" rtl="0" algn="l">
              <a:lnSpc>
                <a:spcPct val="115000"/>
              </a:lnSpc>
              <a:spcBef>
                <a:spcPts val="0"/>
              </a:spcBef>
              <a:spcAft>
                <a:spcPts val="0"/>
              </a:spcAft>
              <a:buClr>
                <a:schemeClr val="lt1"/>
              </a:buClr>
              <a:buSzPts val="2100"/>
              <a:buFont typeface="Arial"/>
              <a:buChar char="●"/>
            </a:pPr>
            <a:r>
              <a:rPr b="0" i="0" lang="en" sz="2100" u="none" cap="none" strike="noStrike">
                <a:solidFill>
                  <a:schemeClr val="lt1"/>
                </a:solidFill>
                <a:latin typeface="Arial"/>
                <a:ea typeface="Arial"/>
                <a:cs typeface="Arial"/>
                <a:sym typeface="Arial"/>
              </a:rPr>
              <a:t>My soul is like a precious diamond that can shine light outwards to others.</a:t>
            </a:r>
            <a:endParaRPr b="0" i="0" sz="2100" u="none" cap="none" strike="noStrike">
              <a:solidFill>
                <a:schemeClr val="lt1"/>
              </a:solidFill>
              <a:latin typeface="Arial"/>
              <a:ea typeface="Arial"/>
              <a:cs typeface="Arial"/>
              <a:sym typeface="Arial"/>
            </a:endParaRPr>
          </a:p>
          <a:p>
            <a:pPr indent="-361950" lvl="0" marL="457200" marR="0" rtl="0" algn="l">
              <a:lnSpc>
                <a:spcPct val="115000"/>
              </a:lnSpc>
              <a:spcBef>
                <a:spcPts val="0"/>
              </a:spcBef>
              <a:spcAft>
                <a:spcPts val="0"/>
              </a:spcAft>
              <a:buClr>
                <a:schemeClr val="lt1"/>
              </a:buClr>
              <a:buSzPts val="2100"/>
              <a:buFont typeface="Arial"/>
              <a:buChar char="●"/>
            </a:pPr>
            <a:r>
              <a:rPr b="0" i="0" lang="en" sz="2100" u="none" cap="none" strike="noStrike">
                <a:solidFill>
                  <a:schemeClr val="lt1"/>
                </a:solidFill>
                <a:latin typeface="Arial"/>
                <a:ea typeface="Arial"/>
                <a:cs typeface="Arial"/>
                <a:sym typeface="Arial"/>
              </a:rPr>
              <a:t>Fulfilling a commandment or doing an act of kindness draws me closer to G-d.  </a:t>
            </a:r>
            <a:endParaRPr b="0" i="0" sz="2100" u="none" cap="none" strike="noStrike">
              <a:solidFill>
                <a:schemeClr val="lt1"/>
              </a:solidFill>
              <a:latin typeface="Arial"/>
              <a:ea typeface="Arial"/>
              <a:cs typeface="Arial"/>
              <a:sym typeface="Arial"/>
            </a:endParaRPr>
          </a:p>
          <a:p>
            <a:pPr indent="-361950" lvl="0" marL="457200" marR="0" rtl="0" algn="l">
              <a:lnSpc>
                <a:spcPct val="115000"/>
              </a:lnSpc>
              <a:spcBef>
                <a:spcPts val="0"/>
              </a:spcBef>
              <a:spcAft>
                <a:spcPts val="0"/>
              </a:spcAft>
              <a:buClr>
                <a:schemeClr val="lt1"/>
              </a:buClr>
              <a:buSzPts val="2100"/>
              <a:buFont typeface="Arial"/>
              <a:buChar char="●"/>
            </a:pPr>
            <a:r>
              <a:rPr b="0" i="0" lang="en" sz="2100" u="none" cap="none" strike="noStrike">
                <a:solidFill>
                  <a:schemeClr val="lt1"/>
                </a:solidFill>
                <a:latin typeface="Arial"/>
                <a:ea typeface="Arial"/>
                <a:cs typeface="Arial"/>
                <a:sym typeface="Arial"/>
              </a:rPr>
              <a:t>My very existence gives pleasure to the One above, like a child who gives his parent’s pleasure just by being born.</a:t>
            </a:r>
            <a:endParaRPr b="0" i="0" sz="1900" u="none" cap="none" strike="noStrike">
              <a:solidFill>
                <a:schemeClr val="lt1"/>
              </a:solidFill>
              <a:latin typeface="Arial"/>
              <a:ea typeface="Arial"/>
              <a:cs typeface="Arial"/>
              <a:sym typeface="Arial"/>
            </a:endParaRPr>
          </a:p>
        </p:txBody>
      </p:sp>
      <p:sp>
        <p:nvSpPr>
          <p:cNvPr id="434" name="Google Shape;434;p46"/>
          <p:cNvSpPr txBox="1"/>
          <p:nvPr/>
        </p:nvSpPr>
        <p:spPr>
          <a:xfrm>
            <a:off x="2055050" y="481475"/>
            <a:ext cx="5519400" cy="815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chemeClr val="lt1"/>
                </a:solidFill>
                <a:latin typeface="DM Sans"/>
                <a:ea typeface="DM Sans"/>
                <a:cs typeface="DM Sans"/>
                <a:sym typeface="DM Sans"/>
              </a:rPr>
              <a:t>Affirmations about yourself</a:t>
            </a:r>
            <a:endParaRPr b="0" i="0" sz="27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8" name="Shape 438"/>
        <p:cNvGrpSpPr/>
        <p:nvPr/>
      </p:nvGrpSpPr>
      <p:grpSpPr>
        <a:xfrm>
          <a:off x="0" y="0"/>
          <a:ext cx="0" cy="0"/>
          <a:chOff x="0" y="0"/>
          <a:chExt cx="0" cy="0"/>
        </a:xfrm>
      </p:grpSpPr>
      <p:sp>
        <p:nvSpPr>
          <p:cNvPr id="439" name="Google Shape;439;p47"/>
          <p:cNvSpPr txBox="1"/>
          <p:nvPr/>
        </p:nvSpPr>
        <p:spPr>
          <a:xfrm>
            <a:off x="549925" y="634150"/>
            <a:ext cx="7832700" cy="365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Arial"/>
              <a:ea typeface="Arial"/>
              <a:cs typeface="Arial"/>
              <a:sym typeface="Arial"/>
            </a:endParaRPr>
          </a:p>
          <a:p>
            <a:pPr indent="-361950" lvl="0" marL="457200" marR="0" rtl="0" algn="l">
              <a:lnSpc>
                <a:spcPct val="150000"/>
              </a:lnSpc>
              <a:spcBef>
                <a:spcPts val="0"/>
              </a:spcBef>
              <a:spcAft>
                <a:spcPts val="0"/>
              </a:spcAft>
              <a:buClr>
                <a:schemeClr val="lt1"/>
              </a:buClr>
              <a:buSzPts val="2100"/>
              <a:buFont typeface="Arial"/>
              <a:buChar char="●"/>
            </a:pPr>
            <a:r>
              <a:rPr b="0" i="0" lang="en" sz="2100" u="none" cap="none" strike="noStrike">
                <a:solidFill>
                  <a:schemeClr val="lt1"/>
                </a:solidFill>
                <a:latin typeface="Arial"/>
                <a:ea typeface="Arial"/>
                <a:cs typeface="Arial"/>
                <a:sym typeface="Arial"/>
              </a:rPr>
              <a:t>Although I may make mistakes, they are simply external blemishes which cover up my ultimate goodness that’s inherent within me. </a:t>
            </a:r>
            <a:endParaRPr b="0" i="0" sz="2100" u="none" cap="none" strike="noStrike">
              <a:solidFill>
                <a:schemeClr val="lt1"/>
              </a:solidFill>
              <a:latin typeface="Arial"/>
              <a:ea typeface="Arial"/>
              <a:cs typeface="Arial"/>
              <a:sym typeface="Arial"/>
            </a:endParaRPr>
          </a:p>
          <a:p>
            <a:pPr indent="-361950" lvl="0" marL="457200" marR="0" rtl="0" algn="l">
              <a:lnSpc>
                <a:spcPct val="150000"/>
              </a:lnSpc>
              <a:spcBef>
                <a:spcPts val="0"/>
              </a:spcBef>
              <a:spcAft>
                <a:spcPts val="0"/>
              </a:spcAft>
              <a:buClr>
                <a:schemeClr val="lt1"/>
              </a:buClr>
              <a:buSzPts val="2100"/>
              <a:buFont typeface="Arial"/>
              <a:buChar char="●"/>
            </a:pPr>
            <a:r>
              <a:rPr b="0" i="0" lang="en" sz="2100" u="none" cap="none" strike="noStrike">
                <a:solidFill>
                  <a:schemeClr val="lt1"/>
                </a:solidFill>
                <a:latin typeface="Arial"/>
                <a:ea typeface="Arial"/>
                <a:cs typeface="Arial"/>
                <a:sym typeface="Arial"/>
              </a:rPr>
              <a:t>I am a channel of positivity in this world. </a:t>
            </a:r>
            <a:endParaRPr b="0" i="0" sz="2100" u="none" cap="none" strike="noStrike">
              <a:solidFill>
                <a:schemeClr val="lt1"/>
              </a:solidFill>
              <a:latin typeface="Arial"/>
              <a:ea typeface="Arial"/>
              <a:cs typeface="Arial"/>
              <a:sym typeface="Arial"/>
            </a:endParaRPr>
          </a:p>
          <a:p>
            <a:pPr indent="-361950" lvl="0" marL="457200" marR="0" rtl="0" algn="l">
              <a:lnSpc>
                <a:spcPct val="150000"/>
              </a:lnSpc>
              <a:spcBef>
                <a:spcPts val="0"/>
              </a:spcBef>
              <a:spcAft>
                <a:spcPts val="0"/>
              </a:spcAft>
              <a:buClr>
                <a:schemeClr val="lt1"/>
              </a:buClr>
              <a:buSzPts val="2100"/>
              <a:buFont typeface="Arial"/>
              <a:buChar char="●"/>
            </a:pPr>
            <a:r>
              <a:rPr b="0" i="0" lang="en" sz="2100" u="none" cap="none" strike="noStrike">
                <a:solidFill>
                  <a:schemeClr val="lt1"/>
                </a:solidFill>
                <a:latin typeface="Arial"/>
                <a:ea typeface="Arial"/>
                <a:cs typeface="Arial"/>
                <a:sym typeface="Arial"/>
              </a:rPr>
              <a:t>My body is healthy and able to heal from any illness or pain. </a:t>
            </a:r>
            <a:endParaRPr b="0" i="0" sz="21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3" name="Shape 443"/>
        <p:cNvGrpSpPr/>
        <p:nvPr/>
      </p:nvGrpSpPr>
      <p:grpSpPr>
        <a:xfrm>
          <a:off x="0" y="0"/>
          <a:ext cx="0" cy="0"/>
          <a:chOff x="0" y="0"/>
          <a:chExt cx="0" cy="0"/>
        </a:xfrm>
      </p:grpSpPr>
      <p:sp>
        <p:nvSpPr>
          <p:cNvPr id="444" name="Google Shape;444;p48"/>
          <p:cNvSpPr txBox="1"/>
          <p:nvPr/>
        </p:nvSpPr>
        <p:spPr>
          <a:xfrm>
            <a:off x="1597425" y="403275"/>
            <a:ext cx="5511600" cy="118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Forgiveness</a:t>
            </a:r>
            <a:endParaRPr b="0" i="0" sz="3000" u="none" cap="none" strike="noStrike">
              <a:solidFill>
                <a:srgbClr val="000000"/>
              </a:solidFill>
              <a:latin typeface="Arial"/>
              <a:ea typeface="Arial"/>
              <a:cs typeface="Arial"/>
              <a:sym typeface="Arial"/>
            </a:endParaRPr>
          </a:p>
        </p:txBody>
      </p:sp>
      <p:sp>
        <p:nvSpPr>
          <p:cNvPr id="445" name="Google Shape;445;p48"/>
          <p:cNvSpPr txBox="1"/>
          <p:nvPr/>
        </p:nvSpPr>
        <p:spPr>
          <a:xfrm>
            <a:off x="862225" y="1240175"/>
            <a:ext cx="4244700" cy="21699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50000"/>
              </a:lnSpc>
              <a:spcBef>
                <a:spcPts val="120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 forgive anyone who may have hurt me in my life.</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Nothing can harm me if it is not willed so by G-d.</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 forgive myself and realize that I’m not perfect.</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49"/>
          <p:cNvSpPr txBox="1"/>
          <p:nvPr/>
        </p:nvSpPr>
        <p:spPr>
          <a:xfrm>
            <a:off x="745925" y="376525"/>
            <a:ext cx="5511600" cy="118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Forgiveness</a:t>
            </a:r>
            <a:endParaRPr b="0" i="0" sz="3000" u="none" cap="none" strike="noStrike">
              <a:solidFill>
                <a:srgbClr val="000000"/>
              </a:solidFill>
              <a:latin typeface="Arial"/>
              <a:ea typeface="Arial"/>
              <a:cs typeface="Arial"/>
              <a:sym typeface="Arial"/>
            </a:endParaRPr>
          </a:p>
        </p:txBody>
      </p:sp>
      <p:sp>
        <p:nvSpPr>
          <p:cNvPr id="451" name="Google Shape;451;p49"/>
          <p:cNvSpPr txBox="1"/>
          <p:nvPr/>
        </p:nvSpPr>
        <p:spPr>
          <a:xfrm>
            <a:off x="294900" y="1247350"/>
            <a:ext cx="4702800" cy="21699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120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 did the best I could, given the circumstances.</a:t>
            </a:r>
            <a:endParaRPr b="0" i="0" sz="22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 forgive my parents for any pain they may have caused me.</a:t>
            </a:r>
            <a:endParaRPr b="0" i="0" sz="22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The past cannot change, but my attitude can.</a:t>
            </a:r>
            <a:endParaRPr b="0" i="0" sz="22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 wish others only goodness and happiness.</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5" name="Shape 455"/>
        <p:cNvGrpSpPr/>
        <p:nvPr/>
      </p:nvGrpSpPr>
      <p:grpSpPr>
        <a:xfrm>
          <a:off x="0" y="0"/>
          <a:ext cx="0" cy="0"/>
          <a:chOff x="0" y="0"/>
          <a:chExt cx="0" cy="0"/>
        </a:xfrm>
      </p:grpSpPr>
      <p:sp>
        <p:nvSpPr>
          <p:cNvPr id="456" name="Google Shape;456;p50"/>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50"/>
          <p:cNvSpPr txBox="1"/>
          <p:nvPr/>
        </p:nvSpPr>
        <p:spPr>
          <a:xfrm>
            <a:off x="913125" y="618475"/>
            <a:ext cx="69783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3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2650" u="none" cap="none" strike="noStrike">
                <a:solidFill>
                  <a:srgbClr val="000000"/>
                </a:solidFill>
                <a:latin typeface="Arial"/>
                <a:ea typeface="Arial"/>
                <a:cs typeface="Arial"/>
                <a:sym typeface="Arial"/>
              </a:rPr>
              <a:t>“Just as one recites a blessing for his good fortune, so too must he recite a blessing for misfortune.”</a:t>
            </a:r>
            <a:endParaRPr b="0" i="0" sz="2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2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2650" u="none" cap="none" strike="noStrike">
                <a:solidFill>
                  <a:srgbClr val="000000"/>
                </a:solidFill>
                <a:latin typeface="Arial"/>
                <a:ea typeface="Arial"/>
                <a:cs typeface="Arial"/>
                <a:sym typeface="Arial"/>
              </a:rPr>
              <a:t>                (Talmud Berachot 60a)</a:t>
            </a:r>
            <a:endParaRPr b="0" i="0" sz="2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highlight>
                <a:srgbClr val="000000"/>
              </a:highlight>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58" name="Google Shape;458;p50"/>
          <p:cNvSpPr txBox="1"/>
          <p:nvPr/>
        </p:nvSpPr>
        <p:spPr>
          <a:xfrm>
            <a:off x="1960125" y="470825"/>
            <a:ext cx="59313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Blessing on Good and Bad</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2" name="Shape 462"/>
        <p:cNvGrpSpPr/>
        <p:nvPr/>
      </p:nvGrpSpPr>
      <p:grpSpPr>
        <a:xfrm>
          <a:off x="0" y="0"/>
          <a:ext cx="0" cy="0"/>
          <a:chOff x="0" y="0"/>
          <a:chExt cx="0" cy="0"/>
        </a:xfrm>
      </p:grpSpPr>
      <p:sp>
        <p:nvSpPr>
          <p:cNvPr id="463" name="Google Shape;463;p51"/>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51"/>
          <p:cNvSpPr txBox="1"/>
          <p:nvPr/>
        </p:nvSpPr>
        <p:spPr>
          <a:xfrm>
            <a:off x="889525" y="430575"/>
            <a:ext cx="69783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2450" u="none" cap="none" strike="noStrike">
                <a:solidFill>
                  <a:srgbClr val="000000"/>
                </a:solidFill>
                <a:latin typeface="Arial"/>
                <a:ea typeface="Arial"/>
                <a:cs typeface="Arial"/>
                <a:sym typeface="Arial"/>
              </a:rPr>
              <a:t>The occurrences we perceive as good fortune come to us through the lower, revealed spiritual worlds. What we perceive as misfortune actually comes to us from the higher, concealed worlds. </a:t>
            </a:r>
            <a:endParaRPr b="0" i="0" sz="24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24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2450" u="none" cap="none" strike="noStrike">
                <a:solidFill>
                  <a:srgbClr val="000000"/>
                </a:solidFill>
                <a:latin typeface="Arial"/>
                <a:ea typeface="Arial"/>
                <a:cs typeface="Arial"/>
                <a:sym typeface="Arial"/>
              </a:rPr>
              <a:t>As above, since everything comes from G-d, and for the good, what we perceive as misfortune is also good. It’s just that since it comes from such a high and concealed place, this goodness becomes concealed within this-worldly terms.</a:t>
            </a:r>
            <a:endParaRPr b="0" i="0" sz="4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500" u="none" cap="none" strike="noStrike">
              <a:solidFill>
                <a:schemeClr val="dk2"/>
              </a:solidFill>
              <a:highlight>
                <a:srgbClr val="000000"/>
              </a:highlight>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8" name="Shape 468"/>
        <p:cNvGrpSpPr/>
        <p:nvPr/>
      </p:nvGrpSpPr>
      <p:grpSpPr>
        <a:xfrm>
          <a:off x="0" y="0"/>
          <a:ext cx="0" cy="0"/>
          <a:chOff x="0" y="0"/>
          <a:chExt cx="0" cy="0"/>
        </a:xfrm>
      </p:grpSpPr>
      <p:sp>
        <p:nvSpPr>
          <p:cNvPr id="469" name="Google Shape;469;p52"/>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52"/>
          <p:cNvSpPr txBox="1"/>
          <p:nvPr/>
        </p:nvSpPr>
        <p:spPr>
          <a:xfrm>
            <a:off x="889525" y="430575"/>
            <a:ext cx="69783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100"/>
              </a:spcBef>
              <a:spcAft>
                <a:spcPts val="0"/>
              </a:spcAft>
              <a:buClr>
                <a:srgbClr val="000000"/>
              </a:buClr>
              <a:buSzPts val="2200"/>
              <a:buFont typeface="Arial"/>
              <a:buNone/>
            </a:pPr>
            <a:r>
              <a:rPr b="0" i="0" lang="en" sz="2200" u="none" cap="none" strike="noStrike">
                <a:solidFill>
                  <a:srgbClr val="000000"/>
                </a:solidFill>
                <a:latin typeface="Arial"/>
                <a:ea typeface="Arial"/>
                <a:cs typeface="Arial"/>
                <a:sym typeface="Arial"/>
              </a:rPr>
              <a:t>The great Rabbi Akiva entered a town and searched for a place to lay his tired head. But he was unsuccessful in soliciting an invitation for himself. In defeat, he camped out on the cold ground outside the city, and lit his candle and immersed himself in his book of Torah.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2200"/>
              <a:buFont typeface="Arial"/>
              <a:buNone/>
            </a:pPr>
            <a:r>
              <a:rPr b="0" i="0" lang="en" sz="2200" u="none" cap="none" strike="noStrike">
                <a:solidFill>
                  <a:srgbClr val="000000"/>
                </a:solidFill>
                <a:latin typeface="Arial"/>
                <a:ea typeface="Arial"/>
                <a:cs typeface="Arial"/>
                <a:sym typeface="Arial"/>
              </a:rPr>
              <a:t>Next to him lay his other two possessions: a rooster to wake him up and a donkey to transport him. Regrettably, a lion came and consumed his donkey. As if that wasn’t bad enough, a cat came by and consumed the rooster.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13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500" u="none" cap="none" strike="noStrike">
              <a:solidFill>
                <a:schemeClr val="dk2"/>
              </a:solidFill>
              <a:highlight>
                <a:srgbClr val="000000"/>
              </a:highlight>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4" name="Shape 474"/>
        <p:cNvGrpSpPr/>
        <p:nvPr/>
      </p:nvGrpSpPr>
      <p:grpSpPr>
        <a:xfrm>
          <a:off x="0" y="0"/>
          <a:ext cx="0" cy="0"/>
          <a:chOff x="0" y="0"/>
          <a:chExt cx="0" cy="0"/>
        </a:xfrm>
      </p:grpSpPr>
      <p:sp>
        <p:nvSpPr>
          <p:cNvPr id="475" name="Google Shape;475;p53"/>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53"/>
          <p:cNvSpPr txBox="1"/>
          <p:nvPr/>
        </p:nvSpPr>
        <p:spPr>
          <a:xfrm>
            <a:off x="948225" y="548000"/>
            <a:ext cx="69783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100"/>
              </a:spcBef>
              <a:spcAft>
                <a:spcPts val="0"/>
              </a:spcAft>
              <a:buClr>
                <a:srgbClr val="000000"/>
              </a:buClr>
              <a:buSzPts val="2200"/>
              <a:buFont typeface="Arial"/>
              <a:buNone/>
            </a:pPr>
            <a:r>
              <a:rPr b="0" i="0" lang="en" sz="2200" u="none" cap="none" strike="noStrike">
                <a:solidFill>
                  <a:srgbClr val="000000"/>
                </a:solidFill>
                <a:latin typeface="Arial"/>
                <a:ea typeface="Arial"/>
                <a:cs typeface="Arial"/>
                <a:sym typeface="Arial"/>
              </a:rPr>
              <a:t>To top off his misfortune, a strong wind blew out his candle. But instead of becoming upset, Rabbi Akiva proclaimed: “Everything that G‑d does is for the best.” In the morning, Rabbi Akiva found the city silent.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2200"/>
              <a:buFont typeface="Arial"/>
              <a:buNone/>
            </a:pPr>
            <a:r>
              <a:rPr b="0" i="0" lang="en" sz="2200" u="none" cap="none" strike="noStrike">
                <a:solidFill>
                  <a:srgbClr val="000000"/>
                </a:solidFill>
                <a:latin typeface="Arial"/>
                <a:ea typeface="Arial"/>
                <a:cs typeface="Arial"/>
                <a:sym typeface="Arial"/>
              </a:rPr>
              <a:t>A band of thieves had ransacked the town, taking the people as prisoner and their possessions as loot. Yes, his loss was for the best. He had slept away from danger, and neither the candle, rooster or donkey called attention to his presence.</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13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13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500" u="none" cap="none" strike="noStrike">
              <a:solidFill>
                <a:schemeClr val="dk2"/>
              </a:solidFill>
              <a:highlight>
                <a:srgbClr val="000000"/>
              </a:highlight>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54"/>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Practice in pairs</a:t>
            </a:r>
            <a:endParaRPr/>
          </a:p>
        </p:txBody>
      </p:sp>
      <p:sp>
        <p:nvSpPr>
          <p:cNvPr id="482" name="Google Shape;482;p54"/>
          <p:cNvSpPr txBox="1"/>
          <p:nvPr>
            <p:ph idx="4294967295" type="title"/>
          </p:nvPr>
        </p:nvSpPr>
        <p:spPr>
          <a:xfrm>
            <a:off x="505875" y="1357075"/>
            <a:ext cx="5574000" cy="30387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Font typeface="Arial"/>
              <a:buAutoNum type="arabicPeriod"/>
            </a:pPr>
            <a:r>
              <a:rPr b="0" lang="en" sz="2400">
                <a:highlight>
                  <a:srgbClr val="FFFFFF"/>
                </a:highlight>
                <a:latin typeface="Arial"/>
                <a:ea typeface="Arial"/>
                <a:cs typeface="Arial"/>
                <a:sym typeface="Arial"/>
              </a:rPr>
              <a:t>Ask about client’s spirituality</a:t>
            </a:r>
            <a:endParaRPr b="0" sz="2400">
              <a:highlight>
                <a:srgbClr val="FFFFFF"/>
              </a:highlight>
              <a:latin typeface="Arial"/>
              <a:ea typeface="Arial"/>
              <a:cs typeface="Arial"/>
              <a:sym typeface="Arial"/>
            </a:endParaRPr>
          </a:p>
          <a:p>
            <a:pPr indent="-381000" lvl="0" marL="457200" rtl="0" algn="l">
              <a:lnSpc>
                <a:spcPct val="150000"/>
              </a:lnSpc>
              <a:spcBef>
                <a:spcPts val="0"/>
              </a:spcBef>
              <a:spcAft>
                <a:spcPts val="0"/>
              </a:spcAft>
              <a:buSzPts val="2400"/>
              <a:buFont typeface="Arial"/>
              <a:buAutoNum type="arabicPeriod"/>
            </a:pPr>
            <a:r>
              <a:rPr b="0" lang="en" sz="2400">
                <a:highlight>
                  <a:srgbClr val="FFFFFF"/>
                </a:highlight>
                <a:latin typeface="Arial"/>
                <a:ea typeface="Arial"/>
                <a:cs typeface="Arial"/>
                <a:sym typeface="Arial"/>
              </a:rPr>
              <a:t>Ask in what ways they would like to enhance their spiritual practices</a:t>
            </a:r>
            <a:endParaRPr b="0" sz="2400">
              <a:highlight>
                <a:srgbClr val="FFFFFF"/>
              </a:highlight>
              <a:latin typeface="Arial"/>
              <a:ea typeface="Arial"/>
              <a:cs typeface="Arial"/>
              <a:sym typeface="Arial"/>
            </a:endParaRPr>
          </a:p>
          <a:p>
            <a:pPr indent="-381000" lvl="0" marL="457200" rtl="0" algn="l">
              <a:lnSpc>
                <a:spcPct val="150000"/>
              </a:lnSpc>
              <a:spcBef>
                <a:spcPts val="0"/>
              </a:spcBef>
              <a:spcAft>
                <a:spcPts val="0"/>
              </a:spcAft>
              <a:buSzPts val="2400"/>
              <a:buFont typeface="Arial"/>
              <a:buAutoNum type="arabicPeriod"/>
            </a:pPr>
            <a:r>
              <a:rPr b="0" lang="en" sz="2400">
                <a:highlight>
                  <a:srgbClr val="FFFFFF"/>
                </a:highlight>
                <a:latin typeface="Arial"/>
                <a:ea typeface="Arial"/>
                <a:cs typeface="Arial"/>
                <a:sym typeface="Arial"/>
              </a:rPr>
              <a:t>Set some spiritual goals for the week i.e. 5 minutes of meditation, acts of kindness etc. </a:t>
            </a:r>
            <a:endParaRPr b="0" sz="2400">
              <a:highlight>
                <a:srgbClr val="FFFFFF"/>
              </a:highlight>
              <a:latin typeface="Arial"/>
              <a:ea typeface="Arial"/>
              <a:cs typeface="Arial"/>
              <a:sym typeface="Arial"/>
            </a:endParaRPr>
          </a:p>
          <a:p>
            <a:pPr indent="0" lvl="0" marL="0" rtl="0" algn="l">
              <a:lnSpc>
                <a:spcPct val="115000"/>
              </a:lnSpc>
              <a:spcBef>
                <a:spcPts val="0"/>
              </a:spcBef>
              <a:spcAft>
                <a:spcPts val="0"/>
              </a:spcAft>
              <a:buSzPts val="3000"/>
              <a:buNone/>
            </a:pPr>
            <a:r>
              <a:t/>
            </a:r>
            <a:endParaRPr sz="2800"/>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483" name="Google Shape;483;p54"/>
          <p:cNvPicPr preferRelativeResize="0"/>
          <p:nvPr/>
        </p:nvPicPr>
        <p:blipFill rotWithShape="1">
          <a:blip r:embed="rId3">
            <a:alphaModFix/>
          </a:blip>
          <a:srcRect b="0" l="0" r="0" t="0"/>
          <a:stretch/>
        </p:blipFill>
        <p:spPr>
          <a:xfrm>
            <a:off x="6482225" y="955675"/>
            <a:ext cx="2114275" cy="1406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