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5143500" cx="9144000"/>
  <p:notesSz cx="6858000" cy="9144000"/>
  <p:embeddedFontLst>
    <p:embeddedFont>
      <p:font typeface="Raleway"/>
      <p:regular r:id="rId31"/>
      <p:bold r:id="rId32"/>
      <p:italic r:id="rId33"/>
      <p:boldItalic r:id="rId34"/>
    </p:embeddedFont>
    <p:embeddedFont>
      <p:font typeface="Lato"/>
      <p:regular r:id="rId35"/>
      <p:bold r:id="rId36"/>
      <p:italic r:id="rId37"/>
      <p:boldItalic r:id="rId38"/>
    </p:embeddedFont>
    <p:embeddedFont>
      <p:font typeface="DM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DMSans-bold.fntdata"/><Relationship Id="rId20" Type="http://schemas.openxmlformats.org/officeDocument/2006/relationships/slide" Target="slides/slide16.xml"/><Relationship Id="rId42" Type="http://schemas.openxmlformats.org/officeDocument/2006/relationships/font" Target="fonts/DMSans-boldItalic.fntdata"/><Relationship Id="rId41" Type="http://schemas.openxmlformats.org/officeDocument/2006/relationships/font" Target="fonts/DMSans-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aleway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Raleway-italic.fntdata"/><Relationship Id="rId10" Type="http://schemas.openxmlformats.org/officeDocument/2006/relationships/slide" Target="slides/slide6.xml"/><Relationship Id="rId32" Type="http://schemas.openxmlformats.org/officeDocument/2006/relationships/font" Target="fonts/Raleway-bold.fntdata"/><Relationship Id="rId13" Type="http://schemas.openxmlformats.org/officeDocument/2006/relationships/slide" Target="slides/slide9.xml"/><Relationship Id="rId35" Type="http://schemas.openxmlformats.org/officeDocument/2006/relationships/font" Target="fonts/Lato-regular.fntdata"/><Relationship Id="rId12" Type="http://schemas.openxmlformats.org/officeDocument/2006/relationships/slide" Target="slides/slide8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11.xml"/><Relationship Id="rId37" Type="http://schemas.openxmlformats.org/officeDocument/2006/relationships/font" Target="fonts/Lato-italic.fntdata"/><Relationship Id="rId14" Type="http://schemas.openxmlformats.org/officeDocument/2006/relationships/slide" Target="slides/slide10.xml"/><Relationship Id="rId36" Type="http://schemas.openxmlformats.org/officeDocument/2006/relationships/font" Target="fonts/Lato-bold.fntdata"/><Relationship Id="rId17" Type="http://schemas.openxmlformats.org/officeDocument/2006/relationships/slide" Target="slides/slide13.xml"/><Relationship Id="rId39" Type="http://schemas.openxmlformats.org/officeDocument/2006/relationships/font" Target="fonts/DMSans-regular.fntdata"/><Relationship Id="rId16" Type="http://schemas.openxmlformats.org/officeDocument/2006/relationships/slide" Target="slides/slide12.xml"/><Relationship Id="rId38" Type="http://schemas.openxmlformats.org/officeDocument/2006/relationships/font" Target="fonts/Lato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educationallifecoach.com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137fc37cf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2137fc37c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5b15f0a3_5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5b15f0a3_5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cdac861b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cdac861b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fc9607c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fc9607c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f6cf939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f6cf939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2b6ab651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2b6ab651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b6ab651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2b6ab651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2b6ab651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2b6ab651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137fc37cf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137fc37cf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Danit Schusterman - Home (educationallifecoach.com)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b96c94a1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cb96c94a1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b6ab651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2b6ab651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2766e5df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2766e5df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2c8065fd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2c8065fd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2c8065fd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2c8065fd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2c8065fd0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2c8065fd0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2c8065fd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2c8065fd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2c8065fd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2c8065fd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319a9a714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319a9a71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c8065fd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2c8065fd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2766e5d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2766e5d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c8065fd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2c8065fd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319a9a71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319a9a71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258e269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258e269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2c8065fd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2c8065fd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2c8065fd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2c8065fd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a10e6d1c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a10e6d1c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Subtitle">
    <p:bg>
      <p:bgPr>
        <a:solidFill>
          <a:schemeClr val="accen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 txBox="1"/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13"/>
          <p:cNvSpPr txBox="1"/>
          <p:nvPr>
            <p:ph idx="1" type="subTitle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72" name="Google Shape;72;p13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g"/><Relationship Id="rId4" Type="http://schemas.openxmlformats.org/officeDocument/2006/relationships/hyperlink" Target="http://www.youtube.com/watch?v=mSY-BimmIIc" TargetMode="External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jpg"/><Relationship Id="rId4" Type="http://schemas.openxmlformats.org/officeDocument/2006/relationships/hyperlink" Target="http://www.youtube.com/watch?v=oITpy2KDJ_w" TargetMode="External"/><Relationship Id="rId5" Type="http://schemas.openxmlformats.org/officeDocument/2006/relationships/image" Target="../media/image3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0.jpg"/><Relationship Id="rId4" Type="http://schemas.openxmlformats.org/officeDocument/2006/relationships/hyperlink" Target="http://www.youtube.com/watch?v=KUTuV-cT5DE" TargetMode="External"/><Relationship Id="rId5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jpg"/><Relationship Id="rId4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jp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jpg"/><Relationship Id="rId4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Relationship Id="rId4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ctrTitle"/>
          </p:nvPr>
        </p:nvSpPr>
        <p:spPr>
          <a:xfrm>
            <a:off x="1860000" y="2447450"/>
            <a:ext cx="5424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400"/>
              <a:t>The Neuroscience of Trauma &amp; Movement</a:t>
            </a:r>
            <a:endParaRPr sz="3400"/>
          </a:p>
        </p:txBody>
      </p:sp>
      <p:sp>
        <p:nvSpPr>
          <p:cNvPr id="78" name="Google Shape;78;p14"/>
          <p:cNvSpPr txBox="1"/>
          <p:nvPr/>
        </p:nvSpPr>
        <p:spPr>
          <a:xfrm>
            <a:off x="0" y="15887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9" name="Google Shape;7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620"/>
            <a:ext cx="9144000" cy="515112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148371" y="2956483"/>
            <a:ext cx="6045300" cy="17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Viktor Frankl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lang="en" sz="2700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Transformation Life Coaching Program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Week 1</a:t>
            </a:r>
            <a:r>
              <a:rPr b="1" lang="en" sz="2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6529" y="816629"/>
            <a:ext cx="3799300" cy="220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idx="4294967295" type="title"/>
          </p:nvPr>
        </p:nvSpPr>
        <p:spPr>
          <a:xfrm>
            <a:off x="535775" y="712150"/>
            <a:ext cx="51972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Week 14</a:t>
            </a:r>
            <a:endParaRPr sz="3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87" name="Google Shape;87;p15"/>
          <p:cNvSpPr txBox="1"/>
          <p:nvPr>
            <p:ph idx="4294967295" type="title"/>
          </p:nvPr>
        </p:nvSpPr>
        <p:spPr>
          <a:xfrm>
            <a:off x="456875" y="1530850"/>
            <a:ext cx="5878500" cy="35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Building Your Practice 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Finding Your Niche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Resume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Web design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Blog/Articles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Facebook, Linkedin, Instagram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Lectures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-"/>
            </a:pPr>
            <a:r>
              <a:rPr b="0"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0"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t/>
            </a:r>
            <a:endParaRPr b="0" sz="1050">
              <a:solidFill>
                <a:srgbClr val="66666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3725" y="2738500"/>
            <a:ext cx="1356700" cy="222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7648" y="293548"/>
            <a:ext cx="1408850" cy="211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7138" y="2585425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2753225" y="281325"/>
            <a:ext cx="58146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Finding Your Niche</a:t>
            </a:r>
            <a:endParaRPr b="1" sz="3000"/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3925" y="2769125"/>
            <a:ext cx="2448425" cy="1629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01775" y="998100"/>
            <a:ext cx="2448425" cy="1733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/>
        </p:nvSpPr>
        <p:spPr>
          <a:xfrm>
            <a:off x="2345575" y="642450"/>
            <a:ext cx="5189400" cy="38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</a:pPr>
            <a:r>
              <a:rPr lang="en" sz="3000">
                <a:solidFill>
                  <a:schemeClr val="dk2"/>
                </a:solidFill>
              </a:rPr>
              <a:t>Teens at Risk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</a:pPr>
            <a:r>
              <a:rPr lang="en" sz="3000">
                <a:solidFill>
                  <a:schemeClr val="dk2"/>
                </a:solidFill>
              </a:rPr>
              <a:t>Marriage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</a:pPr>
            <a:r>
              <a:rPr lang="en" sz="3000">
                <a:solidFill>
                  <a:schemeClr val="dk2"/>
                </a:solidFill>
              </a:rPr>
              <a:t>Business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</a:pPr>
            <a:r>
              <a:rPr lang="en" sz="3000">
                <a:solidFill>
                  <a:schemeClr val="dk2"/>
                </a:solidFill>
              </a:rPr>
              <a:t>Wellness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</a:pPr>
            <a:r>
              <a:rPr lang="en" sz="3000">
                <a:solidFill>
                  <a:schemeClr val="dk2"/>
                </a:solidFill>
              </a:rPr>
              <a:t>Education</a:t>
            </a:r>
            <a:endParaRPr sz="3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/>
        </p:nvSpPr>
        <p:spPr>
          <a:xfrm>
            <a:off x="3590700" y="350025"/>
            <a:ext cx="1819800" cy="7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Obesity 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3116675" y="350025"/>
            <a:ext cx="58593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</a:rPr>
              <a:t>Tell a Story </a:t>
            </a:r>
            <a:endParaRPr b="1" sz="3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 txBox="1"/>
          <p:nvPr/>
        </p:nvSpPr>
        <p:spPr>
          <a:xfrm>
            <a:off x="376600" y="1110825"/>
            <a:ext cx="71457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Avi Fishoff - Home Sweet Home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Mort Fertel - Marriage Max .com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Rabbi Yossi Charytan - Temper the Tantrum.com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Nutrition by Tanya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Danit Schusterman</a:t>
            </a:r>
            <a:endParaRPr sz="1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/>
        </p:nvSpPr>
        <p:spPr>
          <a:xfrm>
            <a:off x="3356625" y="357775"/>
            <a:ext cx="5410200" cy="11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highlight>
                  <a:srgbClr val="EFEFEF"/>
                </a:highlight>
              </a:rPr>
              <a:t>Avi Fishoff</a:t>
            </a:r>
            <a:endParaRPr b="1" sz="3000">
              <a:highlight>
                <a:srgbClr val="EFEFEF"/>
              </a:highlight>
            </a:endParaRPr>
          </a:p>
        </p:txBody>
      </p:sp>
      <p:pic>
        <p:nvPicPr>
          <p:cNvPr descr="Never give up on a child" id="115" name="Google Shape;115;p19" title="Avi Fishoff ~ Parenti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6650" y="1177300"/>
            <a:ext cx="4492766" cy="336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 Secrets to Fixing Your Marriage.  &#10;Get them Free Now.  &#10;http://www.2marriagefitness.com" id="120" name="Google Shape;120;p20" title="Marriage Fitness with Mort Fertel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0" y="8572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5388" y="1929425"/>
            <a:ext cx="2895600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 rotWithShape="1">
          <a:blip r:embed="rId5">
            <a:alphaModFix/>
          </a:blip>
          <a:srcRect b="6438" l="0" r="4379" t="8844"/>
          <a:stretch/>
        </p:blipFill>
        <p:spPr>
          <a:xfrm>
            <a:off x="1194875" y="837800"/>
            <a:ext cx="6458499" cy="32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2"/>
          <p:cNvPicPr preferRelativeResize="0"/>
          <p:nvPr/>
        </p:nvPicPr>
        <p:blipFill rotWithShape="1">
          <a:blip r:embed="rId3">
            <a:alphaModFix/>
          </a:blip>
          <a:srcRect b="16433" l="0" r="6890" t="9777"/>
          <a:stretch/>
        </p:blipFill>
        <p:spPr>
          <a:xfrm>
            <a:off x="565213" y="786550"/>
            <a:ext cx="8013574" cy="357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8046" y="1668550"/>
            <a:ext cx="1764525" cy="204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/>
        </p:nvSpPr>
        <p:spPr>
          <a:xfrm>
            <a:off x="1732325" y="1945975"/>
            <a:ext cx="43956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3"/>
          <p:cNvSpPr txBox="1"/>
          <p:nvPr/>
        </p:nvSpPr>
        <p:spPr>
          <a:xfrm>
            <a:off x="3235750" y="192075"/>
            <a:ext cx="5819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Tanya </a:t>
            </a:r>
            <a:endParaRPr b="1" sz="3000"/>
          </a:p>
        </p:txBody>
      </p:sp>
      <p:pic>
        <p:nvPicPr>
          <p:cNvPr descr="Real people, real food, real success stories!&#10;www.nutritionbytanya.com" id="139" name="Google Shape;139;p23" title="A glimpse into Nutrition by Tanya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9463" y="1105038"/>
            <a:ext cx="3700625" cy="27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/>
        </p:nvSpPr>
        <p:spPr>
          <a:xfrm>
            <a:off x="1145200" y="4154300"/>
            <a:ext cx="4635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https://nutritionbytanya.com/tanyas-story/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/>
          <p:nvPr/>
        </p:nvSpPr>
        <p:spPr>
          <a:xfrm>
            <a:off x="2021550" y="1588975"/>
            <a:ext cx="4878000" cy="31455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4"/>
          <p:cNvSpPr txBox="1"/>
          <p:nvPr/>
        </p:nvSpPr>
        <p:spPr>
          <a:xfrm>
            <a:off x="2446075" y="707300"/>
            <a:ext cx="4994100" cy="21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          </a:t>
            </a:r>
            <a:r>
              <a:rPr b="1" lang="en" sz="3000">
                <a:solidFill>
                  <a:srgbClr val="FF0000"/>
                </a:solidFill>
              </a:rPr>
              <a:t>Resume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List your accomplishments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Skills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Talents 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Passions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/>
        </p:nvSpPr>
        <p:spPr>
          <a:xfrm>
            <a:off x="2258875" y="495625"/>
            <a:ext cx="44859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How can I help you?</a:t>
            </a:r>
            <a:endParaRPr b="1" sz="3000"/>
          </a:p>
        </p:txBody>
      </p:sp>
      <p:sp>
        <p:nvSpPr>
          <p:cNvPr id="152" name="Google Shape;152;p25"/>
          <p:cNvSpPr txBox="1"/>
          <p:nvPr/>
        </p:nvSpPr>
        <p:spPr>
          <a:xfrm>
            <a:off x="517825" y="1357825"/>
            <a:ext cx="3322500" cy="26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 can…...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Help you get healthier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Lose weight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Improve your marriage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Connect with your teen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Save money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Make more money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Choose a spouse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1111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/>
        </p:nvSpPr>
        <p:spPr>
          <a:xfrm>
            <a:off x="415775" y="1399550"/>
            <a:ext cx="68295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I work by:</a:t>
            </a:r>
            <a:endParaRPr b="1"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b="1" lang="en" sz="1800">
                <a:solidFill>
                  <a:srgbClr val="FFFFFF"/>
                </a:solidFill>
              </a:rPr>
              <a:t>Focusing on solutions, not problems</a:t>
            </a:r>
            <a:endParaRPr b="1"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b="1" lang="en" sz="1800">
                <a:solidFill>
                  <a:srgbClr val="FFFFFF"/>
                </a:solidFill>
              </a:rPr>
              <a:t>Listening deeply </a:t>
            </a:r>
            <a:endParaRPr b="1"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b="1" lang="en" sz="1800">
                <a:solidFill>
                  <a:srgbClr val="FFFFFF"/>
                </a:solidFill>
              </a:rPr>
              <a:t>Being non-critical</a:t>
            </a:r>
            <a:endParaRPr b="1"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b="1" lang="en" sz="1800">
                <a:solidFill>
                  <a:srgbClr val="FFFFFF"/>
                </a:solidFill>
              </a:rPr>
              <a:t>Focusing on your strengths</a:t>
            </a:r>
            <a:endParaRPr b="1"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b="1" lang="en" sz="1800">
                <a:solidFill>
                  <a:srgbClr val="FFFFFF"/>
                </a:solidFill>
              </a:rPr>
              <a:t>Helping you be accountable/chart your success</a:t>
            </a:r>
            <a:endParaRPr sz="1800">
              <a:solidFill>
                <a:srgbClr val="444444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2621725" y="560525"/>
            <a:ext cx="5963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State your Principles</a:t>
            </a:r>
            <a:endParaRPr b="1"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/>
        </p:nvSpPr>
        <p:spPr>
          <a:xfrm>
            <a:off x="3084450" y="359350"/>
            <a:ext cx="46752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Help </a:t>
            </a:r>
            <a:r>
              <a:rPr b="1" lang="en" sz="3000"/>
              <a:t>Set Goals</a:t>
            </a:r>
            <a:endParaRPr b="1" sz="3000"/>
          </a:p>
        </p:txBody>
      </p:sp>
      <p:sp>
        <p:nvSpPr>
          <p:cNvPr id="164" name="Google Shape;164;p27"/>
          <p:cNvSpPr txBox="1"/>
          <p:nvPr/>
        </p:nvSpPr>
        <p:spPr>
          <a:xfrm>
            <a:off x="651600" y="1399900"/>
            <a:ext cx="5785200" cy="29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Comprehensive intake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Goal and vision setting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SMART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Charting success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Overcoming obstacle </a:t>
            </a:r>
            <a:endParaRPr sz="1800"/>
          </a:p>
        </p:txBody>
      </p:sp>
      <p:pic>
        <p:nvPicPr>
          <p:cNvPr id="165" name="Google Shape;16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6375" y="1350550"/>
            <a:ext cx="3381875" cy="225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/>
        </p:nvSpPr>
        <p:spPr>
          <a:xfrm>
            <a:off x="2828450" y="527025"/>
            <a:ext cx="47142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Articles and Promo</a:t>
            </a:r>
            <a:endParaRPr b="1" sz="3000"/>
          </a:p>
        </p:txBody>
      </p:sp>
      <p:sp>
        <p:nvSpPr>
          <p:cNvPr id="171" name="Google Shape;171;p28"/>
          <p:cNvSpPr txBox="1"/>
          <p:nvPr/>
        </p:nvSpPr>
        <p:spPr>
          <a:xfrm>
            <a:off x="735300" y="1293025"/>
            <a:ext cx="6017700" cy="1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70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RIFKA SCHONFELD</a:t>
            </a:r>
            <a:endParaRPr b="1"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Hamodia columnist "The Social Circle"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Jewish Press columnist "Mind and Manners"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Yated columnist "Socially Speaking"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Author of Children’s book, </a:t>
            </a:r>
            <a:r>
              <a:rPr i="1" lang="en" sz="1800"/>
              <a:t>My Friend, the Bully.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Writer in Binah and other publications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http://www.rifkaschonfeldsos.com/index.html</a:t>
            </a:r>
            <a:endParaRPr sz="1800"/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9500" y="1407572"/>
            <a:ext cx="2619985" cy="12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/>
        </p:nvSpPr>
        <p:spPr>
          <a:xfrm>
            <a:off x="1826450" y="667975"/>
            <a:ext cx="34653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Baseline</a:t>
            </a:r>
            <a:endParaRPr b="1"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9325" y="275788"/>
            <a:ext cx="4931851" cy="459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600" y="152400"/>
            <a:ext cx="746680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/>
          <p:nvPr/>
        </p:nvSpPr>
        <p:spPr>
          <a:xfrm>
            <a:off x="691075" y="343550"/>
            <a:ext cx="31887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Jewish Press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Collive.com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TheYeshivaworld.com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Ami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Mishpacha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7825" y="2194475"/>
            <a:ext cx="1234050" cy="192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3"/>
          <p:cNvPicPr preferRelativeResize="0"/>
          <p:nvPr/>
        </p:nvPicPr>
        <p:blipFill rotWithShape="1">
          <a:blip r:embed="rId5">
            <a:alphaModFix/>
          </a:blip>
          <a:srcRect b="0" l="17483" r="17858" t="0"/>
          <a:stretch/>
        </p:blipFill>
        <p:spPr>
          <a:xfrm>
            <a:off x="3305200" y="2204326"/>
            <a:ext cx="1234050" cy="190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/>
        </p:nvSpPr>
        <p:spPr>
          <a:xfrm>
            <a:off x="3136800" y="337875"/>
            <a:ext cx="60072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</a:rPr>
              <a:t>Free Lectures</a:t>
            </a:r>
            <a:endParaRPr b="1" sz="4400">
              <a:solidFill>
                <a:srgbClr val="703D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212" name="Google Shape;212;p36"/>
          <p:cNvSpPr txBox="1"/>
          <p:nvPr/>
        </p:nvSpPr>
        <p:spPr>
          <a:xfrm>
            <a:off x="877200" y="1308650"/>
            <a:ext cx="7052700" cy="17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Synagogues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Nshei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Board rooms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Parents’/Couples’ Groups in homes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213" name="Google Shape;21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7825" y="1600300"/>
            <a:ext cx="2971800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/>
          <p:nvPr/>
        </p:nvSpPr>
        <p:spPr>
          <a:xfrm>
            <a:off x="1162950" y="874150"/>
            <a:ext cx="6415800" cy="3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00"/>
              </a:spcBef>
              <a:spcAft>
                <a:spcPts val="200"/>
              </a:spcAft>
              <a:buClr>
                <a:srgbClr val="FFFFFF"/>
              </a:buClr>
              <a:buSzPts val="1800"/>
              <a:buChar char="●"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19" name="Google Shape;219;p37"/>
          <p:cNvSpPr txBox="1"/>
          <p:nvPr/>
        </p:nvSpPr>
        <p:spPr>
          <a:xfrm>
            <a:off x="6209725" y="294250"/>
            <a:ext cx="2764200" cy="5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Powerpoint 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"/>
          <p:cNvSpPr txBox="1"/>
          <p:nvPr/>
        </p:nvSpPr>
        <p:spPr>
          <a:xfrm>
            <a:off x="6759200" y="2697300"/>
            <a:ext cx="15843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Carl Jung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 txBox="1"/>
          <p:nvPr/>
        </p:nvSpPr>
        <p:spPr>
          <a:xfrm>
            <a:off x="2746000" y="348600"/>
            <a:ext cx="42045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highlight>
                  <a:schemeClr val="lt1"/>
                </a:highlight>
              </a:rPr>
              <a:t>Practice Time </a:t>
            </a:r>
            <a:endParaRPr sz="3600">
              <a:highlight>
                <a:schemeClr val="lt1"/>
              </a:highlight>
            </a:endParaRPr>
          </a:p>
        </p:txBody>
      </p:sp>
      <p:sp>
        <p:nvSpPr>
          <p:cNvPr id="230" name="Google Shape;230;p39"/>
          <p:cNvSpPr/>
          <p:nvPr/>
        </p:nvSpPr>
        <p:spPr>
          <a:xfrm>
            <a:off x="1550850" y="4254250"/>
            <a:ext cx="5641500" cy="8892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9"/>
          <p:cNvSpPr txBox="1"/>
          <p:nvPr/>
        </p:nvSpPr>
        <p:spPr>
          <a:xfrm>
            <a:off x="2786975" y="3919875"/>
            <a:ext cx="50439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          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10</a:t>
            </a:r>
            <a:r>
              <a:rPr lang="en" sz="2400">
                <a:solidFill>
                  <a:schemeClr val="lt1"/>
                </a:solidFill>
              </a:rPr>
              <a:t> Minutes each person 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