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y="5143500" cx="9144000"/>
  <p:notesSz cx="6858000" cy="9144000"/>
  <p:embeddedFontLst>
    <p:embeddedFont>
      <p:font typeface="Lato"/>
      <p:regular r:id="rId57"/>
      <p:bold r:id="rId58"/>
      <p:italic r:id="rId59"/>
      <p:boldItalic r:id="rId60"/>
    </p:embeddedFont>
    <p:embeddedFont>
      <p:font typeface="Didact Gothic"/>
      <p:regular r:id="rId61"/>
    </p:embeddedFont>
    <p:embeddedFont>
      <p:font typeface="DM Sans"/>
      <p:regular r:id="rId62"/>
      <p:bold r:id="rId63"/>
      <p:italic r:id="rId64"/>
      <p:boldItalic r:id="rId65"/>
    </p:embeddedFont>
    <p:embeddedFont>
      <p:font typeface="Gill Sans"/>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j/unfY/wfygRGx/MsT/fYEEng5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DMSans-regular.fntdata"/><Relationship Id="rId61" Type="http://schemas.openxmlformats.org/officeDocument/2006/relationships/font" Target="fonts/DidactGothic-regular.fntdata"/><Relationship Id="rId20" Type="http://schemas.openxmlformats.org/officeDocument/2006/relationships/slide" Target="slides/slide16.xml"/><Relationship Id="rId64" Type="http://schemas.openxmlformats.org/officeDocument/2006/relationships/font" Target="fonts/DMSans-italic.fntdata"/><Relationship Id="rId63" Type="http://schemas.openxmlformats.org/officeDocument/2006/relationships/font" Target="fonts/DMSans-bold.fntdata"/><Relationship Id="rId22" Type="http://schemas.openxmlformats.org/officeDocument/2006/relationships/slide" Target="slides/slide18.xml"/><Relationship Id="rId66" Type="http://schemas.openxmlformats.org/officeDocument/2006/relationships/font" Target="fonts/GillSans-regular.fntdata"/><Relationship Id="rId21" Type="http://schemas.openxmlformats.org/officeDocument/2006/relationships/slide" Target="slides/slide17.xml"/><Relationship Id="rId65" Type="http://schemas.openxmlformats.org/officeDocument/2006/relationships/font" Target="fonts/DMSans-boldItalic.fntdata"/><Relationship Id="rId24" Type="http://schemas.openxmlformats.org/officeDocument/2006/relationships/slide" Target="slides/slide20.xml"/><Relationship Id="rId68" Type="http://customschemas.google.com/relationships/presentationmetadata" Target="metadata"/><Relationship Id="rId23" Type="http://schemas.openxmlformats.org/officeDocument/2006/relationships/slide" Target="slides/slide19.xml"/><Relationship Id="rId67" Type="http://schemas.openxmlformats.org/officeDocument/2006/relationships/font" Target="fonts/GillSans-bold.fntdata"/><Relationship Id="rId60" Type="http://schemas.openxmlformats.org/officeDocument/2006/relationships/font" Target="fonts/Lato-bold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Lato-regular.fntdata"/><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Lato-italic.fntdata"/><Relationship Id="rId14" Type="http://schemas.openxmlformats.org/officeDocument/2006/relationships/slide" Target="slides/slide10.xml"/><Relationship Id="rId58" Type="http://schemas.openxmlformats.org/officeDocument/2006/relationships/font" Target="fonts/Lato-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AAmSqv2GV8"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dfba890cbb_0_2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dfba890cbb_0_2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dfba890cbb_0_24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dfba890cbb_0_24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ddab41d3f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ddab41d3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dfba890cbb_0_24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dfba890cbb_0_24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59d5dd550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g259d5dd550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171387f42c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1171387f42c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dfba890cbb_0_24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dfba890cbb_0_24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171387f42c_0_3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1171387f42c_0_3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e18fc992b7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e18fc992b7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e254e7702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e254e7702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dfba890cbb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gdfba890cbb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15ece6ba17_1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g115ece6ba17_1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171387f42c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1171387f4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15ece6ba17_1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g115ece6ba17_1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15ece6ba17_2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115ece6ba17_2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17666ee78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117666ee78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15ece6ba17_2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115ece6ba17_2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171387f42c_0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g1171387f42c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fba890cbb_0_24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dfba890cbb_0_24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59d5dd5502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g259d5dd5502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59d5dd5502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259d5dd5502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171387f42c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1171387f42c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17666ee785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g117666ee785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15ece6ba17_1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g115ece6ba17_1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15ece6ba17_1_2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115ece6ba17_1_2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59d5dd5502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g259d5dd5502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171387f42c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g1171387f42c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160adf9653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g1160adf9653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160adf965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g1160adf965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60adf9653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1160adf9653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160adf9653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g1160adf9653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159af08a7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g1159af08a7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115ece6ba17_1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115ece6ba17_1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160adf9653_0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g1160adf9653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160adf9653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1160adf9653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15ece6ba17_1_2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115ece6ba17_1_2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259d5dd5502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259d5dd5502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59d5dd5502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g259d5dd5502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59d5dd5502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g259d5dd5502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59d5dd5502_0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g259d5dd5502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59d5dd5502_0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g259d5dd5502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59d5dd5502_0_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259d5dd5502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59d5dd5502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259d5dd5502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u="sng">
                <a:solidFill>
                  <a:schemeClr val="hlink"/>
                </a:solidFill>
                <a:hlinkClick r:id="rId2"/>
              </a:rPr>
              <a:t>https://www.youtube.com/watch?v=VAAmSqv2GV8</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11747a5a319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g11747a5a31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59d5dd5502_0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259d5dd5502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940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784"/>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20" name="Shape 20"/>
        <p:cNvGrpSpPr/>
        <p:nvPr/>
      </p:nvGrpSpPr>
      <p:grpSpPr>
        <a:xfrm>
          <a:off x="0" y="0"/>
          <a:ext cx="0" cy="0"/>
          <a:chOff x="0" y="0"/>
          <a:chExt cx="0" cy="0"/>
        </a:xfrm>
      </p:grpSpPr>
      <p:sp>
        <p:nvSpPr>
          <p:cNvPr id="21" name="Google Shape;21;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26" name="Google Shape;26;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27" name="Google Shape;27;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 name="Shape 28"/>
        <p:cNvGrpSpPr/>
        <p:nvPr/>
      </p:nvGrpSpPr>
      <p:grpSpPr>
        <a:xfrm>
          <a:off x="0" y="0"/>
          <a:ext cx="0" cy="0"/>
          <a:chOff x="0" y="0"/>
          <a:chExt cx="0" cy="0"/>
        </a:xfrm>
      </p:grpSpPr>
      <p:cxnSp>
        <p:nvCxnSpPr>
          <p:cNvPr id="29" name="Google Shape;29;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0" name="Google Shape;30;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31" name="Google Shape;31;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32" name="Shape 32"/>
        <p:cNvGrpSpPr/>
        <p:nvPr/>
      </p:nvGrpSpPr>
      <p:grpSpPr>
        <a:xfrm>
          <a:off x="0" y="0"/>
          <a:ext cx="0" cy="0"/>
          <a:chOff x="0" y="0"/>
          <a:chExt cx="0" cy="0"/>
        </a:xfrm>
      </p:grpSpPr>
      <p:sp>
        <p:nvSpPr>
          <p:cNvPr id="33" name="Google Shape;33;p98"/>
          <p:cNvSpPr/>
          <p:nvPr/>
        </p:nvSpPr>
        <p:spPr>
          <a:xfrm>
            <a:off x="0" y="1583350"/>
            <a:ext cx="7404300" cy="1739700"/>
          </a:xfrm>
          <a:prstGeom prst="rect">
            <a:avLst/>
          </a:prstGeom>
          <a:solidFill>
            <a:schemeClr val="lt1"/>
          </a:solidFill>
          <a:ln>
            <a:noFill/>
          </a:ln>
          <a:effectLst>
            <a:outerShdw blurRad="271463" rotWithShape="0" algn="bl" dist="66675">
              <a:schemeClr val="dk1">
                <a:alpha val="29409"/>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35" name="Google Shape;35;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36" name="Google Shape;36;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p99"/>
          <p:cNvSpPr/>
          <p:nvPr/>
        </p:nvSpPr>
        <p:spPr>
          <a:xfrm>
            <a:off x="-7000" y="-25"/>
            <a:ext cx="9150900" cy="5143500"/>
          </a:xfrm>
          <a:prstGeom prst="frame">
            <a:avLst>
              <a:gd fmla="val 2453" name="adj1"/>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1" name="Shape 41"/>
        <p:cNvGrpSpPr/>
        <p:nvPr/>
      </p:nvGrpSpPr>
      <p:grpSpPr>
        <a:xfrm>
          <a:off x="0" y="0"/>
          <a:ext cx="0" cy="0"/>
          <a:chOff x="0" y="0"/>
          <a:chExt cx="0" cy="0"/>
        </a:xfrm>
      </p:grpSpPr>
      <p:sp>
        <p:nvSpPr>
          <p:cNvPr id="42" name="Google Shape;42;p100"/>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45" name="Google Shape;45;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46" name="Google Shape;46;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784"/>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50.png"/><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www.youtube.com/watch?v=wmhH5MAOFbQ" TargetMode="Externa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1.png"/><Relationship Id="rId4" Type="http://schemas.openxmlformats.org/officeDocument/2006/relationships/image" Target="../media/image33.png"/><Relationship Id="rId5" Type="http://schemas.openxmlformats.org/officeDocument/2006/relationships/image" Target="../media/image21.png"/><Relationship Id="rId6" Type="http://schemas.openxmlformats.org/officeDocument/2006/relationships/image" Target="../media/image29.png"/><Relationship Id="rId7" Type="http://schemas.openxmlformats.org/officeDocument/2006/relationships/image" Target="../media/image19.png"/><Relationship Id="rId8"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1.png"/><Relationship Id="rId4" Type="http://schemas.openxmlformats.org/officeDocument/2006/relationships/image" Target="../media/image33.png"/><Relationship Id="rId5" Type="http://schemas.openxmlformats.org/officeDocument/2006/relationships/image" Target="../media/image21.png"/><Relationship Id="rId6" Type="http://schemas.openxmlformats.org/officeDocument/2006/relationships/image" Target="../media/image29.png"/><Relationship Id="rId7" Type="http://schemas.openxmlformats.org/officeDocument/2006/relationships/image" Target="../media/image19.png"/><Relationship Id="rId8"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www.youtube.com/watch?v=y0X1N6KNEyk" TargetMode="Externa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hyperlink" Target="http://www.youtube.com/watch?v=e0zC5CNdSdQ" TargetMode="Externa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www.britannica.com/science/biology" TargetMode="External"/><Relationship Id="rId4" Type="http://schemas.openxmlformats.org/officeDocument/2006/relationships/hyperlink" Target="https://www.britannica.com/science/stability-solution-of-equations" TargetMode="External"/><Relationship Id="rId9" Type="http://schemas.openxmlformats.org/officeDocument/2006/relationships/image" Target="../media/image25.png"/><Relationship Id="rId5" Type="http://schemas.openxmlformats.org/officeDocument/2006/relationships/hyperlink" Target="https://www.britannica.com/science/survival-of-the-fittest" TargetMode="External"/><Relationship Id="rId6" Type="http://schemas.openxmlformats.org/officeDocument/2006/relationships/hyperlink" Target="https://www.merriam-webster.com/dictionary/homeostasis" TargetMode="External"/><Relationship Id="rId7" Type="http://schemas.openxmlformats.org/officeDocument/2006/relationships/hyperlink" Target="https://www.britannica.com/science/life" TargetMode="External"/><Relationship Id="rId8" Type="http://schemas.openxmlformats.org/officeDocument/2006/relationships/hyperlink" Target="https://www.britannica.com/science/death"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hyperlink" Target="http://www.youtube.com/watch?v=_WRB0usJnew" TargetMode="External"/><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9.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0.jp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0.jp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hyperlink" Target="http://www.youtube.com/watch?v=oEwb2eWru8g" TargetMode="External"/><Relationship Id="rId4" Type="http://schemas.openxmlformats.org/officeDocument/2006/relationships/image" Target="../media/image4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www.youtube.com/watch?v=HDfSx_Q7_Yk" TargetMode="External"/><Relationship Id="rId4" Type="http://schemas.openxmlformats.org/officeDocument/2006/relationships/image" Target="../media/image4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5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1</a:t>
            </a:r>
            <a:endParaRPr sz="2700">
              <a:solidFill>
                <a:schemeClr val="accent2"/>
              </a:solidFill>
            </a:endParaRPr>
          </a:p>
        </p:txBody>
      </p:sp>
      <p:pic>
        <p:nvPicPr>
          <p:cNvPr id="102" name="Google Shape;102;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sz="6000"/>
              <a:t>Hello!</a:t>
            </a:r>
            <a:endParaRPr sz="6000"/>
          </a:p>
        </p:txBody>
      </p:sp>
      <p:sp>
        <p:nvSpPr>
          <p:cNvPr id="108" name="Google Shape;108;p2"/>
          <p:cNvSpPr txBox="1"/>
          <p:nvPr>
            <p:ph idx="1" type="body"/>
          </p:nvPr>
        </p:nvSpPr>
        <p:spPr>
          <a:xfrm>
            <a:off x="469825" y="1452250"/>
            <a:ext cx="3963000" cy="322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400"/>
              <a:buNone/>
            </a:pPr>
            <a:r>
              <a:rPr b="1" lang="en" sz="2900"/>
              <a:t>Rabbi Daniel Schonbuch, MA, LMFT</a:t>
            </a:r>
            <a:endParaRPr b="1" sz="2900"/>
          </a:p>
          <a:p>
            <a:pPr indent="0" lvl="0" marL="0" rtl="0" algn="l">
              <a:lnSpc>
                <a:spcPct val="115000"/>
              </a:lnSpc>
              <a:spcBef>
                <a:spcPts val="600"/>
              </a:spcBef>
              <a:spcAft>
                <a:spcPts val="0"/>
              </a:spcAft>
              <a:buSzPts val="2400"/>
              <a:buNone/>
            </a:pPr>
            <a:r>
              <a:t/>
            </a:r>
            <a:endParaRPr b="1" sz="2900"/>
          </a:p>
          <a:p>
            <a:pPr indent="0" lvl="0" marL="0" rtl="0" algn="l">
              <a:lnSpc>
                <a:spcPct val="115000"/>
              </a:lnSpc>
              <a:spcBef>
                <a:spcPts val="600"/>
              </a:spcBef>
              <a:spcAft>
                <a:spcPts val="0"/>
              </a:spcAft>
              <a:buSzPts val="2400"/>
              <a:buNone/>
            </a:pPr>
            <a:r>
              <a:rPr b="1" lang="en" sz="2000"/>
              <a:t>Licensed Marriage and Family Therapist</a:t>
            </a:r>
            <a:endParaRPr b="1" sz="2000"/>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109" name="Google Shape;109;p2"/>
          <p:cNvPicPr preferRelativeResize="0"/>
          <p:nvPr/>
        </p:nvPicPr>
        <p:blipFill rotWithShape="1">
          <a:blip r:embed="rId3">
            <a:alphaModFix/>
          </a:blip>
          <a:srcRect b="0" l="0" r="0" t="0"/>
          <a:stretch/>
        </p:blipFill>
        <p:spPr>
          <a:xfrm>
            <a:off x="4899550" y="1215775"/>
            <a:ext cx="3660422" cy="24402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dfba890cbb_0_2461"/>
          <p:cNvSpPr txBox="1"/>
          <p:nvPr>
            <p:ph idx="1" type="body"/>
          </p:nvPr>
        </p:nvSpPr>
        <p:spPr>
          <a:xfrm>
            <a:off x="480300" y="751800"/>
            <a:ext cx="4861800" cy="322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2400"/>
              <a:buFont typeface="Arial"/>
              <a:buNone/>
            </a:pPr>
            <a:r>
              <a:rPr lang="en" sz="2100">
                <a:solidFill>
                  <a:srgbClr val="000000"/>
                </a:solidFill>
                <a:latin typeface="Arial"/>
                <a:ea typeface="Arial"/>
                <a:cs typeface="Arial"/>
                <a:sym typeface="Arial"/>
              </a:rPr>
              <a:t> Rabbi Daniel Schonbuch, LMFT</a:t>
            </a:r>
            <a:endParaRPr sz="2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2400"/>
              <a:buFont typeface="Arial"/>
              <a:buNone/>
            </a:pPr>
            <a:r>
              <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Therapist: Individuals &amp; Couples: Depression/Anxiety, Intimacy, </a:t>
            </a:r>
            <a:endParaRPr sz="2100">
              <a:solidFill>
                <a:srgbClr val="000000"/>
              </a:solidFill>
              <a:latin typeface="Arial"/>
              <a:ea typeface="Arial"/>
              <a:cs typeface="Arial"/>
              <a:sym typeface="Arial"/>
            </a:endParaRPr>
          </a:p>
          <a:p>
            <a:pPr indent="0" lvl="0" marL="457200" rtl="0" algn="l">
              <a:lnSpc>
                <a:spcPct val="100000"/>
              </a:lnSpc>
              <a:spcBef>
                <a:spcPts val="0"/>
              </a:spcBef>
              <a:spcAft>
                <a:spcPts val="0"/>
              </a:spcAft>
              <a:buClr>
                <a:srgbClr val="000000"/>
              </a:buClr>
              <a:buSzPts val="2400"/>
              <a:buFont typeface="Arial"/>
              <a:buNone/>
            </a:pPr>
            <a:r>
              <a:rPr lang="en" sz="2100">
                <a:solidFill>
                  <a:srgbClr val="000000"/>
                </a:solidFill>
                <a:latin typeface="Arial"/>
                <a:ea typeface="Arial"/>
                <a:cs typeface="Arial"/>
                <a:sym typeface="Arial"/>
              </a:rPr>
              <a:t>Addiction</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Trauma-EMDR, TF-CBT</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Somatic Therapy, Sarno, IFS</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Logotherapy</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TorahPsychology.org Conferences</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Adjunct Professor</a:t>
            </a:r>
            <a:endParaRPr sz="2100">
              <a:solidFill>
                <a:srgbClr val="000000"/>
              </a:solidFill>
              <a:latin typeface="Arial"/>
              <a:ea typeface="Arial"/>
              <a:cs typeface="Arial"/>
              <a:sym typeface="Arial"/>
            </a:endParaRPr>
          </a:p>
          <a:p>
            <a:pPr indent="-361950" lvl="0" marL="457200" rtl="0" algn="l">
              <a:lnSpc>
                <a:spcPct val="100000"/>
              </a:lnSpc>
              <a:spcBef>
                <a:spcPts val="0"/>
              </a:spcBef>
              <a:spcAft>
                <a:spcPts val="0"/>
              </a:spcAft>
              <a:buClr>
                <a:srgbClr val="000000"/>
              </a:buClr>
              <a:buSzPts val="2100"/>
              <a:buFont typeface="Arial"/>
              <a:buChar char="●"/>
            </a:pPr>
            <a:r>
              <a:rPr lang="en" sz="2100">
                <a:solidFill>
                  <a:srgbClr val="000000"/>
                </a:solidFill>
                <a:latin typeface="Arial"/>
                <a:ea typeface="Arial"/>
                <a:cs typeface="Arial"/>
                <a:sym typeface="Arial"/>
              </a:rPr>
              <a:t>Coach</a:t>
            </a:r>
            <a:endParaRPr sz="21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b="1" sz="2900"/>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115" name="Google Shape;115;gdfba890cbb_0_2461"/>
          <p:cNvPicPr preferRelativeResize="0"/>
          <p:nvPr/>
        </p:nvPicPr>
        <p:blipFill rotWithShape="1">
          <a:blip r:embed="rId3">
            <a:alphaModFix/>
          </a:blip>
          <a:srcRect b="0" l="0" r="0" t="0"/>
          <a:stretch/>
        </p:blipFill>
        <p:spPr>
          <a:xfrm>
            <a:off x="5679200" y="1215775"/>
            <a:ext cx="2880775" cy="1920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dfba890cbb_0_2467"/>
          <p:cNvSpPr txBox="1"/>
          <p:nvPr>
            <p:ph idx="1" type="body"/>
          </p:nvPr>
        </p:nvSpPr>
        <p:spPr>
          <a:xfrm>
            <a:off x="451600" y="505050"/>
            <a:ext cx="4861800" cy="322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i="1" lang="en" sz="2100">
                <a:solidFill>
                  <a:srgbClr val="0F1111"/>
                </a:solidFill>
                <a:highlight>
                  <a:srgbClr val="FFFFFF"/>
                </a:highlight>
                <a:latin typeface="Arial"/>
                <a:ea typeface="Arial"/>
                <a:cs typeface="Arial"/>
                <a:sym typeface="Arial"/>
              </a:rPr>
              <a:t> </a:t>
            </a:r>
            <a:endParaRPr i="1" sz="2100">
              <a:solidFill>
                <a:srgbClr val="0F1111"/>
              </a:solidFill>
              <a:highlight>
                <a:srgbClr val="FFFFFF"/>
              </a:highlight>
              <a:latin typeface="Arial"/>
              <a:ea typeface="Arial"/>
              <a:cs typeface="Arial"/>
              <a:sym typeface="Arial"/>
            </a:endParaRPr>
          </a:p>
          <a:p>
            <a:pPr indent="0" lvl="0" marL="0" rtl="0" algn="ctr">
              <a:lnSpc>
                <a:spcPct val="100000"/>
              </a:lnSpc>
              <a:spcBef>
                <a:spcPts val="0"/>
              </a:spcBef>
              <a:spcAft>
                <a:spcPts val="0"/>
              </a:spcAft>
              <a:buNone/>
            </a:pPr>
            <a:r>
              <a:rPr b="1" i="1" lang="en" sz="2100">
                <a:solidFill>
                  <a:srgbClr val="0F1111"/>
                </a:solidFill>
                <a:highlight>
                  <a:srgbClr val="FFFFFF"/>
                </a:highlight>
                <a:latin typeface="Arial"/>
                <a:ea typeface="Arial"/>
                <a:cs typeface="Arial"/>
                <a:sym typeface="Arial"/>
              </a:rPr>
              <a:t>Author</a:t>
            </a:r>
            <a:br>
              <a:rPr i="1" lang="en" sz="2100">
                <a:solidFill>
                  <a:srgbClr val="0F1111"/>
                </a:solidFill>
                <a:highlight>
                  <a:srgbClr val="FFFFFF"/>
                </a:highlight>
                <a:latin typeface="Arial"/>
                <a:ea typeface="Arial"/>
                <a:cs typeface="Arial"/>
                <a:sym typeface="Arial"/>
              </a:rPr>
            </a:br>
            <a:endParaRPr i="1" sz="1800">
              <a:solidFill>
                <a:srgbClr val="0F1111"/>
              </a:solidFill>
              <a:highlight>
                <a:srgbClr val="FFFFFF"/>
              </a:highlight>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i="1" lang="en" sz="1800">
                <a:solidFill>
                  <a:srgbClr val="0F1111"/>
                </a:solidFill>
                <a:highlight>
                  <a:srgbClr val="FFFFFF"/>
                </a:highlight>
                <a:latin typeface="Arial"/>
                <a:ea typeface="Arial"/>
                <a:cs typeface="Arial"/>
                <a:sym typeface="Arial"/>
              </a:rPr>
              <a:t>At Risk - Never Beyond Reach:</a:t>
            </a:r>
            <a:br>
              <a:rPr i="1" lang="en" sz="1800">
                <a:solidFill>
                  <a:srgbClr val="0F1111"/>
                </a:solidFill>
                <a:highlight>
                  <a:srgbClr val="FFFFFF"/>
                </a:highlight>
                <a:latin typeface="Arial"/>
                <a:ea typeface="Arial"/>
                <a:cs typeface="Arial"/>
                <a:sym typeface="Arial"/>
              </a:rPr>
            </a:br>
            <a:r>
              <a:rPr i="1" lang="en" sz="1800">
                <a:solidFill>
                  <a:srgbClr val="0F1111"/>
                </a:solidFill>
                <a:highlight>
                  <a:srgbClr val="FFFFFF"/>
                </a:highlight>
                <a:latin typeface="Arial"/>
                <a:ea typeface="Arial"/>
                <a:cs typeface="Arial"/>
                <a:sym typeface="Arial"/>
              </a:rPr>
              <a:t>Three Principles Every Parent and Educator Needs to Know</a:t>
            </a:r>
            <a:br>
              <a:rPr i="1" lang="en" sz="1800">
                <a:solidFill>
                  <a:srgbClr val="0F1111"/>
                </a:solidFill>
                <a:highlight>
                  <a:srgbClr val="FFFFFF"/>
                </a:highlight>
                <a:latin typeface="Arial"/>
                <a:ea typeface="Arial"/>
                <a:cs typeface="Arial"/>
                <a:sym typeface="Arial"/>
              </a:rPr>
            </a:br>
            <a:endParaRPr i="1" sz="1800">
              <a:solidFill>
                <a:srgbClr val="0F1111"/>
              </a:solidFill>
              <a:highlight>
                <a:srgbClr val="FFFFFF"/>
              </a:highlight>
              <a:latin typeface="Arial"/>
              <a:ea typeface="Arial"/>
              <a:cs typeface="Arial"/>
              <a:sym typeface="Arial"/>
            </a:endParaRPr>
          </a:p>
          <a:p>
            <a:pPr indent="-342900" lvl="0" marL="457200" rtl="0" algn="l">
              <a:lnSpc>
                <a:spcPct val="100000"/>
              </a:lnSpc>
              <a:spcBef>
                <a:spcPts val="0"/>
              </a:spcBef>
              <a:spcAft>
                <a:spcPts val="0"/>
              </a:spcAft>
              <a:buClr>
                <a:srgbClr val="0F1111"/>
              </a:buClr>
              <a:buSzPts val="1800"/>
              <a:buFont typeface="Arial"/>
              <a:buChar char="●"/>
            </a:pPr>
            <a:r>
              <a:rPr i="1" lang="en" sz="1800">
                <a:solidFill>
                  <a:srgbClr val="0F1111"/>
                </a:solidFill>
                <a:highlight>
                  <a:schemeClr val="lt1"/>
                </a:highlight>
                <a:latin typeface="Arial"/>
                <a:ea typeface="Arial"/>
                <a:cs typeface="Arial"/>
                <a:sym typeface="Arial"/>
              </a:rPr>
              <a:t>Think Good and It Will Be Good: Spiritually-Based Therapy Inspired by Viktor Frankl and Jewish Wisdom</a:t>
            </a:r>
            <a:br>
              <a:rPr i="1" lang="en" sz="1800">
                <a:solidFill>
                  <a:srgbClr val="0F1111"/>
                </a:solidFill>
                <a:highlight>
                  <a:schemeClr val="lt1"/>
                </a:highlight>
                <a:latin typeface="Arial"/>
                <a:ea typeface="Arial"/>
                <a:cs typeface="Arial"/>
                <a:sym typeface="Arial"/>
              </a:rPr>
            </a:br>
            <a:endParaRPr i="1" sz="1800">
              <a:solidFill>
                <a:srgbClr val="0F1111"/>
              </a:solidFill>
              <a:highlight>
                <a:schemeClr val="lt1"/>
              </a:highlight>
              <a:latin typeface="Arial"/>
              <a:ea typeface="Arial"/>
              <a:cs typeface="Arial"/>
              <a:sym typeface="Arial"/>
            </a:endParaRPr>
          </a:p>
          <a:p>
            <a:pPr indent="-342900" lvl="0" marL="457200" rtl="0" algn="l">
              <a:lnSpc>
                <a:spcPct val="100000"/>
              </a:lnSpc>
              <a:spcBef>
                <a:spcPts val="0"/>
              </a:spcBef>
              <a:spcAft>
                <a:spcPts val="0"/>
              </a:spcAft>
              <a:buClr>
                <a:srgbClr val="0F1111"/>
              </a:buClr>
              <a:buSzPts val="1800"/>
              <a:buFont typeface="Arial"/>
              <a:buChar char="●"/>
            </a:pPr>
            <a:r>
              <a:rPr i="1" lang="en" sz="1800">
                <a:solidFill>
                  <a:srgbClr val="0F1111"/>
                </a:solidFill>
                <a:highlight>
                  <a:schemeClr val="lt1"/>
                </a:highlight>
                <a:latin typeface="Arial"/>
                <a:ea typeface="Arial"/>
                <a:cs typeface="Arial"/>
                <a:sym typeface="Arial"/>
              </a:rPr>
              <a:t>Viktor Frankl and the Psychology of the Soul</a:t>
            </a:r>
            <a:endParaRPr b="1" sz="3300"/>
          </a:p>
        </p:txBody>
      </p:sp>
      <p:pic>
        <p:nvPicPr>
          <p:cNvPr id="121" name="Google Shape;121;gdfba890cbb_0_2467"/>
          <p:cNvPicPr preferRelativeResize="0"/>
          <p:nvPr/>
        </p:nvPicPr>
        <p:blipFill rotWithShape="1">
          <a:blip r:embed="rId3">
            <a:alphaModFix/>
          </a:blip>
          <a:srcRect b="4298" l="0" r="54337" t="4825"/>
          <a:stretch/>
        </p:blipFill>
        <p:spPr>
          <a:xfrm>
            <a:off x="7637775" y="299500"/>
            <a:ext cx="1220075" cy="1818765"/>
          </a:xfrm>
          <a:prstGeom prst="rect">
            <a:avLst/>
          </a:prstGeom>
          <a:noFill/>
          <a:ln>
            <a:noFill/>
          </a:ln>
        </p:spPr>
      </p:pic>
      <p:pic>
        <p:nvPicPr>
          <p:cNvPr id="122" name="Google Shape;122;gdfba890cbb_0_2467"/>
          <p:cNvPicPr preferRelativeResize="0"/>
          <p:nvPr/>
        </p:nvPicPr>
        <p:blipFill rotWithShape="1">
          <a:blip r:embed="rId4">
            <a:alphaModFix/>
          </a:blip>
          <a:srcRect b="0" l="16818" r="15909" t="0"/>
          <a:stretch/>
        </p:blipFill>
        <p:spPr>
          <a:xfrm>
            <a:off x="6270525" y="299500"/>
            <a:ext cx="1220075" cy="1813625"/>
          </a:xfrm>
          <a:prstGeom prst="rect">
            <a:avLst/>
          </a:prstGeom>
          <a:noFill/>
          <a:ln>
            <a:noFill/>
          </a:ln>
        </p:spPr>
      </p:pic>
      <p:pic>
        <p:nvPicPr>
          <p:cNvPr id="123" name="Google Shape;123;gdfba890cbb_0_2467" title="41QaWzOwFmL._SY445_SX342_.jpg"/>
          <p:cNvPicPr preferRelativeResize="0"/>
          <p:nvPr/>
        </p:nvPicPr>
        <p:blipFill>
          <a:blip r:embed="rId5">
            <a:alphaModFix/>
          </a:blip>
          <a:stretch>
            <a:fillRect/>
          </a:stretch>
        </p:blipFill>
        <p:spPr>
          <a:xfrm>
            <a:off x="6928475" y="2378025"/>
            <a:ext cx="1539600" cy="2306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Screen Shot 2015-11-20 at 9.47.21 AM.png" id="128" name="Google Shape;128;p6"/>
          <p:cNvPicPr preferRelativeResize="0"/>
          <p:nvPr/>
        </p:nvPicPr>
        <p:blipFill rotWithShape="1">
          <a:blip r:embed="rId3">
            <a:alphaModFix/>
          </a:blip>
          <a:srcRect b="0" l="4413" r="4404" t="0"/>
          <a:stretch/>
        </p:blipFill>
        <p:spPr>
          <a:xfrm>
            <a:off x="0" y="0"/>
            <a:ext cx="9144000" cy="5143503"/>
          </a:xfrm>
          <a:prstGeom prst="rect">
            <a:avLst/>
          </a:prstGeom>
          <a:noFill/>
          <a:ln>
            <a:noFill/>
          </a:ln>
        </p:spPr>
      </p:pic>
      <p:sp>
        <p:nvSpPr>
          <p:cNvPr id="129" name="Google Shape;129;p6"/>
          <p:cNvSpPr txBox="1"/>
          <p:nvPr>
            <p:ph type="title"/>
          </p:nvPr>
        </p:nvSpPr>
        <p:spPr>
          <a:xfrm>
            <a:off x="552149" y="511225"/>
            <a:ext cx="8039700" cy="383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00">
                <a:solidFill>
                  <a:srgbClr val="FB8C00"/>
                </a:solidFill>
                <a:latin typeface="Lato"/>
                <a:ea typeface="Lato"/>
                <a:cs typeface="Lato"/>
                <a:sym typeface="Lato"/>
              </a:rPr>
              <a:t>Video recordings</a:t>
            </a:r>
            <a:endParaRPr sz="2800">
              <a:solidFill>
                <a:srgbClr val="FB8C00"/>
              </a:solidFill>
              <a:latin typeface="Lato"/>
              <a:ea typeface="Lato"/>
              <a:cs typeface="Lato"/>
              <a:sym typeface="Lato"/>
            </a:endParaRPr>
          </a:p>
          <a:p>
            <a:pPr indent="-368300" lvl="0" marL="457200" rtl="0" algn="l">
              <a:lnSpc>
                <a:spcPct val="115000"/>
              </a:lnSpc>
              <a:spcBef>
                <a:spcPts val="1600"/>
              </a:spcBef>
              <a:spcAft>
                <a:spcPts val="0"/>
              </a:spcAft>
              <a:buClr>
                <a:srgbClr val="FFFFFF"/>
              </a:buClr>
              <a:buSzPts val="2200"/>
              <a:buFont typeface="Lato"/>
              <a:buChar char="●"/>
            </a:pPr>
            <a:r>
              <a:rPr b="0" lang="en" sz="2200">
                <a:solidFill>
                  <a:srgbClr val="FFFFFF"/>
                </a:solidFill>
                <a:latin typeface="Lato"/>
                <a:ea typeface="Lato"/>
                <a:cs typeface="Lato"/>
                <a:sym typeface="Lato"/>
              </a:rPr>
              <a:t>I try to send the video recording of the class each week within 24 hours.</a:t>
            </a:r>
            <a:br>
              <a:rPr b="0" lang="en" sz="2200">
                <a:solidFill>
                  <a:srgbClr val="FFFFFF"/>
                </a:solidFill>
                <a:latin typeface="Lato"/>
                <a:ea typeface="Lato"/>
                <a:cs typeface="Lato"/>
                <a:sym typeface="Lato"/>
              </a:rPr>
            </a:br>
            <a:endParaRPr b="0" sz="2200">
              <a:solidFill>
                <a:srgbClr val="FFFFFF"/>
              </a:solidFill>
              <a:latin typeface="Lato"/>
              <a:ea typeface="Lato"/>
              <a:cs typeface="Lato"/>
              <a:sym typeface="Lato"/>
            </a:endParaRPr>
          </a:p>
          <a:p>
            <a:pPr indent="-368300" lvl="0" marL="457200" rtl="0" algn="l">
              <a:lnSpc>
                <a:spcPct val="115000"/>
              </a:lnSpc>
              <a:spcBef>
                <a:spcPts val="0"/>
              </a:spcBef>
              <a:spcAft>
                <a:spcPts val="0"/>
              </a:spcAft>
              <a:buClr>
                <a:srgbClr val="FFFFFF"/>
              </a:buClr>
              <a:buSzPts val="2200"/>
              <a:buFont typeface="Lato"/>
              <a:buChar char="●"/>
            </a:pPr>
            <a:r>
              <a:rPr b="0" lang="en" sz="2200">
                <a:solidFill>
                  <a:srgbClr val="FFFFFF"/>
                </a:solidFill>
                <a:latin typeface="Lato"/>
                <a:ea typeface="Lato"/>
                <a:cs typeface="Lato"/>
                <a:sym typeface="Lato"/>
              </a:rPr>
              <a:t>However, you must download it asap each week since it is not up for more than a few days.</a:t>
            </a:r>
            <a:r>
              <a:rPr b="0" lang="en" sz="1800">
                <a:solidFill>
                  <a:srgbClr val="FFFFFF"/>
                </a:solidFill>
                <a:latin typeface="Lato"/>
                <a:ea typeface="Lato"/>
                <a:cs typeface="Lato"/>
                <a:sym typeface="Lato"/>
              </a:rPr>
              <a:t> </a:t>
            </a:r>
            <a:endParaRPr b="0" sz="1800">
              <a:solidFill>
                <a:srgbClr val="FFFFFF"/>
              </a:solidFill>
              <a:latin typeface="Lato"/>
              <a:ea typeface="Lato"/>
              <a:cs typeface="Lato"/>
              <a:sym typeface="Lato"/>
            </a:endParaRPr>
          </a:p>
          <a:p>
            <a:pPr indent="0" lvl="0" marL="0" rtl="0" algn="l">
              <a:lnSpc>
                <a:spcPct val="115000"/>
              </a:lnSpc>
              <a:spcBef>
                <a:spcPts val="1600"/>
              </a:spcBef>
              <a:spcAft>
                <a:spcPts val="1600"/>
              </a:spcAft>
              <a:buSzPts val="4800"/>
              <a:buNone/>
            </a:pPr>
            <a:r>
              <a:t/>
            </a:r>
            <a:endParaRPr b="0" i="1" sz="24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ddab41d3f0_0_0"/>
          <p:cNvSpPr txBox="1"/>
          <p:nvPr>
            <p:ph type="title"/>
          </p:nvPr>
        </p:nvSpPr>
        <p:spPr>
          <a:xfrm>
            <a:off x="-152400" y="43127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Disclaimer</a:t>
            </a:r>
            <a:endParaRPr/>
          </a:p>
        </p:txBody>
      </p:sp>
      <p:sp>
        <p:nvSpPr>
          <p:cNvPr id="135" name="Google Shape;135;gddab41d3f0_0_0"/>
          <p:cNvSpPr txBox="1"/>
          <p:nvPr>
            <p:ph idx="1" type="body"/>
          </p:nvPr>
        </p:nvSpPr>
        <p:spPr>
          <a:xfrm>
            <a:off x="582150" y="1274025"/>
            <a:ext cx="4482900" cy="3221400"/>
          </a:xfrm>
          <a:prstGeom prst="rect">
            <a:avLst/>
          </a:prstGeom>
          <a:noFill/>
          <a:ln>
            <a:noFill/>
          </a:ln>
        </p:spPr>
        <p:txBody>
          <a:bodyPr anchorCtr="0" anchor="t" bIns="0" lIns="0" spcFirstLastPara="1" rIns="0" wrap="square" tIns="0">
            <a:noAutofit/>
          </a:bodyPr>
          <a:lstStyle/>
          <a:p>
            <a:pPr indent="-381000" lvl="0" marL="457200" rtl="0" algn="l">
              <a:lnSpc>
                <a:spcPct val="115000"/>
              </a:lnSpc>
              <a:spcBef>
                <a:spcPts val="0"/>
              </a:spcBef>
              <a:spcAft>
                <a:spcPts val="0"/>
              </a:spcAft>
              <a:buClr>
                <a:srgbClr val="333333"/>
              </a:buClr>
              <a:buSzPts val="2400"/>
              <a:buFont typeface="Arial"/>
              <a:buChar char="●"/>
            </a:pPr>
            <a:r>
              <a:rPr lang="en">
                <a:solidFill>
                  <a:srgbClr val="333333"/>
                </a:solidFill>
                <a:highlight>
                  <a:srgbClr val="FFFFFF"/>
                </a:highlight>
                <a:latin typeface="Arial"/>
                <a:ea typeface="Arial"/>
                <a:cs typeface="Arial"/>
                <a:sym typeface="Arial"/>
              </a:rPr>
              <a:t>We do not aim to diagnose and treat physical or mental illness.</a:t>
            </a:r>
            <a:br>
              <a:rPr lang="en">
                <a:solidFill>
                  <a:srgbClr val="333333"/>
                </a:solidFill>
                <a:highlight>
                  <a:srgbClr val="FFFFFF"/>
                </a:highlight>
                <a:latin typeface="Arial"/>
                <a:ea typeface="Arial"/>
                <a:cs typeface="Arial"/>
                <a:sym typeface="Arial"/>
              </a:rPr>
            </a:br>
            <a:endParaRPr>
              <a:solidFill>
                <a:srgbClr val="333333"/>
              </a:solidFill>
              <a:highlight>
                <a:srgbClr val="FFFFFF"/>
              </a:highlight>
              <a:latin typeface="Arial"/>
              <a:ea typeface="Arial"/>
              <a:cs typeface="Arial"/>
              <a:sym typeface="Arial"/>
            </a:endParaRPr>
          </a:p>
          <a:p>
            <a:pPr indent="-381000" lvl="0" marL="457200" rtl="0" algn="l">
              <a:lnSpc>
                <a:spcPct val="115000"/>
              </a:lnSpc>
              <a:spcBef>
                <a:spcPts val="0"/>
              </a:spcBef>
              <a:spcAft>
                <a:spcPts val="0"/>
              </a:spcAft>
              <a:buClr>
                <a:srgbClr val="333333"/>
              </a:buClr>
              <a:buSzPts val="2400"/>
              <a:buFont typeface="Arial"/>
              <a:buChar char="●"/>
            </a:pPr>
            <a:r>
              <a:rPr lang="en">
                <a:solidFill>
                  <a:srgbClr val="333333"/>
                </a:solidFill>
                <a:highlight>
                  <a:srgbClr val="FFFFFF"/>
                </a:highlight>
                <a:latin typeface="Arial"/>
                <a:ea typeface="Arial"/>
                <a:cs typeface="Arial"/>
                <a:sym typeface="Arial"/>
              </a:rPr>
              <a:t>Your clients should always first consult with a physician and medical professionals. </a:t>
            </a:r>
            <a:endParaRPr>
              <a:solidFill>
                <a:srgbClr val="333333"/>
              </a:solidFill>
              <a:highlight>
                <a:srgbClr val="FFFFFF"/>
              </a:highlight>
              <a:latin typeface="Arial"/>
              <a:ea typeface="Arial"/>
              <a:cs typeface="Arial"/>
              <a:sym typeface="Arial"/>
            </a:endParaRPr>
          </a:p>
        </p:txBody>
      </p:sp>
      <p:pic>
        <p:nvPicPr>
          <p:cNvPr id="136" name="Google Shape;136;gddab41d3f0_0_0"/>
          <p:cNvPicPr preferRelativeResize="0"/>
          <p:nvPr/>
        </p:nvPicPr>
        <p:blipFill rotWithShape="1">
          <a:blip r:embed="rId3">
            <a:alphaModFix/>
          </a:blip>
          <a:srcRect b="0" l="0" r="0" t="0"/>
          <a:stretch/>
        </p:blipFill>
        <p:spPr>
          <a:xfrm>
            <a:off x="5359375" y="564850"/>
            <a:ext cx="3314700" cy="1381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type="ctrTitle"/>
          </p:nvPr>
        </p:nvSpPr>
        <p:spPr>
          <a:xfrm>
            <a:off x="1735200" y="21842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t>Intro to this program</a:t>
            </a:r>
            <a:endParaRPr sz="3400"/>
          </a:p>
        </p:txBody>
      </p:sp>
      <p:sp>
        <p:nvSpPr>
          <p:cNvPr id="142" name="Google Shape;142;p7"/>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accent1"/>
                </a:solidFill>
                <a:latin typeface="DM Sans"/>
                <a:ea typeface="DM Sans"/>
                <a:cs typeface="DM Sans"/>
                <a:sym typeface="DM Sans"/>
              </a:rPr>
              <a:t>1</a:t>
            </a:r>
            <a:endParaRPr b="1" i="0" sz="9600" u="none" cap="none" strike="noStrike">
              <a:solidFill>
                <a:schemeClr val="accen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title"/>
          </p:nvPr>
        </p:nvSpPr>
        <p:spPr>
          <a:xfrm>
            <a:off x="-158725" y="383725"/>
            <a:ext cx="59889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Who is the program for?</a:t>
            </a:r>
            <a:endParaRPr/>
          </a:p>
        </p:txBody>
      </p:sp>
      <p:sp>
        <p:nvSpPr>
          <p:cNvPr id="148" name="Google Shape;148;p9"/>
          <p:cNvSpPr txBox="1"/>
          <p:nvPr>
            <p:ph idx="1" type="body"/>
          </p:nvPr>
        </p:nvSpPr>
        <p:spPr>
          <a:xfrm>
            <a:off x="594275" y="1242325"/>
            <a:ext cx="4482900" cy="3221400"/>
          </a:xfrm>
          <a:prstGeom prst="rect">
            <a:avLst/>
          </a:prstGeom>
          <a:noFill/>
          <a:ln>
            <a:noFill/>
          </a:ln>
        </p:spPr>
        <p:txBody>
          <a:bodyPr anchorCtr="0" anchor="t" bIns="0" lIns="0" spcFirstLastPara="1" rIns="0" wrap="square" tIns="0">
            <a:noAutofit/>
          </a:bodyPr>
          <a:lstStyle/>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People who want to learn how to coaching individuals with addiction.</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Concerned Love Ones (CSOs)</a:t>
            </a:r>
            <a:endParaRPr sz="2200">
              <a:solidFill>
                <a:srgbClr val="333333"/>
              </a:solidFill>
              <a:highlight>
                <a:srgbClr val="FFFFFF"/>
              </a:highlight>
              <a:latin typeface="Arial"/>
              <a:ea typeface="Arial"/>
              <a:cs typeface="Arial"/>
              <a:sym typeface="Arial"/>
            </a:endParaRPr>
          </a:p>
          <a:p>
            <a:pPr indent="-368300" lvl="0" marL="457200" rtl="0" algn="l">
              <a:lnSpc>
                <a:spcPct val="150000"/>
              </a:lnSpc>
              <a:spcBef>
                <a:spcPts val="0"/>
              </a:spcBef>
              <a:spcAft>
                <a:spcPts val="0"/>
              </a:spcAft>
              <a:buClr>
                <a:srgbClr val="333333"/>
              </a:buClr>
              <a:buSzPts val="2200"/>
              <a:buFont typeface="Arial"/>
              <a:buChar char="●"/>
            </a:pPr>
            <a:r>
              <a:rPr lang="en" sz="2200">
                <a:solidFill>
                  <a:srgbClr val="333333"/>
                </a:solidFill>
                <a:highlight>
                  <a:srgbClr val="FFFFFF"/>
                </a:highlight>
                <a:latin typeface="Arial"/>
                <a:ea typeface="Arial"/>
                <a:cs typeface="Arial"/>
                <a:sym typeface="Arial"/>
              </a:rPr>
              <a:t>Therapists who want to </a:t>
            </a:r>
            <a:r>
              <a:rPr lang="en" sz="2200">
                <a:solidFill>
                  <a:srgbClr val="333333"/>
                </a:solidFill>
                <a:highlight>
                  <a:srgbClr val="FFFFFF"/>
                </a:highlight>
                <a:latin typeface="Arial"/>
                <a:ea typeface="Arial"/>
                <a:cs typeface="Arial"/>
                <a:sym typeface="Arial"/>
              </a:rPr>
              <a:t>learn about effective addiction management</a:t>
            </a:r>
            <a:endParaRPr sz="2200">
              <a:solidFill>
                <a:srgbClr val="333333"/>
              </a:solidFill>
              <a:highlight>
                <a:srgbClr val="FFFFFF"/>
              </a:highlight>
              <a:latin typeface="Arial"/>
              <a:ea typeface="Arial"/>
              <a:cs typeface="Arial"/>
              <a:sym typeface="Arial"/>
            </a:endParaRPr>
          </a:p>
        </p:txBody>
      </p:sp>
      <p:pic>
        <p:nvPicPr>
          <p:cNvPr id="149" name="Google Shape;149;p9"/>
          <p:cNvPicPr preferRelativeResize="0"/>
          <p:nvPr/>
        </p:nvPicPr>
        <p:blipFill rotWithShape="1">
          <a:blip r:embed="rId3">
            <a:alphaModFix/>
          </a:blip>
          <a:srcRect b="0" l="0" r="0" t="0"/>
          <a:stretch/>
        </p:blipFill>
        <p:spPr>
          <a:xfrm>
            <a:off x="5922975" y="892375"/>
            <a:ext cx="2581275" cy="1771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dfba890cbb_0_2439"/>
          <p:cNvSpPr txBox="1"/>
          <p:nvPr>
            <p:ph type="title"/>
          </p:nvPr>
        </p:nvSpPr>
        <p:spPr>
          <a:xfrm>
            <a:off x="-205925" y="301125"/>
            <a:ext cx="59889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Why Recovery Coaching?</a:t>
            </a:r>
            <a:endParaRPr/>
          </a:p>
        </p:txBody>
      </p:sp>
      <p:sp>
        <p:nvSpPr>
          <p:cNvPr id="155" name="Google Shape;155;gdfba890cbb_0_2439"/>
          <p:cNvSpPr txBox="1"/>
          <p:nvPr>
            <p:ph idx="1" type="body"/>
          </p:nvPr>
        </p:nvSpPr>
        <p:spPr>
          <a:xfrm>
            <a:off x="547075" y="1077175"/>
            <a:ext cx="4482900" cy="3221400"/>
          </a:xfrm>
          <a:prstGeom prst="rect">
            <a:avLst/>
          </a:prstGeom>
          <a:noFill/>
          <a:ln>
            <a:noFill/>
          </a:ln>
        </p:spPr>
        <p:txBody>
          <a:bodyPr anchorCtr="0" anchor="t" bIns="0" lIns="0" spcFirstLastPara="1" rIns="0" wrap="square" tIns="0">
            <a:noAutofit/>
          </a:bodyPr>
          <a:lstStyle/>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Significant growth in addiction in in our communities.</a:t>
            </a:r>
            <a:br>
              <a:rPr lang="en" sz="1800">
                <a:solidFill>
                  <a:srgbClr val="333333"/>
                </a:solidFill>
                <a:highlight>
                  <a:srgbClr val="FFFFFF"/>
                </a:highlight>
                <a:latin typeface="Arial"/>
                <a:ea typeface="Arial"/>
                <a:cs typeface="Arial"/>
                <a:sym typeface="Arial"/>
              </a:rPr>
            </a:br>
            <a:endParaRPr sz="1200">
              <a:solidFill>
                <a:srgbClr val="333333"/>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Recent death of numerous teenagers from opioid OD.</a:t>
            </a:r>
            <a:br>
              <a:rPr lang="en" sz="2100">
                <a:solidFill>
                  <a:srgbClr val="333333"/>
                </a:solidFill>
                <a:highlight>
                  <a:srgbClr val="FFFFFF"/>
                </a:highlight>
                <a:latin typeface="Arial"/>
                <a:ea typeface="Arial"/>
                <a:cs typeface="Arial"/>
                <a:sym typeface="Arial"/>
              </a:rPr>
            </a:br>
            <a:endParaRPr sz="1100">
              <a:solidFill>
                <a:srgbClr val="333333"/>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Explosion in drug/marijuana use in the Orthodox Jewish communities and schools</a:t>
            </a:r>
            <a:br>
              <a:rPr lang="en" sz="2600">
                <a:solidFill>
                  <a:srgbClr val="333333"/>
                </a:solidFill>
                <a:highlight>
                  <a:srgbClr val="FFFFFF"/>
                </a:highlight>
                <a:latin typeface="Arial"/>
                <a:ea typeface="Arial"/>
                <a:cs typeface="Arial"/>
                <a:sym typeface="Arial"/>
              </a:rPr>
            </a:br>
            <a:endParaRPr sz="900">
              <a:solidFill>
                <a:srgbClr val="333333"/>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PCSD - COVID related behaviors</a:t>
            </a:r>
            <a:endParaRPr sz="2100">
              <a:solidFill>
                <a:srgbClr val="333333"/>
              </a:solidFill>
              <a:highlight>
                <a:srgbClr val="FFFFFF"/>
              </a:highlight>
              <a:latin typeface="Arial"/>
              <a:ea typeface="Arial"/>
              <a:cs typeface="Arial"/>
              <a:sym typeface="Arial"/>
            </a:endParaRPr>
          </a:p>
        </p:txBody>
      </p:sp>
      <p:pic>
        <p:nvPicPr>
          <p:cNvPr id="156" name="Google Shape;156;gdfba890cbb_0_2439"/>
          <p:cNvPicPr preferRelativeResize="0"/>
          <p:nvPr/>
        </p:nvPicPr>
        <p:blipFill>
          <a:blip r:embed="rId3">
            <a:alphaModFix/>
          </a:blip>
          <a:stretch>
            <a:fillRect/>
          </a:stretch>
        </p:blipFill>
        <p:spPr>
          <a:xfrm>
            <a:off x="5898950" y="894650"/>
            <a:ext cx="3009025" cy="15045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59d5dd5502_0_0"/>
          <p:cNvSpPr txBox="1"/>
          <p:nvPr>
            <p:ph type="title"/>
          </p:nvPr>
        </p:nvSpPr>
        <p:spPr>
          <a:xfrm>
            <a:off x="-205925" y="301125"/>
            <a:ext cx="59889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Why Recovery Coaching?</a:t>
            </a:r>
            <a:endParaRPr/>
          </a:p>
        </p:txBody>
      </p:sp>
      <p:sp>
        <p:nvSpPr>
          <p:cNvPr id="162" name="Google Shape;162;g259d5dd5502_0_0"/>
          <p:cNvSpPr txBox="1"/>
          <p:nvPr>
            <p:ph idx="1" type="body"/>
          </p:nvPr>
        </p:nvSpPr>
        <p:spPr>
          <a:xfrm>
            <a:off x="547075" y="1277800"/>
            <a:ext cx="4482900" cy="3221400"/>
          </a:xfrm>
          <a:prstGeom prst="rect">
            <a:avLst/>
          </a:prstGeom>
          <a:noFill/>
          <a:ln>
            <a:noFill/>
          </a:ln>
        </p:spPr>
        <p:txBody>
          <a:bodyPr anchorCtr="0" anchor="t" bIns="0" lIns="0" spcFirstLastPara="1" rIns="0" wrap="square" tIns="0">
            <a:noAutofit/>
          </a:bodyPr>
          <a:lstStyle/>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Phone and Internet addiction</a:t>
            </a:r>
            <a:br>
              <a:rPr lang="en" sz="2100">
                <a:solidFill>
                  <a:srgbClr val="333333"/>
                </a:solidFill>
                <a:highlight>
                  <a:srgbClr val="FFFFFF"/>
                </a:highlight>
                <a:latin typeface="Arial"/>
                <a:ea typeface="Arial"/>
                <a:cs typeface="Arial"/>
                <a:sym typeface="Arial"/>
              </a:rPr>
            </a:br>
            <a:endParaRPr sz="2100">
              <a:solidFill>
                <a:srgbClr val="333333"/>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33333"/>
              </a:buClr>
              <a:buSzPts val="2100"/>
              <a:buFont typeface="Arial"/>
              <a:buChar char="●"/>
            </a:pPr>
            <a:r>
              <a:rPr lang="en" sz="2100">
                <a:solidFill>
                  <a:srgbClr val="333333"/>
                </a:solidFill>
                <a:highlight>
                  <a:srgbClr val="FFFFFF"/>
                </a:highlight>
                <a:latin typeface="Arial"/>
                <a:ea typeface="Arial"/>
                <a:cs typeface="Arial"/>
                <a:sym typeface="Arial"/>
              </a:rPr>
              <a:t>Sex and relationship addiction and social media</a:t>
            </a:r>
            <a:endParaRPr sz="2100">
              <a:solidFill>
                <a:srgbClr val="333333"/>
              </a:solidFill>
              <a:highlight>
                <a:srgbClr val="FFFFFF"/>
              </a:highlight>
              <a:latin typeface="Arial"/>
              <a:ea typeface="Arial"/>
              <a:cs typeface="Arial"/>
              <a:sym typeface="Arial"/>
            </a:endParaRPr>
          </a:p>
        </p:txBody>
      </p:sp>
      <p:pic>
        <p:nvPicPr>
          <p:cNvPr id="163" name="Google Shape;163;g259d5dd5502_0_0"/>
          <p:cNvPicPr preferRelativeResize="0"/>
          <p:nvPr/>
        </p:nvPicPr>
        <p:blipFill>
          <a:blip r:embed="rId3">
            <a:alphaModFix/>
          </a:blip>
          <a:stretch>
            <a:fillRect/>
          </a:stretch>
        </p:blipFill>
        <p:spPr>
          <a:xfrm>
            <a:off x="5898950" y="894650"/>
            <a:ext cx="3009025" cy="15045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1"/>
          <p:cNvSpPr txBox="1"/>
          <p:nvPr>
            <p:ph type="title"/>
          </p:nvPr>
        </p:nvSpPr>
        <p:spPr>
          <a:xfrm>
            <a:off x="-58325" y="21172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The need </a:t>
            </a:r>
            <a:endParaRPr/>
          </a:p>
        </p:txBody>
      </p:sp>
      <p:sp>
        <p:nvSpPr>
          <p:cNvPr id="169" name="Google Shape;169;p11"/>
          <p:cNvSpPr txBox="1"/>
          <p:nvPr>
            <p:ph idx="1" type="body"/>
          </p:nvPr>
        </p:nvSpPr>
        <p:spPr>
          <a:xfrm>
            <a:off x="320325" y="1086275"/>
            <a:ext cx="4838700" cy="3221400"/>
          </a:xfrm>
          <a:prstGeom prst="rect">
            <a:avLst/>
          </a:prstGeom>
          <a:noFill/>
          <a:ln>
            <a:noFill/>
          </a:ln>
        </p:spPr>
        <p:txBody>
          <a:bodyPr anchorCtr="0" anchor="t" bIns="0" lIns="0" spcFirstLastPara="1" rIns="0" wrap="square" tIns="0">
            <a:noAutofit/>
          </a:bodyPr>
          <a:lstStyle/>
          <a:p>
            <a:pPr indent="-361950" lvl="0" marL="457200" rtl="0" algn="l">
              <a:lnSpc>
                <a:spcPct val="94482"/>
              </a:lnSpc>
              <a:spcBef>
                <a:spcPts val="0"/>
              </a:spcBef>
              <a:spcAft>
                <a:spcPts val="0"/>
              </a:spcAft>
              <a:buClr>
                <a:srgbClr val="231F20"/>
              </a:buClr>
              <a:buSzPts val="2100"/>
              <a:buChar char="●"/>
            </a:pPr>
            <a:r>
              <a:rPr lang="en" sz="2100">
                <a:solidFill>
                  <a:srgbClr val="231F20"/>
                </a:solidFill>
              </a:rPr>
              <a:t>80% of all addicts relapse within the year of leaving a treatment center</a:t>
            </a:r>
            <a:endParaRPr sz="1000">
              <a:solidFill>
                <a:srgbClr val="231F20"/>
              </a:solidFill>
            </a:endParaRPr>
          </a:p>
          <a:p>
            <a:pPr indent="0" lvl="0" marL="457200" rtl="0" algn="l">
              <a:lnSpc>
                <a:spcPct val="94482"/>
              </a:lnSpc>
              <a:spcBef>
                <a:spcPts val="0"/>
              </a:spcBef>
              <a:spcAft>
                <a:spcPts val="0"/>
              </a:spcAft>
              <a:buNone/>
            </a:pPr>
            <a:r>
              <a:t/>
            </a:r>
            <a:endParaRPr sz="1000">
              <a:solidFill>
                <a:srgbClr val="231F20"/>
              </a:solidFill>
            </a:endParaRPr>
          </a:p>
          <a:p>
            <a:pPr indent="-361950" lvl="0" marL="457200" rtl="0" algn="l">
              <a:lnSpc>
                <a:spcPct val="94482"/>
              </a:lnSpc>
              <a:spcBef>
                <a:spcPts val="0"/>
              </a:spcBef>
              <a:spcAft>
                <a:spcPts val="0"/>
              </a:spcAft>
              <a:buClr>
                <a:srgbClr val="231F20"/>
              </a:buClr>
              <a:buSzPts val="2100"/>
              <a:buChar char="●"/>
            </a:pPr>
            <a:r>
              <a:rPr lang="en" sz="2100">
                <a:solidFill>
                  <a:srgbClr val="231F20"/>
                </a:solidFill>
              </a:rPr>
              <a:t>25-35% of people who complete addiction treatment will be readmitted to treatment within one year. </a:t>
            </a:r>
            <a:endParaRPr sz="900">
              <a:solidFill>
                <a:srgbClr val="231F20"/>
              </a:solidFill>
            </a:endParaRPr>
          </a:p>
          <a:p>
            <a:pPr indent="0" lvl="0" marL="457200" rtl="0" algn="l">
              <a:lnSpc>
                <a:spcPct val="94482"/>
              </a:lnSpc>
              <a:spcBef>
                <a:spcPts val="0"/>
              </a:spcBef>
              <a:spcAft>
                <a:spcPts val="0"/>
              </a:spcAft>
              <a:buNone/>
            </a:pPr>
            <a:r>
              <a:t/>
            </a:r>
            <a:endParaRPr sz="900">
              <a:solidFill>
                <a:srgbClr val="231F20"/>
              </a:solidFill>
            </a:endParaRPr>
          </a:p>
          <a:p>
            <a:pPr indent="-361950" lvl="0" marL="457200" rtl="0" algn="l">
              <a:lnSpc>
                <a:spcPct val="94482"/>
              </a:lnSpc>
              <a:spcBef>
                <a:spcPts val="0"/>
              </a:spcBef>
              <a:spcAft>
                <a:spcPts val="0"/>
              </a:spcAft>
              <a:buClr>
                <a:srgbClr val="231F20"/>
              </a:buClr>
              <a:buSzPts val="2100"/>
              <a:buChar char="●"/>
            </a:pPr>
            <a:r>
              <a:rPr lang="en" sz="2100">
                <a:solidFill>
                  <a:srgbClr val="231F20"/>
                </a:solidFill>
              </a:rPr>
              <a:t>Recovery Coaching is one of the most effective tools in sustaining long-term recovery.</a:t>
            </a:r>
            <a:endParaRPr sz="2100">
              <a:solidFill>
                <a:srgbClr val="231F20"/>
              </a:solidFill>
            </a:endParaRPr>
          </a:p>
          <a:p>
            <a:pPr indent="0" lvl="0" marL="457200" rtl="0" algn="l">
              <a:lnSpc>
                <a:spcPct val="115000"/>
              </a:lnSpc>
              <a:spcBef>
                <a:spcPts val="1200"/>
              </a:spcBef>
              <a:spcAft>
                <a:spcPts val="1200"/>
              </a:spcAft>
              <a:buSzPts val="2400"/>
              <a:buNone/>
            </a:pPr>
            <a:r>
              <a:t/>
            </a:r>
            <a:endParaRPr sz="1800">
              <a:solidFill>
                <a:srgbClr val="333333"/>
              </a:solidFill>
              <a:highlight>
                <a:srgbClr val="FFFFFF"/>
              </a:highlight>
            </a:endParaRPr>
          </a:p>
        </p:txBody>
      </p:sp>
      <p:pic>
        <p:nvPicPr>
          <p:cNvPr id="170" name="Google Shape;170;p11"/>
          <p:cNvPicPr preferRelativeResize="0"/>
          <p:nvPr/>
        </p:nvPicPr>
        <p:blipFill>
          <a:blip r:embed="rId3">
            <a:alphaModFix/>
          </a:blip>
          <a:stretch>
            <a:fillRect/>
          </a:stretch>
        </p:blipFill>
        <p:spPr>
          <a:xfrm>
            <a:off x="5791275" y="752225"/>
            <a:ext cx="2466975" cy="1847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174" name="Shape 174"/>
        <p:cNvGrpSpPr/>
        <p:nvPr/>
      </p:nvGrpSpPr>
      <p:grpSpPr>
        <a:xfrm>
          <a:off x="0" y="0"/>
          <a:ext cx="0" cy="0"/>
          <a:chOff x="0" y="0"/>
          <a:chExt cx="0" cy="0"/>
        </a:xfrm>
      </p:grpSpPr>
      <p:sp>
        <p:nvSpPr>
          <p:cNvPr id="175" name="Google Shape;175;g1171387f42c_0_1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176" name="Google Shape;176;g1171387f42c_0_19"/>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177" name="Google Shape;177;g1171387f42c_0_19"/>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2400"/>
          </a:p>
        </p:txBody>
      </p:sp>
      <p:pic>
        <p:nvPicPr>
          <p:cNvPr descr="Rabbi Zvi Gluck started Amudim, a crisis support organization, in hopes of tackling the stigma around addiction. He says the change since then has been monumental: “It went from everything being hush-hush under the carpet to people finally saying, ‘This is real. Let’s get people the help that they need.’”" id="178" name="Google Shape;178;g1171387f42c_0_19" title="Orthodox Jewish Community Confronts Once-Hidden Issue Of Substance Abuse | NBC Nightly news">
            <a:hlinkClick r:id="rId3"/>
          </p:cNvPr>
          <p:cNvPicPr preferRelativeResize="0"/>
          <p:nvPr/>
        </p:nvPicPr>
        <p:blipFill>
          <a:blip r:embed="rId4">
            <a:alphaModFix/>
          </a:blip>
          <a:stretch>
            <a:fillRect/>
          </a:stretch>
        </p:blipFill>
        <p:spPr>
          <a:xfrm>
            <a:off x="2643800" y="1545650"/>
            <a:ext cx="3810000" cy="2857500"/>
          </a:xfrm>
          <a:prstGeom prst="rect">
            <a:avLst/>
          </a:prstGeom>
          <a:noFill/>
          <a:ln>
            <a:noFill/>
          </a:ln>
        </p:spPr>
      </p:pic>
      <p:sp>
        <p:nvSpPr>
          <p:cNvPr id="179" name="Google Shape;179;g1171387f42c_0_19"/>
          <p:cNvSpPr txBox="1"/>
          <p:nvPr/>
        </p:nvSpPr>
        <p:spPr>
          <a:xfrm>
            <a:off x="1525100" y="606125"/>
            <a:ext cx="6719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chemeClr val="lt1"/>
                </a:solidFill>
                <a:latin typeface="DM Sans"/>
                <a:ea typeface="DM Sans"/>
                <a:cs typeface="DM Sans"/>
                <a:sym typeface="DM Sans"/>
              </a:rPr>
              <a:t>Addiction in the Orthodox Community</a:t>
            </a:r>
            <a:endParaRPr sz="2700">
              <a:solidFill>
                <a:schemeClr val="lt1"/>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gdfba890cbb_0_2415"/>
          <p:cNvSpPr txBox="1"/>
          <p:nvPr/>
        </p:nvSpPr>
        <p:spPr>
          <a:xfrm>
            <a:off x="642875" y="1524925"/>
            <a:ext cx="4738200" cy="25989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50000"/>
              </a:lnSpc>
              <a:spcBef>
                <a:spcPts val="0"/>
              </a:spcBef>
              <a:spcAft>
                <a:spcPts val="0"/>
              </a:spcAft>
              <a:buClr>
                <a:schemeClr val="lt1"/>
              </a:buClr>
              <a:buSzPts val="2400"/>
              <a:buFont typeface="DM Sans"/>
              <a:buAutoNum type="arabicPeriod"/>
            </a:pPr>
            <a:r>
              <a:rPr lang="en" sz="2400">
                <a:solidFill>
                  <a:schemeClr val="lt1"/>
                </a:solidFill>
                <a:latin typeface="DM Sans"/>
                <a:ea typeface="DM Sans"/>
                <a:cs typeface="DM Sans"/>
                <a:sym typeface="DM Sans"/>
              </a:rPr>
              <a:t>Coaching/Therapeutic Skills</a:t>
            </a:r>
            <a:endParaRPr sz="2400">
              <a:solidFill>
                <a:schemeClr val="lt1"/>
              </a:solidFill>
              <a:latin typeface="DM Sans"/>
              <a:ea typeface="DM Sans"/>
              <a:cs typeface="DM Sans"/>
              <a:sym typeface="DM Sans"/>
            </a:endParaRPr>
          </a:p>
          <a:p>
            <a:pPr indent="-381000" lvl="0" marL="457200" marR="0" rtl="0" algn="l">
              <a:lnSpc>
                <a:spcPct val="150000"/>
              </a:lnSpc>
              <a:spcBef>
                <a:spcPts val="0"/>
              </a:spcBef>
              <a:spcAft>
                <a:spcPts val="0"/>
              </a:spcAft>
              <a:buClr>
                <a:schemeClr val="lt1"/>
              </a:buClr>
              <a:buSzPts val="2400"/>
              <a:buFont typeface="DM Sans"/>
              <a:buAutoNum type="arabicPeriod"/>
            </a:pPr>
            <a:r>
              <a:rPr lang="en" sz="2400">
                <a:solidFill>
                  <a:schemeClr val="lt1"/>
                </a:solidFill>
                <a:latin typeface="DM Sans"/>
                <a:ea typeface="DM Sans"/>
                <a:cs typeface="DM Sans"/>
                <a:sym typeface="DM Sans"/>
              </a:rPr>
              <a:t>Core Recovery Coaching Skills</a:t>
            </a:r>
            <a:endParaRPr i="0" u="none" cap="none" strike="noStrike">
              <a:solidFill>
                <a:schemeClr val="lt1"/>
              </a:solidFill>
              <a:latin typeface="DM Sans"/>
              <a:ea typeface="DM Sans"/>
              <a:cs typeface="DM Sans"/>
              <a:sym typeface="DM Sans"/>
            </a:endParaRPr>
          </a:p>
          <a:p>
            <a:pPr indent="-381000" lvl="0" marL="457200" marR="0" rtl="0" algn="l">
              <a:lnSpc>
                <a:spcPct val="150000"/>
              </a:lnSpc>
              <a:spcBef>
                <a:spcPts val="0"/>
              </a:spcBef>
              <a:spcAft>
                <a:spcPts val="0"/>
              </a:spcAft>
              <a:buClr>
                <a:schemeClr val="lt1"/>
              </a:buClr>
              <a:buSzPts val="2400"/>
              <a:buFont typeface="DM Sans"/>
              <a:buAutoNum type="arabicPeriod"/>
            </a:pPr>
            <a:r>
              <a:rPr lang="en" sz="2400">
                <a:solidFill>
                  <a:schemeClr val="lt1"/>
                </a:solidFill>
                <a:latin typeface="DM Sans"/>
                <a:ea typeface="DM Sans"/>
                <a:cs typeface="DM Sans"/>
                <a:sym typeface="DM Sans"/>
              </a:rPr>
              <a:t>Expert Speakers on Addiction</a:t>
            </a:r>
            <a:endParaRPr sz="2400">
              <a:solidFill>
                <a:schemeClr val="lt1"/>
              </a:solidFill>
              <a:latin typeface="DM Sans"/>
              <a:ea typeface="DM Sans"/>
              <a:cs typeface="DM Sans"/>
              <a:sym typeface="DM Sans"/>
            </a:endParaRPr>
          </a:p>
          <a:p>
            <a:pPr indent="0" lvl="0" marL="457200" marR="0" rtl="0" algn="l">
              <a:lnSpc>
                <a:spcPct val="115000"/>
              </a:lnSpc>
              <a:spcBef>
                <a:spcPts val="0"/>
              </a:spcBef>
              <a:spcAft>
                <a:spcPts val="0"/>
              </a:spcAft>
              <a:buNone/>
            </a:pPr>
            <a:r>
              <a:t/>
            </a:r>
            <a:endParaRPr sz="2400">
              <a:latin typeface="DM Sans"/>
              <a:ea typeface="DM Sans"/>
              <a:cs typeface="DM Sans"/>
              <a:sym typeface="DM Sans"/>
            </a:endParaRPr>
          </a:p>
          <a:p>
            <a:pPr indent="0" lvl="0" marL="457200" marR="0" rtl="0" algn="l">
              <a:lnSpc>
                <a:spcPct val="100000"/>
              </a:lnSpc>
              <a:spcBef>
                <a:spcPts val="0"/>
              </a:spcBef>
              <a:spcAft>
                <a:spcPts val="0"/>
              </a:spcAft>
              <a:buNone/>
            </a:pPr>
            <a:r>
              <a:t/>
            </a:r>
            <a:endParaRPr sz="1600">
              <a:latin typeface="DM Sans"/>
              <a:ea typeface="DM Sans"/>
              <a:cs typeface="DM Sans"/>
              <a:sym typeface="DM Sans"/>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DM Sans"/>
              <a:ea typeface="DM Sans"/>
              <a:cs typeface="DM Sans"/>
              <a:sym typeface="DM Sans"/>
            </a:endParaRPr>
          </a:p>
        </p:txBody>
      </p:sp>
      <p:sp>
        <p:nvSpPr>
          <p:cNvPr id="185" name="Google Shape;185;gdfba890cbb_0_2415"/>
          <p:cNvSpPr txBox="1"/>
          <p:nvPr/>
        </p:nvSpPr>
        <p:spPr>
          <a:xfrm>
            <a:off x="1160425" y="519075"/>
            <a:ext cx="73284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lang="en" sz="2600">
                <a:solidFill>
                  <a:schemeClr val="lt1"/>
                </a:solidFill>
                <a:latin typeface="DM Sans"/>
                <a:ea typeface="DM Sans"/>
                <a:cs typeface="DM Sans"/>
                <a:sym typeface="DM Sans"/>
              </a:rPr>
              <a:t>Recovery Coaching/Experts/Frankl</a:t>
            </a:r>
            <a:endParaRPr b="1" i="0" sz="2600" u="none" cap="none" strike="noStrike">
              <a:solidFill>
                <a:schemeClr val="lt1"/>
              </a:solidFill>
              <a:latin typeface="DM Sans"/>
              <a:ea typeface="DM Sans"/>
              <a:cs typeface="DM Sans"/>
              <a:sym typeface="DM Sans"/>
            </a:endParaRPr>
          </a:p>
        </p:txBody>
      </p:sp>
      <p:pic>
        <p:nvPicPr>
          <p:cNvPr id="186" name="Google Shape;186;gdfba890cbb_0_2415"/>
          <p:cNvPicPr preferRelativeResize="0"/>
          <p:nvPr/>
        </p:nvPicPr>
        <p:blipFill>
          <a:blip r:embed="rId3">
            <a:alphaModFix/>
          </a:blip>
          <a:stretch>
            <a:fillRect/>
          </a:stretch>
        </p:blipFill>
        <p:spPr>
          <a:xfrm>
            <a:off x="5787263" y="1524925"/>
            <a:ext cx="2847975" cy="1600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g1171387f42c_0_305"/>
          <p:cNvSpPr txBox="1"/>
          <p:nvPr/>
        </p:nvSpPr>
        <p:spPr>
          <a:xfrm>
            <a:off x="642875" y="1524925"/>
            <a:ext cx="4738200" cy="2598900"/>
          </a:xfrm>
          <a:prstGeom prst="rect">
            <a:avLst/>
          </a:prstGeom>
          <a:noFill/>
          <a:ln>
            <a:noFill/>
          </a:ln>
        </p:spPr>
        <p:txBody>
          <a:bodyPr anchorCtr="0" anchor="t" bIns="91425" lIns="91425" spcFirstLastPara="1" rIns="91425" wrap="square" tIns="91425">
            <a:noAutofit/>
          </a:bodyPr>
          <a:lstStyle/>
          <a:p>
            <a:pPr indent="0" lvl="0" marL="457200" marR="0" rtl="0" algn="l">
              <a:lnSpc>
                <a:spcPct val="150000"/>
              </a:lnSpc>
              <a:spcBef>
                <a:spcPts val="0"/>
              </a:spcBef>
              <a:spcAft>
                <a:spcPts val="0"/>
              </a:spcAft>
              <a:buNone/>
            </a:pPr>
            <a:r>
              <a:t/>
            </a:r>
            <a:endParaRPr sz="2400">
              <a:latin typeface="DM Sans"/>
              <a:ea typeface="DM Sans"/>
              <a:cs typeface="DM Sans"/>
              <a:sym typeface="DM Sans"/>
            </a:endParaRPr>
          </a:p>
          <a:p>
            <a:pPr indent="0" lvl="0" marL="457200" marR="0" rtl="0" algn="l">
              <a:lnSpc>
                <a:spcPct val="115000"/>
              </a:lnSpc>
              <a:spcBef>
                <a:spcPts val="0"/>
              </a:spcBef>
              <a:spcAft>
                <a:spcPts val="0"/>
              </a:spcAft>
              <a:buNone/>
            </a:pPr>
            <a:r>
              <a:t/>
            </a:r>
            <a:endParaRPr sz="2400">
              <a:latin typeface="DM Sans"/>
              <a:ea typeface="DM Sans"/>
              <a:cs typeface="DM Sans"/>
              <a:sym typeface="DM Sans"/>
            </a:endParaRPr>
          </a:p>
          <a:p>
            <a:pPr indent="0" lvl="0" marL="457200" marR="0" rtl="0" algn="l">
              <a:lnSpc>
                <a:spcPct val="100000"/>
              </a:lnSpc>
              <a:spcBef>
                <a:spcPts val="0"/>
              </a:spcBef>
              <a:spcAft>
                <a:spcPts val="0"/>
              </a:spcAft>
              <a:buNone/>
            </a:pPr>
            <a:r>
              <a:t/>
            </a:r>
            <a:endParaRPr sz="1600">
              <a:latin typeface="DM Sans"/>
              <a:ea typeface="DM Sans"/>
              <a:cs typeface="DM Sans"/>
              <a:sym typeface="DM Sans"/>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DM Sans"/>
              <a:ea typeface="DM Sans"/>
              <a:cs typeface="DM Sans"/>
              <a:sym typeface="DM Sans"/>
            </a:endParaRPr>
          </a:p>
        </p:txBody>
      </p:sp>
      <p:sp>
        <p:nvSpPr>
          <p:cNvPr id="192" name="Google Shape;192;g1171387f42c_0_305"/>
          <p:cNvSpPr txBox="1"/>
          <p:nvPr/>
        </p:nvSpPr>
        <p:spPr>
          <a:xfrm>
            <a:off x="1957050" y="415150"/>
            <a:ext cx="73284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lang="en" sz="2400">
                <a:latin typeface="DM Sans"/>
                <a:ea typeface="DM Sans"/>
                <a:cs typeface="DM Sans"/>
                <a:sym typeface="DM Sans"/>
              </a:rPr>
              <a:t>4. </a:t>
            </a:r>
            <a:r>
              <a:rPr b="1" lang="en" sz="2600">
                <a:latin typeface="DM Sans"/>
                <a:ea typeface="DM Sans"/>
                <a:cs typeface="DM Sans"/>
                <a:sym typeface="DM Sans"/>
              </a:rPr>
              <a:t>Viktor Frankl &amp; Logotherapy</a:t>
            </a:r>
            <a:endParaRPr b="1" i="0" sz="2600" u="none" cap="none" strike="noStrike">
              <a:solidFill>
                <a:srgbClr val="000000"/>
              </a:solidFill>
              <a:latin typeface="DM Sans"/>
              <a:ea typeface="DM Sans"/>
              <a:cs typeface="DM Sans"/>
              <a:sym typeface="DM Sans"/>
            </a:endParaRPr>
          </a:p>
        </p:txBody>
      </p:sp>
      <p:pic>
        <p:nvPicPr>
          <p:cNvPr id="193" name="Google Shape;193;g1171387f42c_0_305"/>
          <p:cNvPicPr preferRelativeResize="0"/>
          <p:nvPr/>
        </p:nvPicPr>
        <p:blipFill>
          <a:blip r:embed="rId3">
            <a:alphaModFix/>
          </a:blip>
          <a:stretch>
            <a:fillRect/>
          </a:stretch>
        </p:blipFill>
        <p:spPr>
          <a:xfrm>
            <a:off x="1365275" y="1752813"/>
            <a:ext cx="2143125" cy="2143125"/>
          </a:xfrm>
          <a:prstGeom prst="rect">
            <a:avLst/>
          </a:prstGeom>
          <a:noFill/>
          <a:ln>
            <a:noFill/>
          </a:ln>
        </p:spPr>
      </p:pic>
      <p:pic>
        <p:nvPicPr>
          <p:cNvPr id="194" name="Google Shape;194;g1171387f42c_0_305"/>
          <p:cNvPicPr preferRelativeResize="0"/>
          <p:nvPr/>
        </p:nvPicPr>
        <p:blipFill>
          <a:blip r:embed="rId4">
            <a:alphaModFix/>
          </a:blip>
          <a:stretch>
            <a:fillRect/>
          </a:stretch>
        </p:blipFill>
        <p:spPr>
          <a:xfrm>
            <a:off x="3945300" y="1495638"/>
            <a:ext cx="1724025" cy="2657475"/>
          </a:xfrm>
          <a:prstGeom prst="rect">
            <a:avLst/>
          </a:prstGeom>
          <a:noFill/>
          <a:ln>
            <a:noFill/>
          </a:ln>
        </p:spPr>
      </p:pic>
      <p:pic>
        <p:nvPicPr>
          <p:cNvPr id="195" name="Google Shape;195;g1171387f42c_0_305"/>
          <p:cNvPicPr preferRelativeResize="0"/>
          <p:nvPr/>
        </p:nvPicPr>
        <p:blipFill>
          <a:blip r:embed="rId5">
            <a:alphaModFix/>
          </a:blip>
          <a:stretch>
            <a:fillRect/>
          </a:stretch>
        </p:blipFill>
        <p:spPr>
          <a:xfrm>
            <a:off x="6106225" y="1524926"/>
            <a:ext cx="1553879" cy="2598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0"/>
          <p:cNvSpPr txBox="1"/>
          <p:nvPr>
            <p:ph type="title"/>
          </p:nvPr>
        </p:nvSpPr>
        <p:spPr>
          <a:xfrm>
            <a:off x="340200" y="297550"/>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Books </a:t>
            </a:r>
            <a:endParaRPr/>
          </a:p>
        </p:txBody>
      </p:sp>
      <p:sp>
        <p:nvSpPr>
          <p:cNvPr id="201" name="Google Shape;201;p10"/>
          <p:cNvSpPr txBox="1"/>
          <p:nvPr>
            <p:ph idx="1" type="body"/>
          </p:nvPr>
        </p:nvSpPr>
        <p:spPr>
          <a:xfrm>
            <a:off x="176900" y="1147425"/>
            <a:ext cx="5733900" cy="3221400"/>
          </a:xfrm>
          <a:prstGeom prst="rect">
            <a:avLst/>
          </a:prstGeom>
          <a:noFill/>
          <a:ln>
            <a:noFill/>
          </a:ln>
        </p:spPr>
        <p:txBody>
          <a:bodyPr anchorCtr="0" anchor="t" bIns="0" lIns="0" spcFirstLastPara="1" rIns="0" wrap="square" tIns="0">
            <a:noAutofit/>
          </a:bodyPr>
          <a:lstStyle/>
          <a:p>
            <a:pPr indent="-361950" lvl="0" marL="457200" rtl="0" algn="l">
              <a:spcBef>
                <a:spcPts val="0"/>
              </a:spcBef>
              <a:spcAft>
                <a:spcPts val="0"/>
              </a:spcAft>
              <a:buClr>
                <a:srgbClr val="000000"/>
              </a:buClr>
              <a:buSzPts val="2100"/>
              <a:buChar char="●"/>
            </a:pPr>
            <a:r>
              <a:rPr lang="en" sz="2100">
                <a:solidFill>
                  <a:srgbClr val="000000"/>
                </a:solidFill>
              </a:rPr>
              <a:t>Recovery Coaching: A Guide to Coaching People in Recovery from Addictions (Second Edition)  - Melissa Killeen</a:t>
            </a:r>
            <a:br>
              <a:rPr lang="en" sz="600">
                <a:solidFill>
                  <a:srgbClr val="000000"/>
                </a:solidFill>
              </a:rPr>
            </a:br>
            <a:endParaRPr sz="600">
              <a:solidFill>
                <a:srgbClr val="000000"/>
              </a:solidFill>
            </a:endParaRPr>
          </a:p>
          <a:p>
            <a:pPr indent="-361950" lvl="0" marL="457200" rtl="0" algn="l">
              <a:spcBef>
                <a:spcPts val="0"/>
              </a:spcBef>
              <a:spcAft>
                <a:spcPts val="0"/>
              </a:spcAft>
              <a:buClr>
                <a:srgbClr val="000000"/>
              </a:buClr>
              <a:buSzPts val="2100"/>
              <a:buChar char="●"/>
            </a:pPr>
            <a:r>
              <a:rPr lang="en" sz="2100">
                <a:solidFill>
                  <a:srgbClr val="000000"/>
                </a:solidFill>
              </a:rPr>
              <a:t>Never Enough: The neuroscience and experience of addiction - Dr. Judith Grisel</a:t>
            </a:r>
            <a:endParaRPr sz="1000">
              <a:solidFill>
                <a:srgbClr val="000000"/>
              </a:solidFill>
            </a:endParaRPr>
          </a:p>
          <a:p>
            <a:pPr indent="0" lvl="0" marL="457200" rtl="0" algn="l">
              <a:spcBef>
                <a:spcPts val="0"/>
              </a:spcBef>
              <a:spcAft>
                <a:spcPts val="0"/>
              </a:spcAft>
              <a:buNone/>
            </a:pPr>
            <a:r>
              <a:rPr lang="en" sz="1000">
                <a:solidFill>
                  <a:srgbClr val="000000"/>
                </a:solidFill>
              </a:rPr>
              <a:t> </a:t>
            </a:r>
            <a:endParaRPr sz="100">
              <a:solidFill>
                <a:srgbClr val="000000"/>
              </a:solidFill>
            </a:endParaRPr>
          </a:p>
          <a:p>
            <a:pPr indent="-361950" lvl="0" marL="457200" rtl="0" algn="l">
              <a:spcBef>
                <a:spcPts val="0"/>
              </a:spcBef>
              <a:spcAft>
                <a:spcPts val="0"/>
              </a:spcAft>
              <a:buClr>
                <a:srgbClr val="000000"/>
              </a:buClr>
              <a:buSzPts val="2100"/>
              <a:buChar char="●"/>
            </a:pPr>
            <a:r>
              <a:rPr lang="en" sz="2100">
                <a:solidFill>
                  <a:srgbClr val="000000"/>
                </a:solidFill>
              </a:rPr>
              <a:t>A Gentle Path Through the 12 Steps - Patrick Carnes</a:t>
            </a:r>
            <a:endParaRPr i="1" sz="2300"/>
          </a:p>
        </p:txBody>
      </p:sp>
      <p:pic>
        <p:nvPicPr>
          <p:cNvPr id="202" name="Google Shape;202;p10"/>
          <p:cNvPicPr preferRelativeResize="0"/>
          <p:nvPr/>
        </p:nvPicPr>
        <p:blipFill>
          <a:blip r:embed="rId3">
            <a:alphaModFix/>
          </a:blip>
          <a:stretch>
            <a:fillRect/>
          </a:stretch>
        </p:blipFill>
        <p:spPr>
          <a:xfrm>
            <a:off x="6356574" y="103321"/>
            <a:ext cx="986426" cy="1481804"/>
          </a:xfrm>
          <a:prstGeom prst="rect">
            <a:avLst/>
          </a:prstGeom>
          <a:noFill/>
          <a:ln>
            <a:noFill/>
          </a:ln>
        </p:spPr>
      </p:pic>
      <p:pic>
        <p:nvPicPr>
          <p:cNvPr id="203" name="Google Shape;203;p10"/>
          <p:cNvPicPr preferRelativeResize="0"/>
          <p:nvPr/>
        </p:nvPicPr>
        <p:blipFill>
          <a:blip r:embed="rId4">
            <a:alphaModFix/>
          </a:blip>
          <a:stretch>
            <a:fillRect/>
          </a:stretch>
        </p:blipFill>
        <p:spPr>
          <a:xfrm>
            <a:off x="7660827" y="1825817"/>
            <a:ext cx="926350" cy="1402158"/>
          </a:xfrm>
          <a:prstGeom prst="rect">
            <a:avLst/>
          </a:prstGeom>
          <a:noFill/>
          <a:ln>
            <a:noFill/>
          </a:ln>
        </p:spPr>
      </p:pic>
      <p:pic>
        <p:nvPicPr>
          <p:cNvPr id="204" name="Google Shape;204;p10"/>
          <p:cNvPicPr preferRelativeResize="0"/>
          <p:nvPr/>
        </p:nvPicPr>
        <p:blipFill rotWithShape="1">
          <a:blip r:embed="rId5">
            <a:alphaModFix/>
          </a:blip>
          <a:srcRect b="0" l="0" r="5258" t="0"/>
          <a:stretch/>
        </p:blipFill>
        <p:spPr>
          <a:xfrm>
            <a:off x="6428338" y="1666608"/>
            <a:ext cx="926350" cy="1495467"/>
          </a:xfrm>
          <a:prstGeom prst="rect">
            <a:avLst/>
          </a:prstGeom>
          <a:noFill/>
          <a:ln>
            <a:noFill/>
          </a:ln>
        </p:spPr>
      </p:pic>
      <p:pic>
        <p:nvPicPr>
          <p:cNvPr id="205" name="Google Shape;205;p10"/>
          <p:cNvPicPr preferRelativeResize="0"/>
          <p:nvPr/>
        </p:nvPicPr>
        <p:blipFill>
          <a:blip r:embed="rId6">
            <a:alphaModFix/>
          </a:blip>
          <a:stretch>
            <a:fillRect/>
          </a:stretch>
        </p:blipFill>
        <p:spPr>
          <a:xfrm>
            <a:off x="7660824" y="297550"/>
            <a:ext cx="926350" cy="1365575"/>
          </a:xfrm>
          <a:prstGeom prst="rect">
            <a:avLst/>
          </a:prstGeom>
          <a:noFill/>
          <a:ln>
            <a:noFill/>
          </a:ln>
        </p:spPr>
      </p:pic>
      <p:pic>
        <p:nvPicPr>
          <p:cNvPr id="206" name="Google Shape;206;p10"/>
          <p:cNvPicPr preferRelativeResize="0"/>
          <p:nvPr/>
        </p:nvPicPr>
        <p:blipFill rotWithShape="1">
          <a:blip r:embed="rId7">
            <a:alphaModFix/>
          </a:blip>
          <a:srcRect b="4177" l="0" r="8382" t="0"/>
          <a:stretch/>
        </p:blipFill>
        <p:spPr>
          <a:xfrm>
            <a:off x="7729775" y="3390675"/>
            <a:ext cx="926350" cy="1481800"/>
          </a:xfrm>
          <a:prstGeom prst="rect">
            <a:avLst/>
          </a:prstGeom>
          <a:noFill/>
          <a:ln>
            <a:noFill/>
          </a:ln>
        </p:spPr>
      </p:pic>
      <p:pic>
        <p:nvPicPr>
          <p:cNvPr id="207" name="Google Shape;207;p10"/>
          <p:cNvPicPr preferRelativeResize="0"/>
          <p:nvPr/>
        </p:nvPicPr>
        <p:blipFill>
          <a:blip r:embed="rId8">
            <a:alphaModFix/>
          </a:blip>
          <a:stretch>
            <a:fillRect/>
          </a:stretch>
        </p:blipFill>
        <p:spPr>
          <a:xfrm>
            <a:off x="6429800" y="3319749"/>
            <a:ext cx="986425" cy="152895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e18fc992b7_0_11"/>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SzPts val="3000"/>
              <a:buNone/>
            </a:pPr>
            <a:r>
              <a:rPr lang="en"/>
              <a:t>Books </a:t>
            </a:r>
            <a:endParaRPr/>
          </a:p>
        </p:txBody>
      </p:sp>
      <p:sp>
        <p:nvSpPr>
          <p:cNvPr id="213" name="Google Shape;213;ge18fc992b7_0_11"/>
          <p:cNvSpPr txBox="1"/>
          <p:nvPr>
            <p:ph idx="1" type="body"/>
          </p:nvPr>
        </p:nvSpPr>
        <p:spPr>
          <a:xfrm>
            <a:off x="235900" y="1244750"/>
            <a:ext cx="5733900" cy="3221400"/>
          </a:xfrm>
          <a:prstGeom prst="rect">
            <a:avLst/>
          </a:prstGeom>
          <a:noFill/>
          <a:ln>
            <a:noFill/>
          </a:ln>
        </p:spPr>
        <p:txBody>
          <a:bodyPr anchorCtr="0" anchor="t" bIns="0" lIns="0" spcFirstLastPara="1" rIns="0" wrap="square" tIns="0">
            <a:noAutofit/>
          </a:bodyPr>
          <a:lstStyle/>
          <a:p>
            <a:pPr indent="-374650" lvl="0" marL="457200" rtl="0" algn="l">
              <a:spcBef>
                <a:spcPts val="0"/>
              </a:spcBef>
              <a:spcAft>
                <a:spcPts val="0"/>
              </a:spcAft>
              <a:buClr>
                <a:srgbClr val="000000"/>
              </a:buClr>
              <a:buSzPts val="2300"/>
              <a:buChar char="●"/>
            </a:pPr>
            <a:r>
              <a:rPr lang="en" sz="2300">
                <a:solidFill>
                  <a:srgbClr val="000000"/>
                </a:solidFill>
              </a:rPr>
              <a:t>Addictive Thinking - R. Dr. Avraham Twerski, z”l</a:t>
            </a:r>
            <a:endParaRPr sz="1500">
              <a:solidFill>
                <a:srgbClr val="000000"/>
              </a:solidFill>
            </a:endParaRPr>
          </a:p>
          <a:p>
            <a:pPr indent="0" lvl="0" marL="457200" rtl="0" algn="l">
              <a:spcBef>
                <a:spcPts val="0"/>
              </a:spcBef>
              <a:spcAft>
                <a:spcPts val="0"/>
              </a:spcAft>
              <a:buNone/>
            </a:pPr>
            <a:r>
              <a:t/>
            </a:r>
            <a:endParaRPr sz="15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Waking up Just in Time - R. Dr. Avraham Twerski, z”l</a:t>
            </a:r>
            <a:endParaRPr sz="1400">
              <a:solidFill>
                <a:srgbClr val="000000"/>
              </a:solidFill>
            </a:endParaRPr>
          </a:p>
          <a:p>
            <a:pPr indent="0" lvl="0" marL="457200" rtl="0" algn="l">
              <a:spcBef>
                <a:spcPts val="0"/>
              </a:spcBef>
              <a:spcAft>
                <a:spcPts val="0"/>
              </a:spcAft>
              <a:buNone/>
            </a:pPr>
            <a:r>
              <a:t/>
            </a:r>
            <a:endParaRPr sz="14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"Man's Search for Meaning" by Viktor Frankl</a:t>
            </a:r>
            <a:endParaRPr sz="2300">
              <a:solidFill>
                <a:srgbClr val="000000"/>
              </a:solidFill>
            </a:endParaRPr>
          </a:p>
          <a:p>
            <a:pPr indent="0" lvl="0" marL="457200" rtl="0" algn="l">
              <a:spcBef>
                <a:spcPts val="0"/>
              </a:spcBef>
              <a:spcAft>
                <a:spcPts val="0"/>
              </a:spcAft>
              <a:buNone/>
            </a:pPr>
            <a:r>
              <a:t/>
            </a:r>
            <a:endParaRPr sz="2100">
              <a:solidFill>
                <a:srgbClr val="000000"/>
              </a:solidFill>
            </a:endParaRPr>
          </a:p>
        </p:txBody>
      </p:sp>
      <p:pic>
        <p:nvPicPr>
          <p:cNvPr id="214" name="Google Shape;214;ge18fc992b7_0_11"/>
          <p:cNvPicPr preferRelativeResize="0"/>
          <p:nvPr/>
        </p:nvPicPr>
        <p:blipFill>
          <a:blip r:embed="rId3">
            <a:alphaModFix/>
          </a:blip>
          <a:stretch>
            <a:fillRect/>
          </a:stretch>
        </p:blipFill>
        <p:spPr>
          <a:xfrm>
            <a:off x="6356574" y="103321"/>
            <a:ext cx="986426" cy="1481804"/>
          </a:xfrm>
          <a:prstGeom prst="rect">
            <a:avLst/>
          </a:prstGeom>
          <a:noFill/>
          <a:ln>
            <a:noFill/>
          </a:ln>
        </p:spPr>
      </p:pic>
      <p:pic>
        <p:nvPicPr>
          <p:cNvPr id="215" name="Google Shape;215;ge18fc992b7_0_11"/>
          <p:cNvPicPr preferRelativeResize="0"/>
          <p:nvPr/>
        </p:nvPicPr>
        <p:blipFill>
          <a:blip r:embed="rId4">
            <a:alphaModFix/>
          </a:blip>
          <a:stretch>
            <a:fillRect/>
          </a:stretch>
        </p:blipFill>
        <p:spPr>
          <a:xfrm>
            <a:off x="7660827" y="1825817"/>
            <a:ext cx="926350" cy="1402158"/>
          </a:xfrm>
          <a:prstGeom prst="rect">
            <a:avLst/>
          </a:prstGeom>
          <a:noFill/>
          <a:ln>
            <a:noFill/>
          </a:ln>
        </p:spPr>
      </p:pic>
      <p:pic>
        <p:nvPicPr>
          <p:cNvPr id="216" name="Google Shape;216;ge18fc992b7_0_11"/>
          <p:cNvPicPr preferRelativeResize="0"/>
          <p:nvPr/>
        </p:nvPicPr>
        <p:blipFill rotWithShape="1">
          <a:blip r:embed="rId5">
            <a:alphaModFix/>
          </a:blip>
          <a:srcRect b="0" l="0" r="5258" t="0"/>
          <a:stretch/>
        </p:blipFill>
        <p:spPr>
          <a:xfrm>
            <a:off x="6428338" y="1666608"/>
            <a:ext cx="926350" cy="1495467"/>
          </a:xfrm>
          <a:prstGeom prst="rect">
            <a:avLst/>
          </a:prstGeom>
          <a:noFill/>
          <a:ln>
            <a:noFill/>
          </a:ln>
        </p:spPr>
      </p:pic>
      <p:pic>
        <p:nvPicPr>
          <p:cNvPr id="217" name="Google Shape;217;ge18fc992b7_0_11"/>
          <p:cNvPicPr preferRelativeResize="0"/>
          <p:nvPr/>
        </p:nvPicPr>
        <p:blipFill>
          <a:blip r:embed="rId6">
            <a:alphaModFix/>
          </a:blip>
          <a:stretch>
            <a:fillRect/>
          </a:stretch>
        </p:blipFill>
        <p:spPr>
          <a:xfrm>
            <a:off x="7660824" y="297550"/>
            <a:ext cx="926350" cy="1365575"/>
          </a:xfrm>
          <a:prstGeom prst="rect">
            <a:avLst/>
          </a:prstGeom>
          <a:noFill/>
          <a:ln>
            <a:noFill/>
          </a:ln>
        </p:spPr>
      </p:pic>
      <p:pic>
        <p:nvPicPr>
          <p:cNvPr id="218" name="Google Shape;218;ge18fc992b7_0_11"/>
          <p:cNvPicPr preferRelativeResize="0"/>
          <p:nvPr/>
        </p:nvPicPr>
        <p:blipFill rotWithShape="1">
          <a:blip r:embed="rId7">
            <a:alphaModFix/>
          </a:blip>
          <a:srcRect b="4177" l="0" r="8382" t="0"/>
          <a:stretch/>
        </p:blipFill>
        <p:spPr>
          <a:xfrm>
            <a:off x="7729775" y="3390675"/>
            <a:ext cx="926350" cy="1481800"/>
          </a:xfrm>
          <a:prstGeom prst="rect">
            <a:avLst/>
          </a:prstGeom>
          <a:noFill/>
          <a:ln>
            <a:noFill/>
          </a:ln>
        </p:spPr>
      </p:pic>
      <p:pic>
        <p:nvPicPr>
          <p:cNvPr id="219" name="Google Shape;219;ge18fc992b7_0_11"/>
          <p:cNvPicPr preferRelativeResize="0"/>
          <p:nvPr/>
        </p:nvPicPr>
        <p:blipFill>
          <a:blip r:embed="rId8">
            <a:alphaModFix/>
          </a:blip>
          <a:stretch>
            <a:fillRect/>
          </a:stretch>
        </p:blipFill>
        <p:spPr>
          <a:xfrm>
            <a:off x="6429800" y="3319749"/>
            <a:ext cx="986425" cy="15289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ge254e77024_0_0"/>
          <p:cNvPicPr preferRelativeResize="0"/>
          <p:nvPr/>
        </p:nvPicPr>
        <p:blipFill>
          <a:blip r:embed="rId3">
            <a:alphaModFix/>
          </a:blip>
          <a:stretch>
            <a:fillRect/>
          </a:stretch>
        </p:blipFill>
        <p:spPr>
          <a:xfrm>
            <a:off x="5941450" y="772104"/>
            <a:ext cx="2023475" cy="2520650"/>
          </a:xfrm>
          <a:prstGeom prst="rect">
            <a:avLst/>
          </a:prstGeom>
          <a:noFill/>
          <a:ln>
            <a:noFill/>
          </a:ln>
        </p:spPr>
      </p:pic>
      <p:sp>
        <p:nvSpPr>
          <p:cNvPr id="225" name="Google Shape;225;ge254e77024_0_0"/>
          <p:cNvSpPr txBox="1"/>
          <p:nvPr/>
        </p:nvSpPr>
        <p:spPr>
          <a:xfrm>
            <a:off x="655950" y="843375"/>
            <a:ext cx="4851900" cy="260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850">
              <a:solidFill>
                <a:schemeClr val="dk1"/>
              </a:solidFill>
              <a:highlight>
                <a:srgbClr val="FFFFFF"/>
              </a:highlight>
            </a:endParaRPr>
          </a:p>
          <a:p>
            <a:pPr indent="0" lvl="0" marL="0" rtl="0" algn="l">
              <a:spcBef>
                <a:spcPts val="1200"/>
              </a:spcBef>
              <a:spcAft>
                <a:spcPts val="0"/>
              </a:spcAft>
              <a:buNone/>
            </a:pPr>
            <a:r>
              <a:rPr lang="en" sz="2850">
                <a:solidFill>
                  <a:schemeClr val="dk1"/>
                </a:solidFill>
                <a:highlight>
                  <a:srgbClr val="FFFFFF"/>
                </a:highlight>
              </a:rPr>
              <a:t>RECOVERY COACHING </a:t>
            </a:r>
            <a:endParaRPr sz="2850">
              <a:solidFill>
                <a:schemeClr val="dk1"/>
              </a:solidFill>
              <a:highlight>
                <a:srgbClr val="FFFFFF"/>
              </a:highlight>
            </a:endParaRPr>
          </a:p>
          <a:p>
            <a:pPr indent="0" lvl="0" marL="0" rtl="0" algn="l">
              <a:spcBef>
                <a:spcPts val="1200"/>
              </a:spcBef>
              <a:spcAft>
                <a:spcPts val="0"/>
              </a:spcAft>
              <a:buNone/>
            </a:pPr>
            <a:r>
              <a:rPr lang="en" sz="2350">
                <a:solidFill>
                  <a:schemeClr val="dk1"/>
                </a:solidFill>
                <a:highlight>
                  <a:srgbClr val="FFFFFF"/>
                </a:highlight>
              </a:rPr>
              <a:t>A Guide to Coaching People in Recovery from Addictions </a:t>
            </a:r>
            <a:endParaRPr sz="2350">
              <a:solidFill>
                <a:schemeClr val="dk1"/>
              </a:solidFill>
              <a:highlight>
                <a:srgbClr val="FFFFFF"/>
              </a:highlight>
            </a:endParaRPr>
          </a:p>
          <a:p>
            <a:pPr indent="0" lvl="0" marL="0" rtl="0" algn="l">
              <a:spcBef>
                <a:spcPts val="1200"/>
              </a:spcBef>
              <a:spcAft>
                <a:spcPts val="1200"/>
              </a:spcAft>
              <a:buNone/>
            </a:pPr>
            <a:r>
              <a:rPr lang="en" sz="2350">
                <a:solidFill>
                  <a:schemeClr val="dk1"/>
                </a:solidFill>
                <a:highlight>
                  <a:srgbClr val="FFFFFF"/>
                </a:highlight>
              </a:rPr>
              <a:t>Second Edition</a:t>
            </a:r>
            <a:endParaRPr sz="1700">
              <a:solidFill>
                <a:schemeClr val="dk1"/>
              </a:solidFill>
              <a:latin typeface="Didact Gothic"/>
              <a:ea typeface="Didact Gothic"/>
              <a:cs typeface="Didact Gothic"/>
              <a:sym typeface="Didact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dfba890cbb_0_31"/>
          <p:cNvSpPr txBox="1"/>
          <p:nvPr>
            <p:ph type="title"/>
          </p:nvPr>
        </p:nvSpPr>
        <p:spPr>
          <a:xfrm>
            <a:off x="-152400" y="431275"/>
            <a:ext cx="5985900" cy="708300"/>
          </a:xfrm>
          <a:prstGeom prst="rect">
            <a:avLst/>
          </a:prstGeom>
          <a:noFill/>
          <a:ln>
            <a:noFill/>
          </a:ln>
        </p:spPr>
        <p:txBody>
          <a:bodyPr anchorCtr="0" anchor="ctr" bIns="0" lIns="0" spcFirstLastPara="1" rIns="0" wrap="square" tIns="0">
            <a:noAutofit/>
          </a:bodyPr>
          <a:lstStyle/>
          <a:p>
            <a:pPr indent="0" lvl="0" marL="457200" rtl="0" algn="l">
              <a:lnSpc>
                <a:spcPct val="100000"/>
              </a:lnSpc>
              <a:spcBef>
                <a:spcPts val="0"/>
              </a:spcBef>
              <a:spcAft>
                <a:spcPts val="1200"/>
              </a:spcAft>
              <a:buSzPts val="3000"/>
              <a:buNone/>
            </a:pPr>
            <a:r>
              <a:rPr lang="en">
                <a:highlight>
                  <a:srgbClr val="FFFFFF"/>
                </a:highlight>
              </a:rPr>
              <a:t>Core Recovery Coaching</a:t>
            </a:r>
            <a:br>
              <a:rPr lang="en">
                <a:highlight>
                  <a:srgbClr val="FFFFFF"/>
                </a:highlight>
              </a:rPr>
            </a:br>
            <a:r>
              <a:rPr lang="en">
                <a:highlight>
                  <a:srgbClr val="FFFFFF"/>
                </a:highlight>
              </a:rPr>
              <a:t>Melissa Killeen  </a:t>
            </a:r>
            <a:endParaRPr/>
          </a:p>
        </p:txBody>
      </p:sp>
      <p:sp>
        <p:nvSpPr>
          <p:cNvPr id="231" name="Google Shape;231;gdfba890cbb_0_31"/>
          <p:cNvSpPr txBox="1"/>
          <p:nvPr>
            <p:ph idx="1" type="body"/>
          </p:nvPr>
        </p:nvSpPr>
        <p:spPr>
          <a:xfrm>
            <a:off x="195000" y="1478350"/>
            <a:ext cx="5291100" cy="3221400"/>
          </a:xfrm>
          <a:prstGeom prst="rect">
            <a:avLst/>
          </a:prstGeom>
          <a:noFill/>
          <a:ln>
            <a:noFill/>
          </a:ln>
        </p:spPr>
        <p:txBody>
          <a:bodyPr anchorCtr="0" anchor="t" bIns="0" lIns="0" spcFirstLastPara="1" rIns="0" wrap="square" tIns="0">
            <a:noAutofit/>
          </a:bodyPr>
          <a:lstStyle/>
          <a:p>
            <a:pPr indent="-355600" lvl="0" marL="457200" rtl="0" algn="l">
              <a:lnSpc>
                <a:spcPct val="100000"/>
              </a:lnSpc>
              <a:spcBef>
                <a:spcPts val="600"/>
              </a:spcBef>
              <a:spcAft>
                <a:spcPts val="0"/>
              </a:spcAft>
              <a:buSzPts val="2000"/>
              <a:buChar char="●"/>
            </a:pPr>
            <a:r>
              <a:rPr lang="en" sz="2000">
                <a:solidFill>
                  <a:srgbClr val="333333"/>
                </a:solidFill>
                <a:highlight>
                  <a:srgbClr val="FFFFFF"/>
                </a:highlight>
              </a:rPr>
              <a:t>Melissa Killeen, MSOD, MPhil, is a renowned addiction recovery coach and lecturer.</a:t>
            </a:r>
            <a:br>
              <a:rPr lang="en" sz="2000">
                <a:solidFill>
                  <a:srgbClr val="333333"/>
                </a:solidFill>
                <a:highlight>
                  <a:srgbClr val="FFFFFF"/>
                </a:highlight>
              </a:rPr>
            </a:br>
            <a:r>
              <a:rPr lang="en" sz="2000">
                <a:solidFill>
                  <a:srgbClr val="333333"/>
                </a:solidFill>
                <a:highlight>
                  <a:srgbClr val="FFFFFF"/>
                </a:highlight>
              </a:rPr>
              <a:t> </a:t>
            </a:r>
            <a:endParaRPr sz="2000">
              <a:solidFill>
                <a:srgbClr val="333333"/>
              </a:solidFill>
              <a:highlight>
                <a:srgbClr val="FFFFFF"/>
              </a:highlight>
            </a:endParaRPr>
          </a:p>
          <a:p>
            <a:pPr indent="-355600" lvl="0" marL="457200" rtl="0" algn="l">
              <a:lnSpc>
                <a:spcPct val="100000"/>
              </a:lnSpc>
              <a:spcBef>
                <a:spcPts val="0"/>
              </a:spcBef>
              <a:spcAft>
                <a:spcPts val="0"/>
              </a:spcAft>
              <a:buSzPts val="2000"/>
              <a:buChar char="●"/>
            </a:pPr>
            <a:r>
              <a:rPr lang="en" sz="2000">
                <a:solidFill>
                  <a:srgbClr val="333333"/>
                </a:solidFill>
                <a:highlight>
                  <a:srgbClr val="FFFFFF"/>
                </a:highlight>
              </a:rPr>
              <a:t>She has more than 25 years experience in personal recovery.</a:t>
            </a:r>
            <a:br>
              <a:rPr lang="en" sz="2000">
                <a:solidFill>
                  <a:srgbClr val="333333"/>
                </a:solidFill>
                <a:highlight>
                  <a:srgbClr val="FFFFFF"/>
                </a:highlight>
              </a:rPr>
            </a:br>
            <a:endParaRPr sz="2000">
              <a:solidFill>
                <a:srgbClr val="333333"/>
              </a:solidFill>
              <a:highlight>
                <a:srgbClr val="FFFFFF"/>
              </a:highlight>
            </a:endParaRPr>
          </a:p>
          <a:p>
            <a:pPr indent="-355600" lvl="0" marL="457200" rtl="0" algn="l">
              <a:lnSpc>
                <a:spcPct val="100000"/>
              </a:lnSpc>
              <a:spcBef>
                <a:spcPts val="0"/>
              </a:spcBef>
              <a:spcAft>
                <a:spcPts val="0"/>
              </a:spcAft>
              <a:buClr>
                <a:srgbClr val="333333"/>
              </a:buClr>
              <a:buSzPts val="2000"/>
              <a:buChar char="●"/>
            </a:pPr>
            <a:r>
              <a:rPr lang="en" sz="2000">
                <a:solidFill>
                  <a:srgbClr val="333333"/>
                </a:solidFill>
                <a:highlight>
                  <a:srgbClr val="FFFFFF"/>
                </a:highlight>
              </a:rPr>
              <a:t>Her book is a </a:t>
            </a:r>
            <a:r>
              <a:rPr lang="en" sz="2000">
                <a:solidFill>
                  <a:srgbClr val="333333"/>
                </a:solidFill>
                <a:highlight>
                  <a:srgbClr val="FFFFFF"/>
                </a:highlight>
              </a:rPr>
              <a:t>comprehensive</a:t>
            </a:r>
            <a:r>
              <a:rPr lang="en" sz="2000">
                <a:solidFill>
                  <a:srgbClr val="333333"/>
                </a:solidFill>
                <a:highlight>
                  <a:srgbClr val="FFFFFF"/>
                </a:highlight>
              </a:rPr>
              <a:t> guide to recovery coaching </a:t>
            </a:r>
            <a:endParaRPr sz="2000">
              <a:solidFill>
                <a:srgbClr val="333333"/>
              </a:solidFill>
              <a:highlight>
                <a:srgbClr val="FFFFFF"/>
              </a:highlight>
            </a:endParaRPr>
          </a:p>
          <a:p>
            <a:pPr indent="0" lvl="0" marL="0" rtl="0" algn="l">
              <a:spcBef>
                <a:spcPts val="600"/>
              </a:spcBef>
              <a:spcAft>
                <a:spcPts val="0"/>
              </a:spcAft>
              <a:buNone/>
            </a:pPr>
            <a:r>
              <a:t/>
            </a:r>
            <a:endParaRPr i="1" sz="2100"/>
          </a:p>
        </p:txBody>
      </p:sp>
      <p:pic>
        <p:nvPicPr>
          <p:cNvPr id="232" name="Google Shape;232;gdfba890cbb_0_31"/>
          <p:cNvPicPr preferRelativeResize="0"/>
          <p:nvPr/>
        </p:nvPicPr>
        <p:blipFill>
          <a:blip r:embed="rId3">
            <a:alphaModFix/>
          </a:blip>
          <a:stretch>
            <a:fillRect/>
          </a:stretch>
        </p:blipFill>
        <p:spPr>
          <a:xfrm>
            <a:off x="6391300" y="772104"/>
            <a:ext cx="2023475" cy="2520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36" name="Shape 236"/>
        <p:cNvGrpSpPr/>
        <p:nvPr/>
      </p:nvGrpSpPr>
      <p:grpSpPr>
        <a:xfrm>
          <a:off x="0" y="0"/>
          <a:ext cx="0" cy="0"/>
          <a:chOff x="0" y="0"/>
          <a:chExt cx="0" cy="0"/>
        </a:xfrm>
      </p:grpSpPr>
      <p:sp>
        <p:nvSpPr>
          <p:cNvPr id="237" name="Google Shape;237;g115ece6ba17_1_12"/>
          <p:cNvSpPr txBox="1"/>
          <p:nvPr>
            <p:ph type="ctrTitle"/>
          </p:nvPr>
        </p:nvSpPr>
        <p:spPr>
          <a:xfrm>
            <a:off x="1860000" y="236220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chemeClr val="dk1"/>
                </a:solidFill>
              </a:rPr>
              <a:t>Neuroscience of Addiction</a:t>
            </a:r>
            <a:endParaRPr sz="3400">
              <a:solidFill>
                <a:schemeClr val="dk1"/>
              </a:solidFill>
            </a:endParaRPr>
          </a:p>
        </p:txBody>
      </p:sp>
      <p:sp>
        <p:nvSpPr>
          <p:cNvPr id="238" name="Google Shape;238;g115ece6ba17_1_12"/>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dk1"/>
                </a:solidFill>
                <a:latin typeface="DM Sans"/>
                <a:ea typeface="DM Sans"/>
                <a:cs typeface="DM Sans"/>
                <a:sym typeface="DM Sans"/>
              </a:rPr>
              <a:t>2</a:t>
            </a:r>
            <a:endParaRPr b="1" i="0" sz="9600" u="none" cap="none" strike="noStrike">
              <a:solidFill>
                <a:schemeClr val="dk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1171387f42c_0_48"/>
          <p:cNvSpPr txBox="1"/>
          <p:nvPr>
            <p:ph type="title"/>
          </p:nvPr>
        </p:nvSpPr>
        <p:spPr>
          <a:xfrm>
            <a:off x="76250" y="2937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What is Addiction?</a:t>
            </a:r>
            <a:endParaRPr/>
          </a:p>
        </p:txBody>
      </p:sp>
      <p:sp>
        <p:nvSpPr>
          <p:cNvPr id="244" name="Google Shape;244;g1171387f42c_0_48"/>
          <p:cNvSpPr txBox="1"/>
          <p:nvPr>
            <p:ph idx="1" type="body"/>
          </p:nvPr>
        </p:nvSpPr>
        <p:spPr>
          <a:xfrm>
            <a:off x="331825" y="1201200"/>
            <a:ext cx="5497200" cy="14676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100"/>
          </a:p>
          <a:p>
            <a:pPr indent="-361950" lvl="0" marL="457200" rtl="0" algn="l">
              <a:lnSpc>
                <a:spcPct val="150000"/>
              </a:lnSpc>
              <a:spcBef>
                <a:spcPts val="600"/>
              </a:spcBef>
              <a:spcAft>
                <a:spcPts val="0"/>
              </a:spcAft>
              <a:buSzPts val="2100"/>
              <a:buChar char="●"/>
            </a:pPr>
            <a:r>
              <a:rPr lang="en" sz="2100"/>
              <a:t>Comes from the Roman word </a:t>
            </a:r>
            <a:r>
              <a:rPr i="1" lang="en" sz="2100"/>
              <a:t>Addictio </a:t>
            </a:r>
            <a:endParaRPr i="1" sz="2100"/>
          </a:p>
          <a:p>
            <a:pPr indent="-361950" lvl="0" marL="457200" rtl="0" algn="l">
              <a:lnSpc>
                <a:spcPct val="150000"/>
              </a:lnSpc>
              <a:spcBef>
                <a:spcPts val="0"/>
              </a:spcBef>
              <a:spcAft>
                <a:spcPts val="0"/>
              </a:spcAft>
              <a:buSzPts val="2100"/>
              <a:buChar char="●"/>
            </a:pPr>
            <a:r>
              <a:rPr lang="en" sz="2100"/>
              <a:t>Someone who owed and became a debtor </a:t>
            </a:r>
            <a:endParaRPr sz="2100"/>
          </a:p>
          <a:p>
            <a:pPr indent="-361950" lvl="0" marL="457200" rtl="0" algn="l">
              <a:lnSpc>
                <a:spcPct val="150000"/>
              </a:lnSpc>
              <a:spcBef>
                <a:spcPts val="0"/>
              </a:spcBef>
              <a:spcAft>
                <a:spcPts val="0"/>
              </a:spcAft>
              <a:buSzPts val="2100"/>
              <a:buChar char="●"/>
            </a:pPr>
            <a:r>
              <a:rPr lang="en" sz="2100"/>
              <a:t>If he failed to pay a debt he was given over as a slave </a:t>
            </a:r>
            <a:endParaRPr sz="2100"/>
          </a:p>
        </p:txBody>
      </p:sp>
      <p:pic>
        <p:nvPicPr>
          <p:cNvPr id="245" name="Google Shape;245;g1171387f42c_0_48"/>
          <p:cNvPicPr preferRelativeResize="0"/>
          <p:nvPr/>
        </p:nvPicPr>
        <p:blipFill>
          <a:blip r:embed="rId3">
            <a:alphaModFix/>
          </a:blip>
          <a:stretch>
            <a:fillRect/>
          </a:stretch>
        </p:blipFill>
        <p:spPr>
          <a:xfrm>
            <a:off x="5993975" y="749675"/>
            <a:ext cx="2493875" cy="1919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49" name="Shape 249"/>
        <p:cNvGrpSpPr/>
        <p:nvPr/>
      </p:nvGrpSpPr>
      <p:grpSpPr>
        <a:xfrm>
          <a:off x="0" y="0"/>
          <a:ext cx="0" cy="0"/>
          <a:chOff x="0" y="0"/>
          <a:chExt cx="0" cy="0"/>
        </a:xfrm>
      </p:grpSpPr>
      <p:sp>
        <p:nvSpPr>
          <p:cNvPr id="250" name="Google Shape;250;g115ece6ba17_1_3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51" name="Google Shape;251;g115ece6ba17_1_35"/>
          <p:cNvSpPr txBox="1"/>
          <p:nvPr/>
        </p:nvSpPr>
        <p:spPr>
          <a:xfrm>
            <a:off x="865875" y="1040250"/>
            <a:ext cx="40179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latin typeface="DM Sans"/>
                <a:ea typeface="DM Sans"/>
                <a:cs typeface="DM Sans"/>
                <a:sym typeface="DM Sans"/>
              </a:rPr>
              <a:t>A</a:t>
            </a:r>
            <a:r>
              <a:rPr lang="en" sz="2900">
                <a:latin typeface="DM Sans"/>
                <a:ea typeface="DM Sans"/>
                <a:cs typeface="DM Sans"/>
                <a:sym typeface="DM Sans"/>
              </a:rPr>
              <a:t>ddiction is what happens when the </a:t>
            </a:r>
            <a:r>
              <a:rPr b="1" lang="en" sz="2900">
                <a:latin typeface="DM Sans"/>
                <a:ea typeface="DM Sans"/>
                <a:cs typeface="DM Sans"/>
                <a:sym typeface="DM Sans"/>
              </a:rPr>
              <a:t>debt from borrowing good feelings from the future</a:t>
            </a:r>
            <a:r>
              <a:rPr lang="en" sz="2900">
                <a:latin typeface="DM Sans"/>
                <a:ea typeface="DM Sans"/>
                <a:cs typeface="DM Sans"/>
                <a:sym typeface="DM Sans"/>
              </a:rPr>
              <a:t> is due </a:t>
            </a:r>
            <a:endParaRPr sz="29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p:txBody>
      </p:sp>
      <p:pic>
        <p:nvPicPr>
          <p:cNvPr id="252" name="Google Shape;252;g115ece6ba17_1_35"/>
          <p:cNvPicPr preferRelativeResize="0"/>
          <p:nvPr/>
        </p:nvPicPr>
        <p:blipFill>
          <a:blip r:embed="rId3">
            <a:alphaModFix/>
          </a:blip>
          <a:stretch>
            <a:fillRect/>
          </a:stretch>
        </p:blipFill>
        <p:spPr>
          <a:xfrm>
            <a:off x="5694200" y="775875"/>
            <a:ext cx="2628900" cy="1743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256" name="Shape 256"/>
        <p:cNvGrpSpPr/>
        <p:nvPr/>
      </p:nvGrpSpPr>
      <p:grpSpPr>
        <a:xfrm>
          <a:off x="0" y="0"/>
          <a:ext cx="0" cy="0"/>
          <a:chOff x="0" y="0"/>
          <a:chExt cx="0" cy="0"/>
        </a:xfrm>
      </p:grpSpPr>
      <p:sp>
        <p:nvSpPr>
          <p:cNvPr id="257" name="Google Shape;257;g115ece6ba17_2_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58" name="Google Shape;258;g115ece6ba17_2_7"/>
          <p:cNvSpPr txBox="1"/>
          <p:nvPr/>
        </p:nvSpPr>
        <p:spPr>
          <a:xfrm>
            <a:off x="2578100" y="747861"/>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a:p>
        </p:txBody>
      </p:sp>
      <p:sp>
        <p:nvSpPr>
          <p:cNvPr id="259" name="Google Shape;259;g115ece6ba17_2_7"/>
          <p:cNvSpPr txBox="1"/>
          <p:nvPr/>
        </p:nvSpPr>
        <p:spPr>
          <a:xfrm>
            <a:off x="554150" y="401475"/>
            <a:ext cx="3987900" cy="427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DM Sans"/>
                <a:ea typeface="DM Sans"/>
                <a:cs typeface="DM Sans"/>
                <a:sym typeface="DM Sans"/>
              </a:rPr>
              <a:t>It’s a whole person disorder:</a:t>
            </a:r>
            <a:endParaRPr sz="2300">
              <a:solidFill>
                <a:schemeClr val="lt1"/>
              </a:solidFill>
              <a:latin typeface="DM Sans"/>
              <a:ea typeface="DM Sans"/>
              <a:cs typeface="DM Sans"/>
              <a:sym typeface="DM Sans"/>
            </a:endParaRPr>
          </a:p>
          <a:p>
            <a:pPr indent="0" lvl="0" marL="0" rtl="0" algn="l">
              <a:spcBef>
                <a:spcPts val="0"/>
              </a:spcBef>
              <a:spcAft>
                <a:spcPts val="0"/>
              </a:spcAft>
              <a:buNone/>
            </a:pPr>
            <a:r>
              <a:t/>
            </a:r>
            <a:endParaRPr sz="2300">
              <a:solidFill>
                <a:schemeClr val="lt1"/>
              </a:solidFill>
              <a:latin typeface="DM Sans"/>
              <a:ea typeface="DM Sans"/>
              <a:cs typeface="DM Sans"/>
              <a:sym typeface="DM Sans"/>
            </a:endParaRPr>
          </a:p>
          <a:p>
            <a:pPr indent="-355600" lvl="0" marL="457200" rtl="0" algn="l">
              <a:spcBef>
                <a:spcPts val="0"/>
              </a:spcBef>
              <a:spcAft>
                <a:spcPts val="0"/>
              </a:spcAft>
              <a:buClr>
                <a:schemeClr val="lt1"/>
              </a:buClr>
              <a:buSzPts val="2000"/>
              <a:buFont typeface="DM Sans"/>
              <a:buChar char="●"/>
            </a:pPr>
            <a:r>
              <a:rPr b="1" lang="en" sz="2000">
                <a:solidFill>
                  <a:schemeClr val="lt1"/>
                </a:solidFill>
                <a:latin typeface="DM Sans"/>
                <a:ea typeface="DM Sans"/>
                <a:cs typeface="DM Sans"/>
                <a:sym typeface="DM Sans"/>
              </a:rPr>
              <a:t>Physical, behavioral, cognitive, social and spiritual disorder</a:t>
            </a:r>
            <a:r>
              <a:rPr lang="en" sz="2000">
                <a:solidFill>
                  <a:schemeClr val="lt1"/>
                </a:solidFill>
                <a:latin typeface="DM Sans"/>
                <a:ea typeface="DM Sans"/>
                <a:cs typeface="DM Sans"/>
                <a:sym typeface="DM Sans"/>
              </a:rPr>
              <a:t>.</a:t>
            </a:r>
            <a:endParaRPr sz="2000">
              <a:solidFill>
                <a:schemeClr val="lt1"/>
              </a:solidFill>
              <a:latin typeface="DM Sans"/>
              <a:ea typeface="DM Sans"/>
              <a:cs typeface="DM Sans"/>
              <a:sym typeface="DM Sans"/>
            </a:endParaRPr>
          </a:p>
          <a:p>
            <a:pPr indent="0" lvl="0" marL="457200" rtl="0" algn="l">
              <a:spcBef>
                <a:spcPts val="0"/>
              </a:spcBef>
              <a:spcAft>
                <a:spcPts val="0"/>
              </a:spcAft>
              <a:buNone/>
            </a:pPr>
            <a:r>
              <a:t/>
            </a:r>
            <a:endParaRPr sz="2000">
              <a:solidFill>
                <a:schemeClr val="lt1"/>
              </a:solidFill>
              <a:latin typeface="DM Sans"/>
              <a:ea typeface="DM Sans"/>
              <a:cs typeface="DM Sans"/>
              <a:sym typeface="DM Sans"/>
            </a:endParaRPr>
          </a:p>
          <a:p>
            <a:pPr indent="-355600" lvl="0" marL="457200" rtl="0" algn="l">
              <a:spcBef>
                <a:spcPts val="0"/>
              </a:spcBef>
              <a:spcAft>
                <a:spcPts val="0"/>
              </a:spcAft>
              <a:buClr>
                <a:schemeClr val="lt1"/>
              </a:buClr>
              <a:buSzPts val="2000"/>
              <a:buFont typeface="DM Sans"/>
              <a:buChar char="●"/>
            </a:pPr>
            <a:r>
              <a:rPr lang="en" sz="2000">
                <a:solidFill>
                  <a:schemeClr val="lt1"/>
                </a:solidFill>
                <a:latin typeface="DM Sans"/>
                <a:ea typeface="DM Sans"/>
                <a:cs typeface="DM Sans"/>
                <a:sym typeface="DM Sans"/>
              </a:rPr>
              <a:t>It is characterized especially by the fact that addiction plays a major dominant role in someone’s life </a:t>
            </a:r>
            <a:br>
              <a:rPr lang="en" sz="2000">
                <a:solidFill>
                  <a:schemeClr val="lt1"/>
                </a:solidFill>
                <a:latin typeface="DM Sans"/>
                <a:ea typeface="DM Sans"/>
                <a:cs typeface="DM Sans"/>
                <a:sym typeface="DM Sans"/>
              </a:rPr>
            </a:br>
            <a:endParaRPr sz="2000">
              <a:solidFill>
                <a:schemeClr val="lt1"/>
              </a:solidFill>
              <a:latin typeface="DM Sans"/>
              <a:ea typeface="DM Sans"/>
              <a:cs typeface="DM Sans"/>
              <a:sym typeface="DM Sans"/>
            </a:endParaRPr>
          </a:p>
          <a:p>
            <a:pPr indent="-355600" lvl="0" marL="457200" rtl="0" algn="l">
              <a:spcBef>
                <a:spcPts val="0"/>
              </a:spcBef>
              <a:spcAft>
                <a:spcPts val="0"/>
              </a:spcAft>
              <a:buClr>
                <a:schemeClr val="lt1"/>
              </a:buClr>
              <a:buSzPts val="2000"/>
              <a:buFont typeface="DM Sans"/>
              <a:buChar char="●"/>
            </a:pPr>
            <a:r>
              <a:rPr lang="en" sz="2000">
                <a:solidFill>
                  <a:schemeClr val="lt1"/>
                </a:solidFill>
                <a:latin typeface="DM Sans"/>
                <a:ea typeface="DM Sans"/>
                <a:cs typeface="DM Sans"/>
                <a:sym typeface="DM Sans"/>
              </a:rPr>
              <a:t>It’s also a disorder in our community</a:t>
            </a:r>
            <a:endParaRPr sz="2000">
              <a:solidFill>
                <a:schemeClr val="lt1"/>
              </a:solidFill>
              <a:latin typeface="DM Sans"/>
              <a:ea typeface="DM Sans"/>
              <a:cs typeface="DM Sans"/>
              <a:sym typeface="DM Sans"/>
            </a:endParaRPr>
          </a:p>
        </p:txBody>
      </p:sp>
      <p:pic>
        <p:nvPicPr>
          <p:cNvPr id="260" name="Google Shape;260;g115ece6ba17_2_7"/>
          <p:cNvPicPr preferRelativeResize="0"/>
          <p:nvPr/>
        </p:nvPicPr>
        <p:blipFill>
          <a:blip r:embed="rId3">
            <a:alphaModFix/>
          </a:blip>
          <a:stretch>
            <a:fillRect/>
          </a:stretch>
        </p:blipFill>
        <p:spPr>
          <a:xfrm>
            <a:off x="5074125" y="678575"/>
            <a:ext cx="3396125" cy="1901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264" name="Shape 264"/>
        <p:cNvGrpSpPr/>
        <p:nvPr/>
      </p:nvGrpSpPr>
      <p:grpSpPr>
        <a:xfrm>
          <a:off x="0" y="0"/>
          <a:ext cx="0" cy="0"/>
          <a:chOff x="0" y="0"/>
          <a:chExt cx="0" cy="0"/>
        </a:xfrm>
      </p:grpSpPr>
      <p:sp>
        <p:nvSpPr>
          <p:cNvPr id="265" name="Google Shape;265;g117666ee785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66" name="Google Shape;266;g117666ee785_0_0"/>
          <p:cNvSpPr txBox="1"/>
          <p:nvPr/>
        </p:nvSpPr>
        <p:spPr>
          <a:xfrm>
            <a:off x="2578100" y="747861"/>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a:p>
        </p:txBody>
      </p:sp>
      <p:pic>
        <p:nvPicPr>
          <p:cNvPr descr="Katie's Battle with Xanax and Alcohol | True Stories of Addiction | Detox To Rehab &#10;At the age of 12, Katie explored alcohol and began to make friends with the wrong crowd. When she got a hold of Xanax and alcohol, she began to black out when she mixed the two. Having the strength to ask her family for help gave her the chance for a better life than just pills and booze. Katie got into a treatment facility named A Better Today Recovery Services with the help of her parents. There she learned things about herself and began to work a program that guided her to a happy life in recovery. &#10; &#10;To read about Katie's Battle with Xanax and Alcohol visit Detox to Rehab's Blog: https://detoxtorehab.com/true-stories-of-addiction/what-is-the-process-of-staging-an-intervention-for-an-alcoholic&#10; &#10;Subscribe NOW to Detox to Rehab on YouTube: https://www.youtube.com/c/Detoxtorehabcenter?sub_confirmation=1 &#10; &#10;About Detox To Rehab:   &#10;Detox to Rehab is a fact-based, addiction and recovery resource that provides those who are struggling with a drug and/or alcohol addiction with  tools to find help and maintain long term sobriety. With a facility directory containing over 800 listings and a find a meeting app, Detox to Rehab is a comprehensive resource about substance abuse, alcohol &amp; drug addiction, finding treatment and aftercare. Detox to Rehab: Real Resources, Real Recovery." id="267" name="Google Shape;267;g117666ee785_0_0" title="Katie's Battle with Xanax and Alcohol | True Stories of Addiction | Detox To Rehab">
            <a:hlinkClick r:id="rId3"/>
          </p:cNvPr>
          <p:cNvPicPr preferRelativeResize="0"/>
          <p:nvPr/>
        </p:nvPicPr>
        <p:blipFill>
          <a:blip r:embed="rId4">
            <a:alphaModFix/>
          </a:blip>
          <a:stretch>
            <a:fillRect/>
          </a:stretch>
        </p:blipFill>
        <p:spPr>
          <a:xfrm>
            <a:off x="2282550" y="1277336"/>
            <a:ext cx="4417585" cy="3313189"/>
          </a:xfrm>
          <a:prstGeom prst="rect">
            <a:avLst/>
          </a:prstGeom>
          <a:noFill/>
          <a:ln>
            <a:noFill/>
          </a:ln>
        </p:spPr>
      </p:pic>
      <p:sp>
        <p:nvSpPr>
          <p:cNvPr id="268" name="Google Shape;268;g117666ee785_0_0"/>
          <p:cNvSpPr txBox="1"/>
          <p:nvPr/>
        </p:nvSpPr>
        <p:spPr>
          <a:xfrm>
            <a:off x="2578100" y="362950"/>
            <a:ext cx="52560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300">
                <a:solidFill>
                  <a:schemeClr val="lt2"/>
                </a:solidFill>
                <a:latin typeface="DM Sans"/>
                <a:ea typeface="DM Sans"/>
                <a:cs typeface="DM Sans"/>
                <a:sym typeface="DM Sans"/>
              </a:rPr>
              <a:t>Stories of Addiction </a:t>
            </a:r>
            <a:endParaRPr sz="3300">
              <a:solidFill>
                <a:schemeClr val="lt2"/>
              </a:solidFill>
              <a:latin typeface="DM Sans"/>
              <a:ea typeface="DM Sans"/>
              <a:cs typeface="DM Sans"/>
              <a:sym typeface="D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72" name="Shape 272"/>
        <p:cNvGrpSpPr/>
        <p:nvPr/>
      </p:nvGrpSpPr>
      <p:grpSpPr>
        <a:xfrm>
          <a:off x="0" y="0"/>
          <a:ext cx="0" cy="0"/>
          <a:chOff x="0" y="0"/>
          <a:chExt cx="0" cy="0"/>
        </a:xfrm>
      </p:grpSpPr>
      <p:sp>
        <p:nvSpPr>
          <p:cNvPr id="273" name="Google Shape;273;g115ece6ba17_2_1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274" name="Google Shape;274;g115ece6ba17_2_13"/>
          <p:cNvSpPr txBox="1"/>
          <p:nvPr/>
        </p:nvSpPr>
        <p:spPr>
          <a:xfrm>
            <a:off x="987100" y="574661"/>
            <a:ext cx="3987900" cy="61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400"/>
              <a:t>Lethal</a:t>
            </a:r>
            <a:endParaRPr sz="3400"/>
          </a:p>
        </p:txBody>
      </p:sp>
      <p:sp>
        <p:nvSpPr>
          <p:cNvPr id="275" name="Google Shape;275;g115ece6ba17_2_13"/>
          <p:cNvSpPr txBox="1"/>
          <p:nvPr/>
        </p:nvSpPr>
        <p:spPr>
          <a:xfrm>
            <a:off x="987100" y="1310050"/>
            <a:ext cx="4623900" cy="489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DM Sans"/>
                <a:ea typeface="DM Sans"/>
                <a:cs typeface="DM Sans"/>
                <a:sym typeface="DM Sans"/>
              </a:rPr>
              <a:t>A</a:t>
            </a:r>
            <a:r>
              <a:rPr lang="en" sz="2400">
                <a:latin typeface="DM Sans"/>
                <a:ea typeface="DM Sans"/>
                <a:cs typeface="DM Sans"/>
                <a:sym typeface="DM Sans"/>
              </a:rPr>
              <a:t> lot of people use mind altering substances but not all of them have disordered use.</a:t>
            </a:r>
            <a:endParaRPr sz="2400">
              <a:latin typeface="DM Sans"/>
              <a:ea typeface="DM Sans"/>
              <a:cs typeface="DM Sans"/>
              <a:sym typeface="DM Sans"/>
            </a:endParaRPr>
          </a:p>
          <a:p>
            <a:pPr indent="0" lvl="0" marL="0" rtl="0" algn="l">
              <a:spcBef>
                <a:spcPts val="0"/>
              </a:spcBef>
              <a:spcAft>
                <a:spcPts val="0"/>
              </a:spcAft>
              <a:buNone/>
            </a:pPr>
            <a:r>
              <a:t/>
            </a:r>
            <a:endParaRPr sz="2400">
              <a:latin typeface="DM Sans"/>
              <a:ea typeface="DM Sans"/>
              <a:cs typeface="DM Sans"/>
              <a:sym typeface="DM Sans"/>
            </a:endParaRPr>
          </a:p>
          <a:p>
            <a:pPr indent="0" lvl="0" marL="0" rtl="0" algn="l">
              <a:spcBef>
                <a:spcPts val="0"/>
              </a:spcBef>
              <a:spcAft>
                <a:spcPts val="0"/>
              </a:spcAft>
              <a:buNone/>
            </a:pPr>
            <a:r>
              <a:rPr lang="en" sz="2400">
                <a:latin typeface="DM Sans"/>
                <a:ea typeface="DM Sans"/>
                <a:cs typeface="DM Sans"/>
                <a:sym typeface="DM Sans"/>
              </a:rPr>
              <a:t>Substances disorders are the most lethal even greater than Covid</a:t>
            </a:r>
            <a:endParaRPr sz="24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0" lvl="0" marL="0" rtl="0" algn="l">
              <a:spcBef>
                <a:spcPts val="0"/>
              </a:spcBef>
              <a:spcAft>
                <a:spcPts val="0"/>
              </a:spcAft>
              <a:buNone/>
            </a:pPr>
            <a:r>
              <a:t/>
            </a:r>
            <a:endParaRPr sz="29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0" lvl="0" marL="0" rtl="0" algn="l">
              <a:spcBef>
                <a:spcPts val="0"/>
              </a:spcBef>
              <a:spcAft>
                <a:spcPts val="0"/>
              </a:spcAft>
              <a:buNone/>
            </a:pPr>
            <a:r>
              <a:rPr lang="en" sz="2500">
                <a:latin typeface="DM Sans"/>
                <a:ea typeface="DM Sans"/>
                <a:cs typeface="DM Sans"/>
                <a:sym typeface="DM Sans"/>
              </a:rPr>
              <a:t> </a:t>
            </a:r>
            <a:endParaRPr sz="2500">
              <a:latin typeface="DM Sans"/>
              <a:ea typeface="DM Sans"/>
              <a:cs typeface="DM Sans"/>
              <a:sym typeface="DM Sans"/>
            </a:endParaRPr>
          </a:p>
        </p:txBody>
      </p:sp>
      <p:pic>
        <p:nvPicPr>
          <p:cNvPr id="276" name="Google Shape;276;g115ece6ba17_2_13"/>
          <p:cNvPicPr preferRelativeResize="0"/>
          <p:nvPr/>
        </p:nvPicPr>
        <p:blipFill>
          <a:blip r:embed="rId3">
            <a:alphaModFix/>
          </a:blip>
          <a:stretch>
            <a:fillRect/>
          </a:stretch>
        </p:blipFill>
        <p:spPr>
          <a:xfrm>
            <a:off x="6199900" y="983675"/>
            <a:ext cx="2639300" cy="14829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280" name="Shape 280"/>
        <p:cNvGrpSpPr/>
        <p:nvPr/>
      </p:nvGrpSpPr>
      <p:grpSpPr>
        <a:xfrm>
          <a:off x="0" y="0"/>
          <a:ext cx="0" cy="0"/>
          <a:chOff x="0" y="0"/>
          <a:chExt cx="0" cy="0"/>
        </a:xfrm>
      </p:grpSpPr>
      <p:sp>
        <p:nvSpPr>
          <p:cNvPr id="281" name="Google Shape;281;g1171387f42c_0_5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282" name="Google Shape;282;g1171387f42c_0_54"/>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283" name="Google Shape;283;g1171387f42c_0_54"/>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2400"/>
          </a:p>
        </p:txBody>
      </p:sp>
      <p:pic>
        <p:nvPicPr>
          <p:cNvPr descr="Opioid abuse is a serious public health issue. Drug overdose deaths are the leading cause of injury death in the United States, according to the federal government. Nationwide, more than 33,000 people died from causes related to heroin and prescription pain pills in 2015.&#10;&#10;The problem affects almost every community, including the Orthodox Jewish communities in the tristate area." id="284" name="Google Shape;284;g1171387f42c_0_54" title="Opioid abuse in the Orthodox Jewish community">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dfba890cbb_0_2446"/>
          <p:cNvSpPr txBox="1"/>
          <p:nvPr>
            <p:ph type="title"/>
          </p:nvPr>
        </p:nvSpPr>
        <p:spPr>
          <a:xfrm>
            <a:off x="166200" y="4929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Where</a:t>
            </a:r>
            <a:r>
              <a:rPr lang="en">
                <a:highlight>
                  <a:srgbClr val="FFFFFF"/>
                </a:highlight>
              </a:rPr>
              <a:t> does Addiction come from?</a:t>
            </a:r>
            <a:endParaRPr/>
          </a:p>
        </p:txBody>
      </p:sp>
      <p:sp>
        <p:nvSpPr>
          <p:cNvPr id="290" name="Google Shape;290;gdfba890cbb_0_2446"/>
          <p:cNvSpPr txBox="1"/>
          <p:nvPr>
            <p:ph idx="1" type="body"/>
          </p:nvPr>
        </p:nvSpPr>
        <p:spPr>
          <a:xfrm>
            <a:off x="286850" y="1381150"/>
            <a:ext cx="5497200" cy="14676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100"/>
          </a:p>
          <a:p>
            <a:pPr indent="-381000" lvl="0" marL="457200" rtl="0" algn="l">
              <a:lnSpc>
                <a:spcPct val="150000"/>
              </a:lnSpc>
              <a:spcBef>
                <a:spcPts val="600"/>
              </a:spcBef>
              <a:spcAft>
                <a:spcPts val="0"/>
              </a:spcAft>
              <a:buSzPts val="2400"/>
              <a:buChar char="●"/>
            </a:pPr>
            <a:r>
              <a:rPr lang="en"/>
              <a:t>What is the process that forms addiction?</a:t>
            </a:r>
            <a:endParaRPr/>
          </a:p>
          <a:p>
            <a:pPr indent="-381000" lvl="0" marL="457200" rtl="0" algn="l">
              <a:lnSpc>
                <a:spcPct val="150000"/>
              </a:lnSpc>
              <a:spcBef>
                <a:spcPts val="0"/>
              </a:spcBef>
              <a:spcAft>
                <a:spcPts val="0"/>
              </a:spcAft>
              <a:buSzPts val="2400"/>
              <a:buChar char="●"/>
            </a:pPr>
            <a:r>
              <a:rPr lang="en"/>
              <a:t>Is it social, biological, chemical?</a:t>
            </a:r>
            <a:endParaRPr/>
          </a:p>
          <a:p>
            <a:pPr indent="-381000" lvl="0" marL="457200" rtl="0" algn="l">
              <a:lnSpc>
                <a:spcPct val="150000"/>
              </a:lnSpc>
              <a:spcBef>
                <a:spcPts val="0"/>
              </a:spcBef>
              <a:spcAft>
                <a:spcPts val="0"/>
              </a:spcAft>
              <a:buSzPts val="2400"/>
              <a:buChar char="●"/>
            </a:pPr>
            <a:r>
              <a:rPr lang="en"/>
              <a:t>What are the biological aspects of addiction?</a:t>
            </a:r>
            <a:endParaRPr/>
          </a:p>
        </p:txBody>
      </p:sp>
      <p:pic>
        <p:nvPicPr>
          <p:cNvPr id="291" name="Google Shape;291;gdfba890cbb_0_2446"/>
          <p:cNvPicPr preferRelativeResize="0"/>
          <p:nvPr/>
        </p:nvPicPr>
        <p:blipFill>
          <a:blip r:embed="rId3">
            <a:alphaModFix/>
          </a:blip>
          <a:stretch>
            <a:fillRect/>
          </a:stretch>
        </p:blipFill>
        <p:spPr>
          <a:xfrm>
            <a:off x="5659600" y="740375"/>
            <a:ext cx="2889396" cy="2232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259d5dd5502_0_6"/>
          <p:cNvSpPr txBox="1"/>
          <p:nvPr>
            <p:ph type="title"/>
          </p:nvPr>
        </p:nvSpPr>
        <p:spPr>
          <a:xfrm>
            <a:off x="166200" y="4929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How is addiction formed?</a:t>
            </a:r>
            <a:endParaRPr/>
          </a:p>
        </p:txBody>
      </p:sp>
      <p:sp>
        <p:nvSpPr>
          <p:cNvPr id="297" name="Google Shape;297;g259d5dd5502_0_6"/>
          <p:cNvSpPr txBox="1"/>
          <p:nvPr>
            <p:ph idx="1" type="body"/>
          </p:nvPr>
        </p:nvSpPr>
        <p:spPr>
          <a:xfrm>
            <a:off x="286850" y="1381150"/>
            <a:ext cx="5497200" cy="14676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100"/>
          </a:p>
          <a:p>
            <a:pPr indent="0" lvl="0" marL="457200" rtl="0" algn="l">
              <a:lnSpc>
                <a:spcPct val="115000"/>
              </a:lnSpc>
              <a:spcBef>
                <a:spcPts val="600"/>
              </a:spcBef>
              <a:spcAft>
                <a:spcPts val="0"/>
              </a:spcAft>
              <a:buNone/>
            </a:pPr>
            <a:r>
              <a:rPr lang="en"/>
              <a:t>What happens in people’s minds, emotions, nervous systems?</a:t>
            </a:r>
            <a:endParaRPr/>
          </a:p>
        </p:txBody>
      </p:sp>
      <p:pic>
        <p:nvPicPr>
          <p:cNvPr id="298" name="Google Shape;298;g259d5dd5502_0_6"/>
          <p:cNvPicPr preferRelativeResize="0"/>
          <p:nvPr/>
        </p:nvPicPr>
        <p:blipFill>
          <a:blip r:embed="rId3">
            <a:alphaModFix/>
          </a:blip>
          <a:stretch>
            <a:fillRect/>
          </a:stretch>
        </p:blipFill>
        <p:spPr>
          <a:xfrm>
            <a:off x="5966425" y="773313"/>
            <a:ext cx="2683275" cy="2683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59d5dd5502_0_13"/>
          <p:cNvSpPr txBox="1"/>
          <p:nvPr>
            <p:ph type="title"/>
          </p:nvPr>
        </p:nvSpPr>
        <p:spPr>
          <a:xfrm>
            <a:off x="166200" y="49290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Where does Addiction come from?</a:t>
            </a:r>
            <a:endParaRPr/>
          </a:p>
        </p:txBody>
      </p:sp>
      <p:sp>
        <p:nvSpPr>
          <p:cNvPr id="304" name="Google Shape;304;g259d5dd5502_0_13"/>
          <p:cNvSpPr txBox="1"/>
          <p:nvPr>
            <p:ph idx="1" type="body"/>
          </p:nvPr>
        </p:nvSpPr>
        <p:spPr>
          <a:xfrm>
            <a:off x="286850" y="1381150"/>
            <a:ext cx="5497200" cy="1467600"/>
          </a:xfrm>
          <a:prstGeom prst="rect">
            <a:avLst/>
          </a:prstGeom>
          <a:noFill/>
          <a:ln>
            <a:noFill/>
          </a:ln>
        </p:spPr>
        <p:txBody>
          <a:bodyPr anchorCtr="0" anchor="t" bIns="0" lIns="0" spcFirstLastPara="1" rIns="0" wrap="square" tIns="0">
            <a:noAutofit/>
          </a:bodyPr>
          <a:lstStyle/>
          <a:p>
            <a:pPr indent="0" lvl="0" marL="0" rtl="0" algn="l">
              <a:spcBef>
                <a:spcPts val="600"/>
              </a:spcBef>
              <a:spcAft>
                <a:spcPts val="0"/>
              </a:spcAft>
              <a:buNone/>
            </a:pPr>
            <a:r>
              <a:t/>
            </a:r>
            <a:endParaRPr sz="2100"/>
          </a:p>
          <a:p>
            <a:pPr indent="-381000" lvl="0" marL="457200" rtl="0" algn="l">
              <a:lnSpc>
                <a:spcPct val="150000"/>
              </a:lnSpc>
              <a:spcBef>
                <a:spcPts val="600"/>
              </a:spcBef>
              <a:spcAft>
                <a:spcPts val="0"/>
              </a:spcAft>
              <a:buSzPts val="2400"/>
              <a:buChar char="●"/>
            </a:pPr>
            <a:r>
              <a:rPr lang="en"/>
              <a:t>Why do some people for addiction and others don’t?</a:t>
            </a:r>
            <a:endParaRPr/>
          </a:p>
          <a:p>
            <a:pPr indent="0" lvl="0" marL="457200" rtl="0" algn="l">
              <a:lnSpc>
                <a:spcPct val="115000"/>
              </a:lnSpc>
              <a:spcBef>
                <a:spcPts val="600"/>
              </a:spcBef>
              <a:spcAft>
                <a:spcPts val="0"/>
              </a:spcAft>
              <a:buNone/>
            </a:pPr>
            <a:r>
              <a:rPr lang="en"/>
              <a:t>-genetics and biology</a:t>
            </a:r>
            <a:endParaRPr/>
          </a:p>
          <a:p>
            <a:pPr indent="0" lvl="0" marL="457200" rtl="0" algn="l">
              <a:lnSpc>
                <a:spcPct val="115000"/>
              </a:lnSpc>
              <a:spcBef>
                <a:spcPts val="600"/>
              </a:spcBef>
              <a:spcAft>
                <a:spcPts val="0"/>
              </a:spcAft>
              <a:buNone/>
            </a:pPr>
            <a:r>
              <a:rPr lang="en"/>
              <a:t>-family situation/culture</a:t>
            </a:r>
            <a:endParaRPr/>
          </a:p>
          <a:p>
            <a:pPr indent="0" lvl="0" marL="457200" rtl="0" algn="l">
              <a:lnSpc>
                <a:spcPct val="115000"/>
              </a:lnSpc>
              <a:spcBef>
                <a:spcPts val="600"/>
              </a:spcBef>
              <a:spcAft>
                <a:spcPts val="0"/>
              </a:spcAft>
              <a:buNone/>
            </a:pPr>
            <a:r>
              <a:rPr lang="en"/>
              <a:t>-environment</a:t>
            </a:r>
            <a:endParaRPr/>
          </a:p>
          <a:p>
            <a:pPr indent="0" lvl="0" marL="457200" rtl="0" algn="l">
              <a:lnSpc>
                <a:spcPct val="115000"/>
              </a:lnSpc>
              <a:spcBef>
                <a:spcPts val="600"/>
              </a:spcBef>
              <a:spcAft>
                <a:spcPts val="0"/>
              </a:spcAft>
              <a:buNone/>
            </a:pPr>
            <a:r>
              <a:rPr lang="en"/>
              <a:t>-trauma</a:t>
            </a:r>
            <a:endParaRPr/>
          </a:p>
        </p:txBody>
      </p:sp>
      <p:pic>
        <p:nvPicPr>
          <p:cNvPr id="305" name="Google Shape;305;g259d5dd5502_0_13"/>
          <p:cNvPicPr preferRelativeResize="0"/>
          <p:nvPr/>
        </p:nvPicPr>
        <p:blipFill>
          <a:blip r:embed="rId3">
            <a:alphaModFix/>
          </a:blip>
          <a:stretch>
            <a:fillRect/>
          </a:stretch>
        </p:blipFill>
        <p:spPr>
          <a:xfrm>
            <a:off x="5784050" y="757725"/>
            <a:ext cx="2813725" cy="1872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309" name="Shape 309"/>
        <p:cNvGrpSpPr/>
        <p:nvPr/>
      </p:nvGrpSpPr>
      <p:grpSpPr>
        <a:xfrm>
          <a:off x="0" y="0"/>
          <a:ext cx="0" cy="0"/>
          <a:chOff x="0" y="0"/>
          <a:chExt cx="0" cy="0"/>
        </a:xfrm>
      </p:grpSpPr>
      <p:sp>
        <p:nvSpPr>
          <p:cNvPr id="310" name="Google Shape;310;g1171387f42c_0_4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311" name="Google Shape;311;g1171387f42c_0_40"/>
          <p:cNvSpPr txBox="1"/>
          <p:nvPr/>
        </p:nvSpPr>
        <p:spPr>
          <a:xfrm>
            <a:off x="662600" y="1738125"/>
            <a:ext cx="4256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312" name="Google Shape;312;g1171387f42c_0_40"/>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2400"/>
          </a:p>
        </p:txBody>
      </p:sp>
      <p:sp>
        <p:nvSpPr>
          <p:cNvPr id="313" name="Google Shape;313;g1171387f42c_0_40"/>
          <p:cNvSpPr txBox="1"/>
          <p:nvPr/>
        </p:nvSpPr>
        <p:spPr>
          <a:xfrm>
            <a:off x="2403300" y="482300"/>
            <a:ext cx="43374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latin typeface="DM Sans"/>
                <a:ea typeface="DM Sans"/>
                <a:cs typeface="DM Sans"/>
                <a:sym typeface="DM Sans"/>
              </a:rPr>
              <a:t>Theories of Extremes</a:t>
            </a:r>
            <a:endParaRPr sz="2700">
              <a:latin typeface="DM Sans"/>
              <a:ea typeface="DM Sans"/>
              <a:cs typeface="DM Sans"/>
              <a:sym typeface="DM Sans"/>
            </a:endParaRPr>
          </a:p>
        </p:txBody>
      </p:sp>
      <p:pic>
        <p:nvPicPr>
          <p:cNvPr id="314" name="Google Shape;314;g1171387f42c_0_40"/>
          <p:cNvPicPr preferRelativeResize="0"/>
          <p:nvPr/>
        </p:nvPicPr>
        <p:blipFill>
          <a:blip r:embed="rId3">
            <a:alphaModFix/>
          </a:blip>
          <a:stretch>
            <a:fillRect/>
          </a:stretch>
        </p:blipFill>
        <p:spPr>
          <a:xfrm>
            <a:off x="2104725" y="1453350"/>
            <a:ext cx="4934450" cy="27286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318" name="Shape 318"/>
        <p:cNvGrpSpPr/>
        <p:nvPr/>
      </p:nvGrpSpPr>
      <p:grpSpPr>
        <a:xfrm>
          <a:off x="0" y="0"/>
          <a:ext cx="0" cy="0"/>
          <a:chOff x="0" y="0"/>
          <a:chExt cx="0" cy="0"/>
        </a:xfrm>
      </p:grpSpPr>
      <p:sp>
        <p:nvSpPr>
          <p:cNvPr id="319" name="Google Shape;319;g117666ee785_0_1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320" name="Google Shape;320;g117666ee785_0_11"/>
          <p:cNvSpPr txBox="1"/>
          <p:nvPr/>
        </p:nvSpPr>
        <p:spPr>
          <a:xfrm>
            <a:off x="662600" y="1738125"/>
            <a:ext cx="42561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321" name="Google Shape;321;g117666ee785_0_11"/>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2400"/>
          </a:p>
        </p:txBody>
      </p:sp>
      <p:sp>
        <p:nvSpPr>
          <p:cNvPr id="322" name="Google Shape;322;g117666ee785_0_11"/>
          <p:cNvSpPr txBox="1"/>
          <p:nvPr/>
        </p:nvSpPr>
        <p:spPr>
          <a:xfrm>
            <a:off x="3614000" y="299900"/>
            <a:ext cx="31491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latin typeface="DM Sans"/>
                <a:ea typeface="DM Sans"/>
                <a:cs typeface="DM Sans"/>
                <a:sym typeface="DM Sans"/>
              </a:rPr>
              <a:t>Socrates</a:t>
            </a:r>
            <a:endParaRPr sz="2700">
              <a:latin typeface="DM Sans"/>
              <a:ea typeface="DM Sans"/>
              <a:cs typeface="DM Sans"/>
              <a:sym typeface="DM Sans"/>
            </a:endParaRPr>
          </a:p>
        </p:txBody>
      </p:sp>
      <p:sp>
        <p:nvSpPr>
          <p:cNvPr id="323" name="Google Shape;323;g117666ee785_0_11"/>
          <p:cNvSpPr txBox="1"/>
          <p:nvPr/>
        </p:nvSpPr>
        <p:spPr>
          <a:xfrm>
            <a:off x="974700" y="1283600"/>
            <a:ext cx="32991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1D2228"/>
                </a:solidFill>
              </a:rPr>
              <a:t>“How singular is the thing called </a:t>
            </a:r>
            <a:r>
              <a:rPr b="1" lang="en" sz="2200">
                <a:solidFill>
                  <a:srgbClr val="1D2228"/>
                </a:solidFill>
              </a:rPr>
              <a:t>pleasure</a:t>
            </a:r>
            <a:r>
              <a:rPr lang="en" sz="2200">
                <a:solidFill>
                  <a:srgbClr val="1D2228"/>
                </a:solidFill>
              </a:rPr>
              <a:t>, and how curiously related to </a:t>
            </a:r>
            <a:r>
              <a:rPr b="1" lang="en" sz="2200">
                <a:solidFill>
                  <a:srgbClr val="1D2228"/>
                </a:solidFill>
              </a:rPr>
              <a:t>pain</a:t>
            </a:r>
            <a:endParaRPr sz="2200">
              <a:solidFill>
                <a:srgbClr val="1D2228"/>
              </a:solidFill>
            </a:endParaRPr>
          </a:p>
          <a:p>
            <a:pPr indent="0" lvl="0" marL="0" rtl="0" algn="l">
              <a:spcBef>
                <a:spcPts val="0"/>
              </a:spcBef>
              <a:spcAft>
                <a:spcPts val="0"/>
              </a:spcAft>
              <a:buNone/>
            </a:pPr>
            <a:r>
              <a:t/>
            </a:r>
            <a:endParaRPr sz="2200">
              <a:solidFill>
                <a:srgbClr val="1D2228"/>
              </a:solidFill>
            </a:endParaRPr>
          </a:p>
          <a:p>
            <a:pPr indent="0" lvl="0" marL="0" rtl="0" algn="l">
              <a:spcBef>
                <a:spcPts val="0"/>
              </a:spcBef>
              <a:spcAft>
                <a:spcPts val="0"/>
              </a:spcAft>
              <a:buNone/>
            </a:pPr>
            <a:r>
              <a:rPr lang="en" sz="2200">
                <a:solidFill>
                  <a:srgbClr val="1D2228"/>
                </a:solidFill>
              </a:rPr>
              <a:t>He who pursues either of them is generally compelled to take the other.”</a:t>
            </a:r>
            <a:endParaRPr sz="2200">
              <a:latin typeface="DM Sans"/>
              <a:ea typeface="DM Sans"/>
              <a:cs typeface="DM Sans"/>
              <a:sym typeface="DM Sans"/>
            </a:endParaRPr>
          </a:p>
        </p:txBody>
      </p:sp>
      <p:pic>
        <p:nvPicPr>
          <p:cNvPr id="324" name="Google Shape;324;g117666ee785_0_11"/>
          <p:cNvPicPr preferRelativeResize="0"/>
          <p:nvPr/>
        </p:nvPicPr>
        <p:blipFill>
          <a:blip r:embed="rId3">
            <a:alphaModFix/>
          </a:blip>
          <a:stretch>
            <a:fillRect/>
          </a:stretch>
        </p:blipFill>
        <p:spPr>
          <a:xfrm>
            <a:off x="5023525" y="1463550"/>
            <a:ext cx="2857500" cy="1600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28" name="Shape 328"/>
        <p:cNvGrpSpPr/>
        <p:nvPr/>
      </p:nvGrpSpPr>
      <p:grpSpPr>
        <a:xfrm>
          <a:off x="0" y="0"/>
          <a:ext cx="0" cy="0"/>
          <a:chOff x="0" y="0"/>
          <a:chExt cx="0" cy="0"/>
        </a:xfrm>
      </p:grpSpPr>
      <p:sp>
        <p:nvSpPr>
          <p:cNvPr id="329" name="Google Shape;329;g115ece6ba17_1_18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30" name="Google Shape;330;g115ece6ba17_1_18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331" name="Google Shape;331;g115ece6ba17_1_183"/>
          <p:cNvPicPr preferRelativeResize="0"/>
          <p:nvPr/>
        </p:nvPicPr>
        <p:blipFill>
          <a:blip r:embed="rId3">
            <a:alphaModFix/>
          </a:blip>
          <a:stretch>
            <a:fillRect/>
          </a:stretch>
        </p:blipFill>
        <p:spPr>
          <a:xfrm>
            <a:off x="0" y="0"/>
            <a:ext cx="9144000" cy="5143500"/>
          </a:xfrm>
          <a:prstGeom prst="rect">
            <a:avLst/>
          </a:prstGeom>
          <a:noFill/>
          <a:ln>
            <a:noFill/>
          </a:ln>
        </p:spPr>
      </p:pic>
      <p:sp>
        <p:nvSpPr>
          <p:cNvPr id="332" name="Google Shape;332;g115ece6ba17_1_183"/>
          <p:cNvSpPr/>
          <p:nvPr/>
        </p:nvSpPr>
        <p:spPr>
          <a:xfrm>
            <a:off x="7446825" y="34625"/>
            <a:ext cx="1697100" cy="8313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115ece6ba17_1_183"/>
          <p:cNvSpPr/>
          <p:nvPr/>
        </p:nvSpPr>
        <p:spPr>
          <a:xfrm>
            <a:off x="117775" y="3945075"/>
            <a:ext cx="9026100" cy="8313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115ece6ba17_1_183"/>
          <p:cNvSpPr/>
          <p:nvPr/>
        </p:nvSpPr>
        <p:spPr>
          <a:xfrm>
            <a:off x="0" y="4790200"/>
            <a:ext cx="9144000" cy="353400"/>
          </a:xfrm>
          <a:prstGeom prst="rect">
            <a:avLst/>
          </a:prstGeom>
          <a:solidFill>
            <a:schemeClr val="dk1"/>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38" name="Shape 338"/>
        <p:cNvGrpSpPr/>
        <p:nvPr/>
      </p:nvGrpSpPr>
      <p:grpSpPr>
        <a:xfrm>
          <a:off x="0" y="0"/>
          <a:ext cx="0" cy="0"/>
          <a:chOff x="0" y="0"/>
          <a:chExt cx="0" cy="0"/>
        </a:xfrm>
      </p:grpSpPr>
      <p:sp>
        <p:nvSpPr>
          <p:cNvPr id="339" name="Google Shape;339;g115ece6ba17_1_257"/>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340" name="Google Shape;340;g115ece6ba17_1_257"/>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pic>
        <p:nvPicPr>
          <p:cNvPr id="341" name="Google Shape;341;g115ece6ba17_1_257"/>
          <p:cNvPicPr preferRelativeResize="0"/>
          <p:nvPr/>
        </p:nvPicPr>
        <p:blipFill>
          <a:blip r:embed="rId3">
            <a:alphaModFix/>
          </a:blip>
          <a:stretch>
            <a:fillRect/>
          </a:stretch>
        </p:blipFill>
        <p:spPr>
          <a:xfrm>
            <a:off x="0" y="121250"/>
            <a:ext cx="9144000" cy="5143500"/>
          </a:xfrm>
          <a:prstGeom prst="rect">
            <a:avLst/>
          </a:prstGeom>
          <a:noFill/>
          <a:ln>
            <a:noFill/>
          </a:ln>
        </p:spPr>
      </p:pic>
      <p:sp>
        <p:nvSpPr>
          <p:cNvPr id="342" name="Google Shape;342;g115ece6ba17_1_257"/>
          <p:cNvSpPr/>
          <p:nvPr/>
        </p:nvSpPr>
        <p:spPr>
          <a:xfrm>
            <a:off x="75" y="4450775"/>
            <a:ext cx="9144000" cy="802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115ece6ba17_1_257"/>
          <p:cNvSpPr/>
          <p:nvPr/>
        </p:nvSpPr>
        <p:spPr>
          <a:xfrm>
            <a:off x="7477975" y="121250"/>
            <a:ext cx="1665900" cy="802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g259d5dd5502_0_20"/>
          <p:cNvSpPr txBox="1"/>
          <p:nvPr>
            <p:ph type="title"/>
          </p:nvPr>
        </p:nvSpPr>
        <p:spPr>
          <a:xfrm>
            <a:off x="-127675" y="565850"/>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Homeostasis</a:t>
            </a:r>
            <a:endParaRPr/>
          </a:p>
        </p:txBody>
      </p:sp>
      <p:sp>
        <p:nvSpPr>
          <p:cNvPr id="349" name="Google Shape;349;g259d5dd5502_0_20"/>
          <p:cNvSpPr txBox="1"/>
          <p:nvPr>
            <p:ph idx="1" type="body"/>
          </p:nvPr>
        </p:nvSpPr>
        <p:spPr>
          <a:xfrm>
            <a:off x="286850" y="1381150"/>
            <a:ext cx="5497200" cy="3036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None/>
            </a:pPr>
            <a:r>
              <a:rPr lang="en" sz="2450">
                <a:highlight>
                  <a:srgbClr val="FFFFFF"/>
                </a:highlight>
                <a:latin typeface="Georgia"/>
                <a:ea typeface="Georgia"/>
                <a:cs typeface="Georgia"/>
                <a:sym typeface="Georgia"/>
              </a:rPr>
              <a:t>Any self-regulating process by which </a:t>
            </a:r>
            <a:r>
              <a:rPr lang="en" sz="2450">
                <a:highlight>
                  <a:srgbClr val="FFFFFF"/>
                </a:highlight>
                <a:uFill>
                  <a:noFill/>
                </a:uFill>
                <a:latin typeface="Georgia"/>
                <a:ea typeface="Georgia"/>
                <a:cs typeface="Georgia"/>
                <a:sym typeface="Georgia"/>
                <a:hlinkClick r:id="rId3"/>
              </a:rPr>
              <a:t>biological</a:t>
            </a:r>
            <a:r>
              <a:rPr lang="en" sz="2450">
                <a:highlight>
                  <a:srgbClr val="FFFFFF"/>
                </a:highlight>
                <a:latin typeface="Georgia"/>
                <a:ea typeface="Georgia"/>
                <a:cs typeface="Georgia"/>
                <a:sym typeface="Georgia"/>
              </a:rPr>
              <a:t> systems tend to </a:t>
            </a:r>
            <a:r>
              <a:rPr b="1" lang="en" sz="2450">
                <a:highlight>
                  <a:srgbClr val="FFFFFF"/>
                </a:highlight>
                <a:latin typeface="Georgia"/>
                <a:ea typeface="Georgia"/>
                <a:cs typeface="Georgia"/>
                <a:sym typeface="Georgia"/>
              </a:rPr>
              <a:t>maintain </a:t>
            </a:r>
            <a:r>
              <a:rPr b="1" lang="en" sz="2450">
                <a:highlight>
                  <a:srgbClr val="FFFFFF"/>
                </a:highlight>
                <a:uFill>
                  <a:noFill/>
                </a:uFill>
                <a:latin typeface="Georgia"/>
                <a:ea typeface="Georgia"/>
                <a:cs typeface="Georgia"/>
                <a:sym typeface="Georgia"/>
                <a:hlinkClick r:id="rId4"/>
              </a:rPr>
              <a:t>stability</a:t>
            </a:r>
            <a:r>
              <a:rPr b="1" lang="en" sz="2450">
                <a:highlight>
                  <a:srgbClr val="FFFFFF"/>
                </a:highlight>
                <a:latin typeface="Georgia"/>
                <a:ea typeface="Georgia"/>
                <a:cs typeface="Georgia"/>
                <a:sym typeface="Georgia"/>
              </a:rPr>
              <a:t> </a:t>
            </a:r>
            <a:r>
              <a:rPr lang="en" sz="2450">
                <a:highlight>
                  <a:srgbClr val="FFFFFF"/>
                </a:highlight>
                <a:latin typeface="Georgia"/>
                <a:ea typeface="Georgia"/>
                <a:cs typeface="Georgia"/>
                <a:sym typeface="Georgia"/>
              </a:rPr>
              <a:t>while adjusting to conditions that are optimal for </a:t>
            </a:r>
            <a:r>
              <a:rPr lang="en" sz="2450">
                <a:highlight>
                  <a:srgbClr val="FFFFFF"/>
                </a:highlight>
                <a:uFill>
                  <a:noFill/>
                </a:uFill>
                <a:latin typeface="Georgia"/>
                <a:ea typeface="Georgia"/>
                <a:cs typeface="Georgia"/>
                <a:sym typeface="Georgia"/>
                <a:hlinkClick r:id="rId5"/>
              </a:rPr>
              <a:t>survival</a:t>
            </a:r>
            <a:r>
              <a:rPr lang="en" sz="2450">
                <a:highlight>
                  <a:srgbClr val="FFFFFF"/>
                </a:highlight>
                <a:latin typeface="Georgia"/>
                <a:ea typeface="Georgia"/>
                <a:cs typeface="Georgia"/>
                <a:sym typeface="Georgia"/>
              </a:rPr>
              <a:t>. If </a:t>
            </a:r>
            <a:r>
              <a:rPr lang="en" sz="2450">
                <a:highlight>
                  <a:srgbClr val="FFFFFF"/>
                </a:highlight>
                <a:uFill>
                  <a:noFill/>
                </a:uFill>
                <a:latin typeface="Georgia"/>
                <a:ea typeface="Georgia"/>
                <a:cs typeface="Georgia"/>
                <a:sym typeface="Georgia"/>
                <a:hlinkClick r:id="rId6"/>
              </a:rPr>
              <a:t>homeostasis</a:t>
            </a:r>
            <a:r>
              <a:rPr lang="en" sz="2450">
                <a:highlight>
                  <a:srgbClr val="FFFFFF"/>
                </a:highlight>
                <a:latin typeface="Georgia"/>
                <a:ea typeface="Georgia"/>
                <a:cs typeface="Georgia"/>
                <a:sym typeface="Georgia"/>
              </a:rPr>
              <a:t> is successful, </a:t>
            </a:r>
            <a:r>
              <a:rPr lang="en" sz="2450">
                <a:highlight>
                  <a:srgbClr val="FFFFFF"/>
                </a:highlight>
                <a:uFill>
                  <a:noFill/>
                </a:uFill>
                <a:latin typeface="Georgia"/>
                <a:ea typeface="Georgia"/>
                <a:cs typeface="Georgia"/>
                <a:sym typeface="Georgia"/>
                <a:hlinkClick r:id="rId7"/>
              </a:rPr>
              <a:t>life</a:t>
            </a:r>
            <a:r>
              <a:rPr lang="en" sz="2450">
                <a:highlight>
                  <a:srgbClr val="FFFFFF"/>
                </a:highlight>
                <a:latin typeface="Georgia"/>
                <a:ea typeface="Georgia"/>
                <a:cs typeface="Georgia"/>
                <a:sym typeface="Georgia"/>
              </a:rPr>
              <a:t> continues; if unsuccessful, disaster or </a:t>
            </a:r>
            <a:r>
              <a:rPr lang="en" sz="2450">
                <a:highlight>
                  <a:srgbClr val="FFFFFF"/>
                </a:highlight>
                <a:uFill>
                  <a:noFill/>
                </a:uFill>
                <a:latin typeface="Georgia"/>
                <a:ea typeface="Georgia"/>
                <a:cs typeface="Georgia"/>
                <a:sym typeface="Georgia"/>
                <a:hlinkClick r:id="rId8"/>
              </a:rPr>
              <a:t>death</a:t>
            </a:r>
            <a:r>
              <a:rPr lang="en" sz="2450">
                <a:highlight>
                  <a:srgbClr val="FFFFFF"/>
                </a:highlight>
                <a:latin typeface="Georgia"/>
                <a:ea typeface="Georgia"/>
                <a:cs typeface="Georgia"/>
                <a:sym typeface="Georgia"/>
              </a:rPr>
              <a:t> ensues. </a:t>
            </a:r>
            <a:endParaRPr sz="3500"/>
          </a:p>
        </p:txBody>
      </p:sp>
      <p:pic>
        <p:nvPicPr>
          <p:cNvPr id="350" name="Google Shape;350;g259d5dd5502_0_20"/>
          <p:cNvPicPr preferRelativeResize="0"/>
          <p:nvPr/>
        </p:nvPicPr>
        <p:blipFill>
          <a:blip r:embed="rId9">
            <a:alphaModFix/>
          </a:blip>
          <a:stretch>
            <a:fillRect/>
          </a:stretch>
        </p:blipFill>
        <p:spPr>
          <a:xfrm>
            <a:off x="5784050" y="865930"/>
            <a:ext cx="3171075" cy="201284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54" name="Shape 354"/>
        <p:cNvGrpSpPr/>
        <p:nvPr/>
      </p:nvGrpSpPr>
      <p:grpSpPr>
        <a:xfrm>
          <a:off x="0" y="0"/>
          <a:ext cx="0" cy="0"/>
          <a:chOff x="0" y="0"/>
          <a:chExt cx="0" cy="0"/>
        </a:xfrm>
      </p:grpSpPr>
      <p:sp>
        <p:nvSpPr>
          <p:cNvPr id="355" name="Google Shape;355;g1171387f42c_0_66"/>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56" name="Google Shape;356;g1171387f42c_0_66"/>
          <p:cNvSpPr txBox="1"/>
          <p:nvPr/>
        </p:nvSpPr>
        <p:spPr>
          <a:xfrm>
            <a:off x="2664675" y="730561"/>
            <a:ext cx="39879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Balance of Forces</a:t>
            </a:r>
            <a:r>
              <a:rPr b="0" i="0" lang="en" sz="3500" u="none" cap="none" strike="noStrike">
                <a:solidFill>
                  <a:srgbClr val="000000"/>
                </a:solidFill>
                <a:latin typeface="Arial"/>
                <a:ea typeface="Arial"/>
                <a:cs typeface="Arial"/>
                <a:sym typeface="Arial"/>
              </a:rPr>
              <a:t> </a:t>
            </a:r>
            <a:endParaRPr sz="2500"/>
          </a:p>
        </p:txBody>
      </p:sp>
      <p:sp>
        <p:nvSpPr>
          <p:cNvPr id="357" name="Google Shape;357;g1171387f42c_0_66"/>
          <p:cNvSpPr/>
          <p:nvPr/>
        </p:nvSpPr>
        <p:spPr>
          <a:xfrm rot="10800000">
            <a:off x="4806850" y="1878600"/>
            <a:ext cx="2389800" cy="5541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1171387f42c_0_66"/>
          <p:cNvSpPr/>
          <p:nvPr/>
        </p:nvSpPr>
        <p:spPr>
          <a:xfrm>
            <a:off x="1575875" y="1878600"/>
            <a:ext cx="2389800" cy="554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1171387f42c_0_66"/>
          <p:cNvSpPr txBox="1"/>
          <p:nvPr/>
        </p:nvSpPr>
        <p:spPr>
          <a:xfrm>
            <a:off x="1922250" y="2691275"/>
            <a:ext cx="59229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DM Sans"/>
                <a:ea typeface="DM Sans"/>
                <a:cs typeface="DM Sans"/>
                <a:sym typeface="DM Sans"/>
              </a:rPr>
              <a:t>Hot 							Cold</a:t>
            </a:r>
            <a:endParaRPr sz="2500">
              <a:latin typeface="DM Sans"/>
              <a:ea typeface="DM Sans"/>
              <a:cs typeface="DM Sans"/>
              <a:sym typeface="DM Sans"/>
            </a:endParaRPr>
          </a:p>
          <a:p>
            <a:pPr indent="0" lvl="0" marL="0" rtl="0" algn="l">
              <a:spcBef>
                <a:spcPts val="0"/>
              </a:spcBef>
              <a:spcAft>
                <a:spcPts val="0"/>
              </a:spcAft>
              <a:buNone/>
            </a:pPr>
            <a:r>
              <a:rPr lang="en" sz="2500">
                <a:latin typeface="DM Sans"/>
                <a:ea typeface="DM Sans"/>
                <a:cs typeface="DM Sans"/>
                <a:sym typeface="DM Sans"/>
              </a:rPr>
              <a:t>Wet							Dry</a:t>
            </a:r>
            <a:endParaRPr sz="2500">
              <a:latin typeface="DM Sans"/>
              <a:ea typeface="DM Sans"/>
              <a:cs typeface="DM Sans"/>
              <a:sym typeface="DM Sans"/>
            </a:endParaRPr>
          </a:p>
          <a:p>
            <a:pPr indent="0" lvl="0" marL="0" rtl="0" algn="l">
              <a:spcBef>
                <a:spcPts val="0"/>
              </a:spcBef>
              <a:spcAft>
                <a:spcPts val="0"/>
              </a:spcAft>
              <a:buNone/>
            </a:pPr>
            <a:r>
              <a:rPr lang="en" sz="2500">
                <a:latin typeface="DM Sans"/>
                <a:ea typeface="DM Sans"/>
                <a:cs typeface="DM Sans"/>
                <a:sym typeface="DM Sans"/>
              </a:rPr>
              <a:t>Tense							Relaxed</a:t>
            </a:r>
            <a:endParaRPr sz="2500">
              <a:latin typeface="DM Sans"/>
              <a:ea typeface="DM Sans"/>
              <a:cs typeface="DM Sans"/>
              <a:sym typeface="DM Sans"/>
            </a:endParaRPr>
          </a:p>
          <a:p>
            <a:pPr indent="0" lvl="0" marL="0" rtl="0" algn="l">
              <a:spcBef>
                <a:spcPts val="0"/>
              </a:spcBef>
              <a:spcAft>
                <a:spcPts val="0"/>
              </a:spcAft>
              <a:buNone/>
            </a:pPr>
            <a:r>
              <a:rPr lang="en" sz="2500">
                <a:latin typeface="DM Sans"/>
                <a:ea typeface="DM Sans"/>
                <a:cs typeface="DM Sans"/>
                <a:sym typeface="DM Sans"/>
              </a:rPr>
              <a:t>Fast 							Slow</a:t>
            </a:r>
            <a:endParaRPr sz="2500">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3" name="Shape 363"/>
        <p:cNvGrpSpPr/>
        <p:nvPr/>
      </p:nvGrpSpPr>
      <p:grpSpPr>
        <a:xfrm>
          <a:off x="0" y="0"/>
          <a:ext cx="0" cy="0"/>
          <a:chOff x="0" y="0"/>
          <a:chExt cx="0" cy="0"/>
        </a:xfrm>
      </p:grpSpPr>
      <p:sp>
        <p:nvSpPr>
          <p:cNvPr id="364" name="Google Shape;364;g1160adf9653_0_6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65" name="Google Shape;365;g1160adf9653_0_64"/>
          <p:cNvSpPr txBox="1"/>
          <p:nvPr/>
        </p:nvSpPr>
        <p:spPr>
          <a:xfrm>
            <a:off x="1936225" y="297800"/>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Opponent Process Theory</a:t>
            </a:r>
            <a:endParaRPr sz="2500"/>
          </a:p>
        </p:txBody>
      </p:sp>
      <p:pic>
        <p:nvPicPr>
          <p:cNvPr descr="Understanding tolerance (not getting hangovers) and withdrawal (the hidden hangover that creates the rollercoaster)" id="366" name="Google Shape;366;g1160adf9653_0_64" title="Opponent Process Theory">
            <a:hlinkClick r:id="rId3"/>
          </p:cNvPr>
          <p:cNvPicPr preferRelativeResize="0"/>
          <p:nvPr/>
        </p:nvPicPr>
        <p:blipFill>
          <a:blip r:embed="rId4">
            <a:alphaModFix/>
          </a:blip>
          <a:stretch>
            <a:fillRect/>
          </a:stretch>
        </p:blipFill>
        <p:spPr>
          <a:xfrm>
            <a:off x="2100625" y="1157150"/>
            <a:ext cx="4942650" cy="370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70" name="Shape 370"/>
        <p:cNvGrpSpPr/>
        <p:nvPr/>
      </p:nvGrpSpPr>
      <p:grpSpPr>
        <a:xfrm>
          <a:off x="0" y="0"/>
          <a:ext cx="0" cy="0"/>
          <a:chOff x="0" y="0"/>
          <a:chExt cx="0" cy="0"/>
        </a:xfrm>
      </p:grpSpPr>
      <p:sp>
        <p:nvSpPr>
          <p:cNvPr id="371" name="Google Shape;371;g1160adf9653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72" name="Google Shape;372;g1160adf9653_0_0"/>
          <p:cNvSpPr txBox="1"/>
          <p:nvPr/>
        </p:nvSpPr>
        <p:spPr>
          <a:xfrm>
            <a:off x="2320625" y="193700"/>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Solomon and Corbit</a:t>
            </a:r>
            <a:endParaRPr sz="2500"/>
          </a:p>
        </p:txBody>
      </p:sp>
      <p:sp>
        <p:nvSpPr>
          <p:cNvPr id="373" name="Google Shape;373;g1160adf9653_0_0"/>
          <p:cNvSpPr/>
          <p:nvPr/>
        </p:nvSpPr>
        <p:spPr>
          <a:xfrm rot="10800000">
            <a:off x="4806850" y="1878600"/>
            <a:ext cx="2389800" cy="5541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1160adf9653_0_0"/>
          <p:cNvSpPr/>
          <p:nvPr/>
        </p:nvSpPr>
        <p:spPr>
          <a:xfrm>
            <a:off x="1575875" y="1878600"/>
            <a:ext cx="2389800" cy="554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5" name="Google Shape;375;g1160adf9653_0_0"/>
          <p:cNvPicPr preferRelativeResize="0"/>
          <p:nvPr/>
        </p:nvPicPr>
        <p:blipFill>
          <a:blip r:embed="rId3">
            <a:alphaModFix/>
          </a:blip>
          <a:stretch>
            <a:fillRect/>
          </a:stretch>
        </p:blipFill>
        <p:spPr>
          <a:xfrm>
            <a:off x="86587" y="824600"/>
            <a:ext cx="8970826" cy="5046111"/>
          </a:xfrm>
          <a:prstGeom prst="rect">
            <a:avLst/>
          </a:prstGeom>
          <a:noFill/>
          <a:ln>
            <a:noFill/>
          </a:ln>
        </p:spPr>
      </p:pic>
      <p:sp>
        <p:nvSpPr>
          <p:cNvPr id="376" name="Google Shape;376;g1160adf9653_0_0"/>
          <p:cNvSpPr/>
          <p:nvPr/>
        </p:nvSpPr>
        <p:spPr>
          <a:xfrm>
            <a:off x="86575" y="4806925"/>
            <a:ext cx="3117300" cy="63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g1160adf9653_0_0"/>
          <p:cNvSpPr/>
          <p:nvPr/>
        </p:nvSpPr>
        <p:spPr>
          <a:xfrm>
            <a:off x="3373575" y="5053450"/>
            <a:ext cx="27708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g1160adf9653_0_0"/>
          <p:cNvSpPr/>
          <p:nvPr/>
        </p:nvSpPr>
        <p:spPr>
          <a:xfrm>
            <a:off x="3283525" y="5053450"/>
            <a:ext cx="54795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g1160adf9653_0_0"/>
          <p:cNvSpPr/>
          <p:nvPr/>
        </p:nvSpPr>
        <p:spPr>
          <a:xfrm>
            <a:off x="7196650" y="824600"/>
            <a:ext cx="1566300" cy="1053900"/>
          </a:xfrm>
          <a:prstGeom prst="rect">
            <a:avLst/>
          </a:prstGeom>
          <a:solidFill>
            <a:srgbClr val="20202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383" name="Shape 383"/>
        <p:cNvGrpSpPr/>
        <p:nvPr/>
      </p:nvGrpSpPr>
      <p:grpSpPr>
        <a:xfrm>
          <a:off x="0" y="0"/>
          <a:ext cx="0" cy="0"/>
          <a:chOff x="0" y="0"/>
          <a:chExt cx="0" cy="0"/>
        </a:xfrm>
      </p:grpSpPr>
      <p:sp>
        <p:nvSpPr>
          <p:cNvPr id="384" name="Google Shape;384;g1160adf9653_0_1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385" name="Google Shape;385;g1160adf9653_0_13"/>
          <p:cNvSpPr txBox="1"/>
          <p:nvPr/>
        </p:nvSpPr>
        <p:spPr>
          <a:xfrm>
            <a:off x="2026200" y="193700"/>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Opponent Process Theory</a:t>
            </a:r>
            <a:endParaRPr sz="2500"/>
          </a:p>
        </p:txBody>
      </p:sp>
      <p:sp>
        <p:nvSpPr>
          <p:cNvPr id="386" name="Google Shape;386;g1160adf9653_0_13"/>
          <p:cNvSpPr/>
          <p:nvPr/>
        </p:nvSpPr>
        <p:spPr>
          <a:xfrm rot="10800000">
            <a:off x="4806850" y="1878600"/>
            <a:ext cx="2389800" cy="5541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1160adf9653_0_13"/>
          <p:cNvSpPr/>
          <p:nvPr/>
        </p:nvSpPr>
        <p:spPr>
          <a:xfrm>
            <a:off x="1575875" y="1878600"/>
            <a:ext cx="2389800" cy="554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8" name="Google Shape;388;g1160adf9653_0_13"/>
          <p:cNvPicPr preferRelativeResize="0"/>
          <p:nvPr/>
        </p:nvPicPr>
        <p:blipFill>
          <a:blip r:embed="rId3">
            <a:alphaModFix/>
          </a:blip>
          <a:stretch>
            <a:fillRect/>
          </a:stretch>
        </p:blipFill>
        <p:spPr>
          <a:xfrm>
            <a:off x="86587" y="824600"/>
            <a:ext cx="8970826" cy="5046111"/>
          </a:xfrm>
          <a:prstGeom prst="rect">
            <a:avLst/>
          </a:prstGeom>
          <a:noFill/>
          <a:ln>
            <a:noFill/>
          </a:ln>
        </p:spPr>
      </p:pic>
      <p:sp>
        <p:nvSpPr>
          <p:cNvPr id="389" name="Google Shape;389;g1160adf9653_0_13"/>
          <p:cNvSpPr/>
          <p:nvPr/>
        </p:nvSpPr>
        <p:spPr>
          <a:xfrm>
            <a:off x="86575" y="4806925"/>
            <a:ext cx="3117300" cy="63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g1160adf9653_0_13"/>
          <p:cNvSpPr/>
          <p:nvPr/>
        </p:nvSpPr>
        <p:spPr>
          <a:xfrm>
            <a:off x="3373575" y="5053450"/>
            <a:ext cx="27708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1160adf9653_0_13"/>
          <p:cNvSpPr/>
          <p:nvPr/>
        </p:nvSpPr>
        <p:spPr>
          <a:xfrm>
            <a:off x="3283525" y="5053450"/>
            <a:ext cx="5479500" cy="554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g1160adf9653_0_13"/>
          <p:cNvSpPr/>
          <p:nvPr/>
        </p:nvSpPr>
        <p:spPr>
          <a:xfrm>
            <a:off x="7196650" y="824600"/>
            <a:ext cx="1566300" cy="1053900"/>
          </a:xfrm>
          <a:prstGeom prst="rect">
            <a:avLst/>
          </a:prstGeom>
          <a:solidFill>
            <a:srgbClr val="20202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g1160adf9653_0_13"/>
          <p:cNvPicPr preferRelativeResize="0"/>
          <p:nvPr/>
        </p:nvPicPr>
        <p:blipFill>
          <a:blip r:embed="rId4">
            <a:alphaModFix/>
          </a:blip>
          <a:stretch>
            <a:fillRect/>
          </a:stretch>
        </p:blipFill>
        <p:spPr>
          <a:xfrm>
            <a:off x="0" y="824600"/>
            <a:ext cx="9144000" cy="5143500"/>
          </a:xfrm>
          <a:prstGeom prst="rect">
            <a:avLst/>
          </a:prstGeom>
          <a:noFill/>
          <a:ln>
            <a:noFill/>
          </a:ln>
        </p:spPr>
      </p:pic>
      <p:sp>
        <p:nvSpPr>
          <p:cNvPr id="394" name="Google Shape;394;g1160adf9653_0_13"/>
          <p:cNvSpPr/>
          <p:nvPr/>
        </p:nvSpPr>
        <p:spPr>
          <a:xfrm>
            <a:off x="0" y="4000500"/>
            <a:ext cx="3460200" cy="1350900"/>
          </a:xfrm>
          <a:prstGeom prst="rect">
            <a:avLst/>
          </a:prstGeom>
          <a:solidFill>
            <a:srgbClr val="33333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1160adf9653_0_13"/>
          <p:cNvSpPr/>
          <p:nvPr/>
        </p:nvSpPr>
        <p:spPr>
          <a:xfrm>
            <a:off x="6979225" y="824600"/>
            <a:ext cx="2164800" cy="2188800"/>
          </a:xfrm>
          <a:prstGeom prst="rect">
            <a:avLst/>
          </a:prstGeom>
          <a:solidFill>
            <a:srgbClr val="33333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1160adf9653_0_13"/>
          <p:cNvSpPr txBox="1"/>
          <p:nvPr/>
        </p:nvSpPr>
        <p:spPr>
          <a:xfrm>
            <a:off x="6875300" y="824600"/>
            <a:ext cx="12642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3300">
                <a:solidFill>
                  <a:schemeClr val="accent3"/>
                </a:solidFill>
                <a:latin typeface="DM Sans"/>
                <a:ea typeface="DM Sans"/>
                <a:cs typeface="DM Sans"/>
                <a:sym typeface="DM Sans"/>
              </a:rPr>
              <a:t>Time</a:t>
            </a:r>
            <a:endParaRPr i="1" sz="3300">
              <a:solidFill>
                <a:schemeClr val="accent3"/>
              </a:solidFill>
              <a:latin typeface="DM Sans"/>
              <a:ea typeface="DM Sans"/>
              <a:cs typeface="DM Sans"/>
              <a:sym typeface="DM Sans"/>
            </a:endParaRPr>
          </a:p>
        </p:txBody>
      </p:sp>
      <p:sp>
        <p:nvSpPr>
          <p:cNvPr id="397" name="Google Shape;397;g1160adf9653_0_13"/>
          <p:cNvSpPr/>
          <p:nvPr/>
        </p:nvSpPr>
        <p:spPr>
          <a:xfrm>
            <a:off x="8763025" y="977000"/>
            <a:ext cx="381000" cy="4460700"/>
          </a:xfrm>
          <a:prstGeom prst="rect">
            <a:avLst/>
          </a:prstGeom>
          <a:solidFill>
            <a:srgbClr val="33333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g1160adf9653_0_13"/>
          <p:cNvSpPr/>
          <p:nvPr/>
        </p:nvSpPr>
        <p:spPr>
          <a:xfrm>
            <a:off x="86575" y="5224500"/>
            <a:ext cx="8970900" cy="469800"/>
          </a:xfrm>
          <a:prstGeom prst="rect">
            <a:avLst/>
          </a:prstGeom>
          <a:solidFill>
            <a:srgbClr val="33333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g1160adf9653_0_13"/>
          <p:cNvSpPr/>
          <p:nvPr/>
        </p:nvSpPr>
        <p:spPr>
          <a:xfrm>
            <a:off x="0" y="824600"/>
            <a:ext cx="242400" cy="3247200"/>
          </a:xfrm>
          <a:prstGeom prst="rect">
            <a:avLst/>
          </a:prstGeom>
          <a:solidFill>
            <a:srgbClr val="33333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3" name="Shape 403"/>
        <p:cNvGrpSpPr/>
        <p:nvPr/>
      </p:nvGrpSpPr>
      <p:grpSpPr>
        <a:xfrm>
          <a:off x="0" y="0"/>
          <a:ext cx="0" cy="0"/>
          <a:chOff x="0" y="0"/>
          <a:chExt cx="0" cy="0"/>
        </a:xfrm>
      </p:grpSpPr>
      <p:sp>
        <p:nvSpPr>
          <p:cNvPr id="404" name="Google Shape;404;g1160adf9653_0_32"/>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05" name="Google Shape;405;g1160adf9653_0_32"/>
          <p:cNvSpPr txBox="1"/>
          <p:nvPr/>
        </p:nvSpPr>
        <p:spPr>
          <a:xfrm>
            <a:off x="3283525" y="132900"/>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a-b Process</a:t>
            </a:r>
            <a:endParaRPr sz="2500"/>
          </a:p>
        </p:txBody>
      </p:sp>
      <p:pic>
        <p:nvPicPr>
          <p:cNvPr id="406" name="Google Shape;406;g1160adf9653_0_32"/>
          <p:cNvPicPr preferRelativeResize="0"/>
          <p:nvPr/>
        </p:nvPicPr>
        <p:blipFill rotWithShape="1">
          <a:blip r:embed="rId3">
            <a:alphaModFix/>
          </a:blip>
          <a:srcRect b="47350" l="15797" r="44846" t="8778"/>
          <a:stretch/>
        </p:blipFill>
        <p:spPr>
          <a:xfrm>
            <a:off x="1244623" y="853775"/>
            <a:ext cx="6235051" cy="39098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0" name="Shape 410"/>
        <p:cNvGrpSpPr/>
        <p:nvPr/>
      </p:nvGrpSpPr>
      <p:grpSpPr>
        <a:xfrm>
          <a:off x="0" y="0"/>
          <a:ext cx="0" cy="0"/>
          <a:chOff x="0" y="0"/>
          <a:chExt cx="0" cy="0"/>
        </a:xfrm>
      </p:grpSpPr>
      <p:sp>
        <p:nvSpPr>
          <p:cNvPr id="411" name="Google Shape;411;g1159af08a72_0_0"/>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12" name="Google Shape;412;g1159af08a72_0_0"/>
          <p:cNvSpPr txBox="1"/>
          <p:nvPr/>
        </p:nvSpPr>
        <p:spPr>
          <a:xfrm>
            <a:off x="3117300" y="357850"/>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500"/>
              <a:t>a-b Process</a:t>
            </a:r>
            <a:endParaRPr sz="2500"/>
          </a:p>
        </p:txBody>
      </p:sp>
      <p:pic>
        <p:nvPicPr>
          <p:cNvPr id="413" name="Google Shape;413;g1159af08a72_0_0"/>
          <p:cNvPicPr preferRelativeResize="0"/>
          <p:nvPr/>
        </p:nvPicPr>
        <p:blipFill rotWithShape="1">
          <a:blip r:embed="rId3">
            <a:alphaModFix/>
          </a:blip>
          <a:srcRect b="4900" l="9870" r="10978" t="54666"/>
          <a:stretch/>
        </p:blipFill>
        <p:spPr>
          <a:xfrm>
            <a:off x="439100" y="1542874"/>
            <a:ext cx="8408275" cy="241597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7" name="Shape 417"/>
        <p:cNvGrpSpPr/>
        <p:nvPr/>
      </p:nvGrpSpPr>
      <p:grpSpPr>
        <a:xfrm>
          <a:off x="0" y="0"/>
          <a:ext cx="0" cy="0"/>
          <a:chOff x="0" y="0"/>
          <a:chExt cx="0" cy="0"/>
        </a:xfrm>
      </p:grpSpPr>
      <p:sp>
        <p:nvSpPr>
          <p:cNvPr id="418" name="Google Shape;418;g115ece6ba17_1_26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419" name="Google Shape;419;g115ece6ba17_1_264"/>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20" name="Google Shape;420;g115ece6ba17_1_264"/>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400" u="none" cap="none" strike="noStrike">
                <a:solidFill>
                  <a:srgbClr val="000000"/>
                </a:solidFill>
                <a:latin typeface="Arial"/>
                <a:ea typeface="Arial"/>
                <a:cs typeface="Arial"/>
                <a:sym typeface="Arial"/>
              </a:rPr>
              <a:t>Bowlby on Attachment </a:t>
            </a:r>
            <a:endParaRPr/>
          </a:p>
        </p:txBody>
      </p:sp>
      <p:pic>
        <p:nvPicPr>
          <p:cNvPr id="421" name="Google Shape;421;g115ece6ba17_1_264" title="John Bowlby Attachment and Loss"/>
          <p:cNvPicPr preferRelativeResize="0"/>
          <p:nvPr/>
        </p:nvPicPr>
        <p:blipFill rotWithShape="1">
          <a:blip r:embed="rId3">
            <a:alphaModFix/>
          </a:blip>
          <a:srcRect b="0" l="0" r="0" t="0"/>
          <a:stretch/>
        </p:blipFill>
        <p:spPr>
          <a:xfrm>
            <a:off x="2641600" y="1646237"/>
            <a:ext cx="3181350" cy="2386013"/>
          </a:xfrm>
          <a:prstGeom prst="rect">
            <a:avLst/>
          </a:prstGeom>
          <a:noFill/>
          <a:ln>
            <a:noFill/>
          </a:ln>
        </p:spPr>
      </p:pic>
      <p:pic>
        <p:nvPicPr>
          <p:cNvPr id="422" name="Google Shape;422;g115ece6ba17_1_264"/>
          <p:cNvPicPr preferRelativeResize="0"/>
          <p:nvPr/>
        </p:nvPicPr>
        <p:blipFill rotWithShape="1">
          <a:blip r:embed="rId4">
            <a:alphaModFix/>
          </a:blip>
          <a:srcRect b="11222" l="16099" r="18562" t="7746"/>
          <a:stretch/>
        </p:blipFill>
        <p:spPr>
          <a:xfrm>
            <a:off x="758375" y="132700"/>
            <a:ext cx="7580851" cy="52878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426" name="Shape 426"/>
        <p:cNvGrpSpPr/>
        <p:nvPr/>
      </p:nvGrpSpPr>
      <p:grpSpPr>
        <a:xfrm>
          <a:off x="0" y="0"/>
          <a:ext cx="0" cy="0"/>
          <a:chOff x="0" y="0"/>
          <a:chExt cx="0" cy="0"/>
        </a:xfrm>
      </p:grpSpPr>
      <p:sp>
        <p:nvSpPr>
          <p:cNvPr id="427" name="Google Shape;427;g1160adf9653_0_7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428" name="Google Shape;428;g1160adf9653_0_7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29" name="Google Shape;429;g1160adf9653_0_71"/>
          <p:cNvSpPr txBox="1"/>
          <p:nvPr/>
        </p:nvSpPr>
        <p:spPr>
          <a:xfrm>
            <a:off x="2839750" y="422386"/>
            <a:ext cx="39879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3300">
                <a:solidFill>
                  <a:schemeClr val="lt1"/>
                </a:solidFill>
              </a:rPr>
              <a:t>B process adapts</a:t>
            </a:r>
            <a:endParaRPr sz="2300">
              <a:solidFill>
                <a:schemeClr val="lt1"/>
              </a:solidFill>
            </a:endParaRPr>
          </a:p>
        </p:txBody>
      </p:sp>
      <p:sp>
        <p:nvSpPr>
          <p:cNvPr id="430" name="Google Shape;430;g1160adf9653_0_71"/>
          <p:cNvSpPr txBox="1"/>
          <p:nvPr/>
        </p:nvSpPr>
        <p:spPr>
          <a:xfrm>
            <a:off x="662600" y="1423225"/>
            <a:ext cx="4305300" cy="24705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0"/>
              </a:spcBef>
              <a:spcAft>
                <a:spcPts val="0"/>
              </a:spcAft>
              <a:buClr>
                <a:schemeClr val="lt1"/>
              </a:buClr>
              <a:buSzPts val="2200"/>
              <a:buFont typeface="DM Sans"/>
              <a:buChar char="●"/>
            </a:pPr>
            <a:r>
              <a:rPr lang="en" sz="2200">
                <a:solidFill>
                  <a:schemeClr val="lt1"/>
                </a:solidFill>
                <a:latin typeface="DM Sans"/>
                <a:ea typeface="DM Sans"/>
                <a:cs typeface="DM Sans"/>
                <a:sym typeface="DM Sans"/>
              </a:rPr>
              <a:t>B process expands</a:t>
            </a:r>
            <a:endParaRPr sz="2200">
              <a:solidFill>
                <a:schemeClr val="lt1"/>
              </a:solidFill>
              <a:latin typeface="DM Sans"/>
              <a:ea typeface="DM Sans"/>
              <a:cs typeface="DM Sans"/>
              <a:sym typeface="DM Sans"/>
            </a:endParaRPr>
          </a:p>
          <a:p>
            <a:pPr indent="-368300" lvl="0" marL="457200" rtl="0" algn="l">
              <a:lnSpc>
                <a:spcPct val="115000"/>
              </a:lnSpc>
              <a:spcBef>
                <a:spcPts val="0"/>
              </a:spcBef>
              <a:spcAft>
                <a:spcPts val="0"/>
              </a:spcAft>
              <a:buClr>
                <a:schemeClr val="lt1"/>
              </a:buClr>
              <a:buSzPts val="2200"/>
              <a:buFont typeface="DM Sans"/>
              <a:buChar char="●"/>
            </a:pPr>
            <a:r>
              <a:rPr lang="en" sz="2200">
                <a:solidFill>
                  <a:schemeClr val="lt1"/>
                </a:solidFill>
                <a:latin typeface="DM Sans"/>
                <a:ea typeface="DM Sans"/>
                <a:cs typeface="DM Sans"/>
                <a:sym typeface="DM Sans"/>
              </a:rPr>
              <a:t>Earlier, Larger and Longer</a:t>
            </a:r>
            <a:endParaRPr sz="2200">
              <a:solidFill>
                <a:schemeClr val="lt1"/>
              </a:solidFill>
              <a:latin typeface="DM Sans"/>
              <a:ea typeface="DM Sans"/>
              <a:cs typeface="DM Sans"/>
              <a:sym typeface="DM Sans"/>
            </a:endParaRPr>
          </a:p>
          <a:p>
            <a:pPr indent="-368300" lvl="0" marL="457200" rtl="0" algn="l">
              <a:lnSpc>
                <a:spcPct val="115000"/>
              </a:lnSpc>
              <a:spcBef>
                <a:spcPts val="0"/>
              </a:spcBef>
              <a:spcAft>
                <a:spcPts val="0"/>
              </a:spcAft>
              <a:buClr>
                <a:schemeClr val="lt1"/>
              </a:buClr>
              <a:buSzPts val="2200"/>
              <a:buFont typeface="DM Sans"/>
              <a:buChar char="●"/>
            </a:pPr>
            <a:r>
              <a:rPr lang="en" sz="2200">
                <a:solidFill>
                  <a:schemeClr val="lt1"/>
                </a:solidFill>
                <a:latin typeface="DM Sans"/>
                <a:ea typeface="DM Sans"/>
                <a:cs typeface="DM Sans"/>
                <a:sym typeface="DM Sans"/>
              </a:rPr>
              <a:t>Learns to anticipate the need for drug “a” process</a:t>
            </a:r>
            <a:endParaRPr sz="2200">
              <a:solidFill>
                <a:schemeClr val="lt1"/>
              </a:solidFill>
              <a:latin typeface="DM Sans"/>
              <a:ea typeface="DM Sans"/>
              <a:cs typeface="DM Sans"/>
              <a:sym typeface="DM Sans"/>
            </a:endParaRPr>
          </a:p>
          <a:p>
            <a:pPr indent="-368300" lvl="0" marL="457200" rtl="0" algn="l">
              <a:lnSpc>
                <a:spcPct val="115000"/>
              </a:lnSpc>
              <a:spcBef>
                <a:spcPts val="0"/>
              </a:spcBef>
              <a:spcAft>
                <a:spcPts val="0"/>
              </a:spcAft>
              <a:buClr>
                <a:schemeClr val="lt1"/>
              </a:buClr>
              <a:buSzPts val="2200"/>
              <a:buFont typeface="DM Sans"/>
              <a:buChar char="●"/>
            </a:pPr>
            <a:r>
              <a:rPr lang="en" sz="2200">
                <a:solidFill>
                  <a:schemeClr val="lt1"/>
                </a:solidFill>
                <a:latin typeface="DM Sans"/>
                <a:ea typeface="DM Sans"/>
                <a:cs typeface="DM Sans"/>
                <a:sym typeface="DM Sans"/>
              </a:rPr>
              <a:t>The next hit “a” needs to be bigger</a:t>
            </a:r>
            <a:endParaRPr sz="2200">
              <a:solidFill>
                <a:schemeClr val="lt1"/>
              </a:solidFill>
              <a:latin typeface="DM Sans"/>
              <a:ea typeface="DM Sans"/>
              <a:cs typeface="DM Sans"/>
              <a:sym typeface="DM Sans"/>
            </a:endParaRPr>
          </a:p>
        </p:txBody>
      </p:sp>
      <p:pic>
        <p:nvPicPr>
          <p:cNvPr id="431" name="Google Shape;431;g1160adf9653_0_71"/>
          <p:cNvPicPr preferRelativeResize="0"/>
          <p:nvPr/>
        </p:nvPicPr>
        <p:blipFill rotWithShape="1">
          <a:blip r:embed="rId3">
            <a:alphaModFix/>
          </a:blip>
          <a:srcRect b="27117" l="53247" r="18562" t="45799"/>
          <a:stretch/>
        </p:blipFill>
        <p:spPr>
          <a:xfrm>
            <a:off x="5164325" y="1423225"/>
            <a:ext cx="3270677" cy="1767401"/>
          </a:xfrm>
          <a:prstGeom prst="rect">
            <a:avLst/>
          </a:prstGeom>
          <a:noFill/>
          <a:ln>
            <a:noFill/>
          </a:ln>
        </p:spPr>
      </p:pic>
      <p:sp>
        <p:nvSpPr>
          <p:cNvPr id="432" name="Google Shape;432;g1160adf9653_0_71"/>
          <p:cNvSpPr/>
          <p:nvPr/>
        </p:nvSpPr>
        <p:spPr>
          <a:xfrm>
            <a:off x="7272875" y="2431700"/>
            <a:ext cx="405000" cy="1844400"/>
          </a:xfrm>
          <a:prstGeom prst="up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6" name="Shape 436"/>
        <p:cNvGrpSpPr/>
        <p:nvPr/>
      </p:nvGrpSpPr>
      <p:grpSpPr>
        <a:xfrm>
          <a:off x="0" y="0"/>
          <a:ext cx="0" cy="0"/>
          <a:chOff x="0" y="0"/>
          <a:chExt cx="0" cy="0"/>
        </a:xfrm>
      </p:grpSpPr>
      <p:sp>
        <p:nvSpPr>
          <p:cNvPr id="437" name="Google Shape;437;g1160adf9653_0_5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438" name="Google Shape;438;g1160adf9653_0_5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39" name="Google Shape;439;g1160adf9653_0_53"/>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400" u="none" cap="none" strike="noStrike">
                <a:solidFill>
                  <a:srgbClr val="000000"/>
                </a:solidFill>
                <a:latin typeface="Arial"/>
                <a:ea typeface="Arial"/>
                <a:cs typeface="Arial"/>
                <a:sym typeface="Arial"/>
              </a:rPr>
              <a:t>Bowlby on Attachment </a:t>
            </a:r>
            <a:endParaRPr/>
          </a:p>
        </p:txBody>
      </p:sp>
      <p:pic>
        <p:nvPicPr>
          <p:cNvPr id="440" name="Google Shape;440;g1160adf9653_0_53" title="John Bowlby Attachment and Loss"/>
          <p:cNvPicPr preferRelativeResize="0"/>
          <p:nvPr/>
        </p:nvPicPr>
        <p:blipFill rotWithShape="1">
          <a:blip r:embed="rId3">
            <a:alphaModFix/>
          </a:blip>
          <a:srcRect b="0" l="0" r="0" t="0"/>
          <a:stretch/>
        </p:blipFill>
        <p:spPr>
          <a:xfrm>
            <a:off x="2641600" y="1646237"/>
            <a:ext cx="3181350" cy="2386013"/>
          </a:xfrm>
          <a:prstGeom prst="rect">
            <a:avLst/>
          </a:prstGeom>
          <a:noFill/>
          <a:ln>
            <a:noFill/>
          </a:ln>
        </p:spPr>
      </p:pic>
      <p:pic>
        <p:nvPicPr>
          <p:cNvPr id="441" name="Google Shape;441;g1160adf9653_0_53"/>
          <p:cNvPicPr preferRelativeResize="0"/>
          <p:nvPr/>
        </p:nvPicPr>
        <p:blipFill>
          <a:blip r:embed="rId4">
            <a:alphaModFix/>
          </a:blip>
          <a:stretch>
            <a:fillRect/>
          </a:stretch>
        </p:blipFill>
        <p:spPr>
          <a:xfrm>
            <a:off x="-23200" y="76988"/>
            <a:ext cx="9144000" cy="5143500"/>
          </a:xfrm>
          <a:prstGeom prst="rect">
            <a:avLst/>
          </a:prstGeom>
          <a:noFill/>
          <a:ln>
            <a:noFill/>
          </a:ln>
        </p:spPr>
      </p:pic>
      <p:sp>
        <p:nvSpPr>
          <p:cNvPr id="442" name="Google Shape;442;g1160adf9653_0_53"/>
          <p:cNvSpPr/>
          <p:nvPr/>
        </p:nvSpPr>
        <p:spPr>
          <a:xfrm>
            <a:off x="7002600" y="77000"/>
            <a:ext cx="2141400" cy="1558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g1160adf9653_0_53"/>
          <p:cNvSpPr/>
          <p:nvPr/>
        </p:nvSpPr>
        <p:spPr>
          <a:xfrm>
            <a:off x="-23200" y="4935675"/>
            <a:ext cx="9144000" cy="56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447" name="Shape 447"/>
        <p:cNvGrpSpPr/>
        <p:nvPr/>
      </p:nvGrpSpPr>
      <p:grpSpPr>
        <a:xfrm>
          <a:off x="0" y="0"/>
          <a:ext cx="0" cy="0"/>
          <a:chOff x="0" y="0"/>
          <a:chExt cx="0" cy="0"/>
        </a:xfrm>
      </p:grpSpPr>
      <p:sp>
        <p:nvSpPr>
          <p:cNvPr id="448" name="Google Shape;448;g115ece6ba17_1_27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449" name="Google Shape;449;g115ece6ba17_1_27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50" name="Google Shape;450;g115ece6ba17_1_271"/>
          <p:cNvSpPr txBox="1"/>
          <p:nvPr/>
        </p:nvSpPr>
        <p:spPr>
          <a:xfrm>
            <a:off x="3372850" y="628436"/>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 sz="2400">
                <a:solidFill>
                  <a:schemeClr val="lt1"/>
                </a:solidFill>
              </a:rPr>
              <a:t>“b” Process</a:t>
            </a:r>
            <a:endParaRPr b="1">
              <a:solidFill>
                <a:schemeClr val="lt1"/>
              </a:solidFill>
            </a:endParaRPr>
          </a:p>
        </p:txBody>
      </p:sp>
      <p:sp>
        <p:nvSpPr>
          <p:cNvPr id="451" name="Google Shape;451;g115ece6ba17_1_271"/>
          <p:cNvSpPr txBox="1"/>
          <p:nvPr/>
        </p:nvSpPr>
        <p:spPr>
          <a:xfrm>
            <a:off x="662600" y="1190638"/>
            <a:ext cx="7030200" cy="33825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chemeClr val="lt1"/>
              </a:buClr>
              <a:buSzPts val="2400"/>
              <a:buChar char="●"/>
            </a:pPr>
            <a:r>
              <a:rPr lang="en" sz="2400">
                <a:solidFill>
                  <a:schemeClr val="lt1"/>
                </a:solidFill>
              </a:rPr>
              <a:t>Negative emotional states heighten process</a:t>
            </a:r>
            <a:endParaRPr sz="2400">
              <a:solidFill>
                <a:schemeClr val="lt1"/>
              </a:solidFill>
            </a:endParaRPr>
          </a:p>
          <a:p>
            <a:pPr indent="0" lvl="0" marL="457200" marR="0" rtl="0" algn="l">
              <a:lnSpc>
                <a:spcPct val="100000"/>
              </a:lnSpc>
              <a:spcBef>
                <a:spcPts val="0"/>
              </a:spcBef>
              <a:spcAft>
                <a:spcPts val="0"/>
              </a:spcAft>
              <a:buNone/>
            </a:pPr>
            <a:r>
              <a:rPr lang="en" sz="2400">
                <a:solidFill>
                  <a:schemeClr val="lt1"/>
                </a:solidFill>
              </a:rPr>
              <a:t>-Hunger</a:t>
            </a:r>
            <a:endParaRPr sz="2400">
              <a:solidFill>
                <a:schemeClr val="lt1"/>
              </a:solidFill>
            </a:endParaRPr>
          </a:p>
          <a:p>
            <a:pPr indent="0" lvl="0" marL="457200" marR="0" rtl="0" algn="l">
              <a:lnSpc>
                <a:spcPct val="100000"/>
              </a:lnSpc>
              <a:spcBef>
                <a:spcPts val="0"/>
              </a:spcBef>
              <a:spcAft>
                <a:spcPts val="0"/>
              </a:spcAft>
              <a:buNone/>
            </a:pPr>
            <a:r>
              <a:rPr lang="en" sz="2400">
                <a:solidFill>
                  <a:schemeClr val="lt1"/>
                </a:solidFill>
              </a:rPr>
              <a:t>-Anger</a:t>
            </a:r>
            <a:endParaRPr sz="2400">
              <a:solidFill>
                <a:schemeClr val="lt1"/>
              </a:solidFill>
            </a:endParaRPr>
          </a:p>
          <a:p>
            <a:pPr indent="0" lvl="0" marL="457200" marR="0" rtl="0" algn="l">
              <a:lnSpc>
                <a:spcPct val="100000"/>
              </a:lnSpc>
              <a:spcBef>
                <a:spcPts val="0"/>
              </a:spcBef>
              <a:spcAft>
                <a:spcPts val="0"/>
              </a:spcAft>
              <a:buNone/>
            </a:pPr>
            <a:r>
              <a:rPr lang="en" sz="2400">
                <a:solidFill>
                  <a:schemeClr val="lt1"/>
                </a:solidFill>
              </a:rPr>
              <a:t>-Loneliness</a:t>
            </a:r>
            <a:endParaRPr sz="2400">
              <a:solidFill>
                <a:schemeClr val="lt1"/>
              </a:solidFill>
            </a:endParaRPr>
          </a:p>
          <a:p>
            <a:pPr indent="0" lvl="0" marL="457200" marR="0" rtl="0" algn="l">
              <a:lnSpc>
                <a:spcPct val="100000"/>
              </a:lnSpc>
              <a:spcBef>
                <a:spcPts val="0"/>
              </a:spcBef>
              <a:spcAft>
                <a:spcPts val="0"/>
              </a:spcAft>
              <a:buNone/>
            </a:pPr>
            <a:r>
              <a:rPr lang="en" sz="2400">
                <a:solidFill>
                  <a:schemeClr val="lt1"/>
                </a:solidFill>
              </a:rPr>
              <a:t>-Tiredness </a:t>
            </a:r>
            <a:br>
              <a:rPr lang="en" sz="2400">
                <a:solidFill>
                  <a:schemeClr val="lt1"/>
                </a:solidFill>
              </a:rPr>
            </a:br>
            <a:endParaRPr sz="2400">
              <a:solidFill>
                <a:schemeClr val="lt1"/>
              </a:solidFill>
            </a:endParaRPr>
          </a:p>
          <a:p>
            <a:pPr indent="-381000" lvl="0" marL="457200" marR="0" rtl="0" algn="l">
              <a:lnSpc>
                <a:spcPct val="100000"/>
              </a:lnSpc>
              <a:spcBef>
                <a:spcPts val="0"/>
              </a:spcBef>
              <a:spcAft>
                <a:spcPts val="0"/>
              </a:spcAft>
              <a:buClr>
                <a:schemeClr val="lt1"/>
              </a:buClr>
              <a:buSzPts val="2400"/>
              <a:buChar char="●"/>
            </a:pPr>
            <a:r>
              <a:rPr lang="en" sz="2400">
                <a:solidFill>
                  <a:schemeClr val="lt1"/>
                </a:solidFill>
              </a:rPr>
              <a:t>Cues from society, friends, situations </a:t>
            </a:r>
            <a:endParaRPr sz="2400">
              <a:solidFill>
                <a:schemeClr val="lt1"/>
              </a:solidFill>
            </a:endParaRPr>
          </a:p>
          <a:p>
            <a:pPr indent="-381000" lvl="0" marL="457200" marR="0" rtl="0" algn="l">
              <a:lnSpc>
                <a:spcPct val="100000"/>
              </a:lnSpc>
              <a:spcBef>
                <a:spcPts val="0"/>
              </a:spcBef>
              <a:spcAft>
                <a:spcPts val="0"/>
              </a:spcAft>
              <a:buClr>
                <a:schemeClr val="lt1"/>
              </a:buClr>
              <a:buSzPts val="2400"/>
              <a:buChar char="●"/>
            </a:pPr>
            <a:r>
              <a:rPr lang="en" sz="2400">
                <a:solidFill>
                  <a:schemeClr val="lt1"/>
                </a:solidFill>
              </a:rPr>
              <a:t>Down regulation makes the need for “a” process even worse </a:t>
            </a:r>
            <a:endParaRPr sz="2400">
              <a:solidFill>
                <a:schemeClr val="l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55" name="Shape 455"/>
        <p:cNvGrpSpPr/>
        <p:nvPr/>
      </p:nvGrpSpPr>
      <p:grpSpPr>
        <a:xfrm>
          <a:off x="0" y="0"/>
          <a:ext cx="0" cy="0"/>
          <a:chOff x="0" y="0"/>
          <a:chExt cx="0" cy="0"/>
        </a:xfrm>
      </p:grpSpPr>
      <p:sp>
        <p:nvSpPr>
          <p:cNvPr id="456" name="Google Shape;456;g259d5dd5502_0_28"/>
          <p:cNvSpPr txBox="1"/>
          <p:nvPr>
            <p:ph type="ctrTitle"/>
          </p:nvPr>
        </p:nvSpPr>
        <p:spPr>
          <a:xfrm>
            <a:off x="1860000" y="236220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chemeClr val="dk1"/>
                </a:solidFill>
              </a:rPr>
              <a:t>Neuroscience of Addiction</a:t>
            </a:r>
            <a:endParaRPr sz="3400">
              <a:solidFill>
                <a:schemeClr val="dk1"/>
              </a:solidFill>
            </a:endParaRPr>
          </a:p>
        </p:txBody>
      </p:sp>
      <p:sp>
        <p:nvSpPr>
          <p:cNvPr id="457" name="Google Shape;457;g259d5dd5502_0_28"/>
          <p:cNvSpPr txBox="1"/>
          <p:nvPr/>
        </p:nvSpPr>
        <p:spPr>
          <a:xfrm>
            <a:off x="0" y="1588725"/>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lang="en" sz="9600">
                <a:solidFill>
                  <a:schemeClr val="dk1"/>
                </a:solidFill>
                <a:latin typeface="DM Sans"/>
                <a:ea typeface="DM Sans"/>
                <a:cs typeface="DM Sans"/>
                <a:sym typeface="DM Sans"/>
              </a:rPr>
              <a:t>2</a:t>
            </a:r>
            <a:endParaRPr b="1" i="0" sz="9600" u="none" cap="none" strike="noStrike">
              <a:solidFill>
                <a:schemeClr val="dk1"/>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path path="circle">
            <a:fillToRect b="50%" l="50%" r="50%" t="50%"/>
          </a:path>
          <a:tileRect/>
        </a:gradFill>
      </p:bgPr>
    </p:bg>
    <p:spTree>
      <p:nvGrpSpPr>
        <p:cNvPr id="461" name="Shape 461"/>
        <p:cNvGrpSpPr/>
        <p:nvPr/>
      </p:nvGrpSpPr>
      <p:grpSpPr>
        <a:xfrm>
          <a:off x="0" y="0"/>
          <a:ext cx="0" cy="0"/>
          <a:chOff x="0" y="0"/>
          <a:chExt cx="0" cy="0"/>
        </a:xfrm>
      </p:grpSpPr>
      <p:sp>
        <p:nvSpPr>
          <p:cNvPr id="462" name="Google Shape;462;g259d5dd5502_0_33"/>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63" name="Google Shape;463;g259d5dd5502_0_33"/>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64" name="Google Shape;464;g259d5dd5502_0_33"/>
          <p:cNvSpPr txBox="1"/>
          <p:nvPr/>
        </p:nvSpPr>
        <p:spPr>
          <a:xfrm>
            <a:off x="3944825" y="463511"/>
            <a:ext cx="39879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Arial"/>
                <a:ea typeface="Arial"/>
                <a:cs typeface="Arial"/>
                <a:sym typeface="Arial"/>
              </a:rPr>
              <a:t>HALT</a:t>
            </a:r>
            <a:endParaRPr b="1" i="0" sz="3000" u="none" cap="none" strike="noStrike">
              <a:solidFill>
                <a:schemeClr val="lt1"/>
              </a:solidFill>
              <a:latin typeface="Arial"/>
              <a:ea typeface="Arial"/>
              <a:cs typeface="Arial"/>
              <a:sym typeface="Arial"/>
            </a:endParaRPr>
          </a:p>
        </p:txBody>
      </p:sp>
      <p:sp>
        <p:nvSpPr>
          <p:cNvPr id="465" name="Google Shape;465;g259d5dd5502_0_33"/>
          <p:cNvSpPr txBox="1"/>
          <p:nvPr/>
        </p:nvSpPr>
        <p:spPr>
          <a:xfrm>
            <a:off x="662600" y="1545650"/>
            <a:ext cx="7030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descr="Mary Von Ohlen, holistic recovery coach, discusses the term HALT - Hungry Angry Lonely Tired - from a holistic perspective. Whether you are recovering from an addiction or not, this recovery concept is a helpful tool. Anytime you are feeling “off” somehow, stop and consider the four elements of the acronym HALT - are you hungry? Are you angry? Are you lonely? Are you tired? One or combination of these could be what is throwing you off. Each element of HALT is relatively simple to address. &#10;&#10;Mary takes a deeper look into why HALT is so important. She explains why the H in Halt (Hunger) is crucial not only in addiction recovery but in healing and health in general. Blood sugar levels relate to healthy energy, mood, focus, calm, and cravings. Mary explains how to begin to improve your blood sugar balance in recovery via proper food choices and timing - suggesting what to eat and when throughout the day. The A in HALT (anger) can relate to the H (hunger). Ever been “hangry”? If still angry after ruling out or taking care of hunger, Mary suggests other healthy ways to address your anger. Holistic techniques are recommended.  &#10;&#10;The L in HALT (lonely) is about craving connection, missing the company of others. Mary suggests various options for how to address the loneliness in HALT. Then, she addresses the T in HALT (tired) - explaining why this fatigue may occur, when it may be related to PAWS (post acute withdrawal syndrome), what factors to consider that may contribute to insomnia and fatigue in recovery and holistic tips for addressing this final element of HALT. &#10;&#10;Holistic Resources:&#10;&#10;Emotional Freedom Technique to help with recovery – http://bit.ly/hirEFT&#10;&#10;Recovery Concept: You Are Not Alone – http://bit.ly/2EJLEfL&#10;&#10;Physiology of Addiction &amp; Recovery – bit.ly/2qZEqAb&#10;&#10;Dealing with Insomnia in Recovery – http://bit.ly/2Idus85&#10;&#10;Post Acute Withdrawal Syndrome (PAWS) – http://bit.ly/rcvryPAWS&#10;&#10;Thank you for liking and sharing this video. Subscribe to Mary's channel for more content on addiction recovery, healing, and personal growth. &#10;&#10;Please add your own thoughts, feelings, or questions related to this discussion about HALT in the comments section below." id="466" name="Google Shape;466;g259d5dd5502_0_33" title="Recovery Concepts: HALT - Hungry Angry Lonely Tired">
            <a:hlinkClick r:id="rId3"/>
          </p:cNvPr>
          <p:cNvPicPr preferRelativeResize="0"/>
          <p:nvPr/>
        </p:nvPicPr>
        <p:blipFill rotWithShape="1">
          <a:blip r:embed="rId4">
            <a:alphaModFix/>
          </a:blip>
          <a:srcRect b="0" l="0" r="0" t="0"/>
          <a:stretch/>
        </p:blipFill>
        <p:spPr>
          <a:xfrm>
            <a:off x="2286000" y="11311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0" name="Shape 470"/>
        <p:cNvGrpSpPr/>
        <p:nvPr/>
      </p:nvGrpSpPr>
      <p:grpSpPr>
        <a:xfrm>
          <a:off x="0" y="0"/>
          <a:ext cx="0" cy="0"/>
          <a:chOff x="0" y="0"/>
          <a:chExt cx="0" cy="0"/>
        </a:xfrm>
      </p:grpSpPr>
      <p:sp>
        <p:nvSpPr>
          <p:cNvPr id="471" name="Google Shape;471;g259d5dd5502_0_4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72" name="Google Shape;472;g259d5dd5502_0_41"/>
          <p:cNvSpPr txBox="1"/>
          <p:nvPr/>
        </p:nvSpPr>
        <p:spPr>
          <a:xfrm>
            <a:off x="1910725" y="247375"/>
            <a:ext cx="6026700" cy="63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500"/>
              <a:buFont typeface="Arial"/>
              <a:buNone/>
            </a:pPr>
            <a:r>
              <a:rPr b="0" i="0" lang="en" sz="3500" u="none" cap="none" strike="noStrike">
                <a:solidFill>
                  <a:srgbClr val="000000"/>
                </a:solidFill>
                <a:latin typeface="Arial"/>
                <a:ea typeface="Arial"/>
                <a:cs typeface="Arial"/>
                <a:sym typeface="Arial"/>
              </a:rPr>
              <a:t>What creates dependence?</a:t>
            </a:r>
            <a:endParaRPr b="0" i="0" sz="2500" u="none" cap="none" strike="noStrike">
              <a:solidFill>
                <a:srgbClr val="000000"/>
              </a:solidFill>
              <a:latin typeface="Arial"/>
              <a:ea typeface="Arial"/>
              <a:cs typeface="Arial"/>
              <a:sym typeface="Arial"/>
            </a:endParaRPr>
          </a:p>
        </p:txBody>
      </p:sp>
      <p:pic>
        <p:nvPicPr>
          <p:cNvPr id="473" name="Google Shape;473;g259d5dd5502_0_41"/>
          <p:cNvPicPr preferRelativeResize="0"/>
          <p:nvPr/>
        </p:nvPicPr>
        <p:blipFill rotWithShape="1">
          <a:blip r:embed="rId3">
            <a:alphaModFix/>
          </a:blip>
          <a:srcRect b="0" l="0" r="0" t="0"/>
          <a:stretch/>
        </p:blipFill>
        <p:spPr>
          <a:xfrm>
            <a:off x="1164300" y="878275"/>
            <a:ext cx="7142837" cy="4017851"/>
          </a:xfrm>
          <a:prstGeom prst="rect">
            <a:avLst/>
          </a:prstGeom>
          <a:noFill/>
          <a:ln>
            <a:noFill/>
          </a:ln>
        </p:spPr>
      </p:pic>
      <p:sp>
        <p:nvSpPr>
          <p:cNvPr id="474" name="Google Shape;474;g259d5dd5502_0_41"/>
          <p:cNvSpPr/>
          <p:nvPr/>
        </p:nvSpPr>
        <p:spPr>
          <a:xfrm>
            <a:off x="6298175" y="878275"/>
            <a:ext cx="1739400" cy="63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g259d5dd5502_0_41"/>
          <p:cNvSpPr/>
          <p:nvPr/>
        </p:nvSpPr>
        <p:spPr>
          <a:xfrm>
            <a:off x="1164375" y="4423700"/>
            <a:ext cx="7142700" cy="5586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479" name="Shape 479"/>
        <p:cNvGrpSpPr/>
        <p:nvPr/>
      </p:nvGrpSpPr>
      <p:grpSpPr>
        <a:xfrm>
          <a:off x="0" y="0"/>
          <a:ext cx="0" cy="0"/>
          <a:chOff x="0" y="0"/>
          <a:chExt cx="0" cy="0"/>
        </a:xfrm>
      </p:grpSpPr>
      <p:sp>
        <p:nvSpPr>
          <p:cNvPr id="480" name="Google Shape;480;g259d5dd5502_0_4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81" name="Google Shape;481;g259d5dd5502_0_49"/>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82" name="Google Shape;482;g259d5dd5502_0_49"/>
          <p:cNvSpPr txBox="1"/>
          <p:nvPr/>
        </p:nvSpPr>
        <p:spPr>
          <a:xfrm>
            <a:off x="2578100" y="747861"/>
            <a:ext cx="3987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Bowlby on Attachment </a:t>
            </a:r>
            <a:endParaRPr b="0" i="0" sz="1400" u="none" cap="none" strike="noStrike">
              <a:solidFill>
                <a:srgbClr val="000000"/>
              </a:solidFill>
              <a:latin typeface="Arial"/>
              <a:ea typeface="Arial"/>
              <a:cs typeface="Arial"/>
              <a:sym typeface="Arial"/>
            </a:endParaRPr>
          </a:p>
        </p:txBody>
      </p:sp>
      <p:pic>
        <p:nvPicPr>
          <p:cNvPr id="483" name="Google Shape;483;g259d5dd5502_0_4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84" name="Google Shape;484;g259d5dd5502_0_49"/>
          <p:cNvSpPr/>
          <p:nvPr/>
        </p:nvSpPr>
        <p:spPr>
          <a:xfrm>
            <a:off x="7404600" y="0"/>
            <a:ext cx="17394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259d5dd5502_0_49"/>
          <p:cNvSpPr/>
          <p:nvPr/>
        </p:nvSpPr>
        <p:spPr>
          <a:xfrm>
            <a:off x="74175" y="3991275"/>
            <a:ext cx="42630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259d5dd5502_0_49"/>
          <p:cNvSpPr/>
          <p:nvPr/>
        </p:nvSpPr>
        <p:spPr>
          <a:xfrm>
            <a:off x="7435350" y="4318750"/>
            <a:ext cx="1677900" cy="824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259d5dd5502_0_49"/>
          <p:cNvSpPr/>
          <p:nvPr/>
        </p:nvSpPr>
        <p:spPr>
          <a:xfrm>
            <a:off x="30700" y="4815975"/>
            <a:ext cx="9082500" cy="3474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g259d5dd5502_0_49"/>
          <p:cNvSpPr/>
          <p:nvPr/>
        </p:nvSpPr>
        <p:spPr>
          <a:xfrm>
            <a:off x="2654225" y="4513675"/>
            <a:ext cx="2369400" cy="544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92" name="Shape 492"/>
        <p:cNvGrpSpPr/>
        <p:nvPr/>
      </p:nvGrpSpPr>
      <p:grpSpPr>
        <a:xfrm>
          <a:off x="0" y="0"/>
          <a:ext cx="0" cy="0"/>
          <a:chOff x="0" y="0"/>
          <a:chExt cx="0" cy="0"/>
        </a:xfrm>
      </p:grpSpPr>
      <p:sp>
        <p:nvSpPr>
          <p:cNvPr id="493" name="Google Shape;493;g259d5dd5502_0_61"/>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494" name="Google Shape;494;g259d5dd5502_0_61"/>
          <p:cNvSpPr txBox="1"/>
          <p:nvPr/>
        </p:nvSpPr>
        <p:spPr>
          <a:xfrm>
            <a:off x="662600" y="1738125"/>
            <a:ext cx="7772400" cy="26451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1000"/>
              </a:spcBef>
              <a:spcAft>
                <a:spcPts val="0"/>
              </a:spcAft>
              <a:buClr>
                <a:srgbClr val="000000"/>
              </a:buClr>
              <a:buSzPts val="2000"/>
              <a:buFont typeface="Arial"/>
              <a:buNone/>
            </a:pPr>
            <a:r>
              <a:t/>
            </a:r>
            <a:endParaRPr b="0" i="0" sz="2000" u="none" cap="none" strike="noStrike">
              <a:solidFill>
                <a:srgbClr val="FFFFFF"/>
              </a:solidFill>
              <a:latin typeface="Calibri"/>
              <a:ea typeface="Calibri"/>
              <a:cs typeface="Calibri"/>
              <a:sym typeface="Calibri"/>
            </a:endParaRPr>
          </a:p>
          <a:p>
            <a:pPr indent="-139700" lvl="0" marL="228600" marR="0" rtl="0" algn="l">
              <a:lnSpc>
                <a:spcPct val="120000"/>
              </a:lnSpc>
              <a:spcBef>
                <a:spcPts val="100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Calibri"/>
              <a:ea typeface="Calibri"/>
              <a:cs typeface="Calibri"/>
              <a:sym typeface="Calibri"/>
            </a:endParaRPr>
          </a:p>
        </p:txBody>
      </p:sp>
      <p:sp>
        <p:nvSpPr>
          <p:cNvPr id="495" name="Google Shape;495;g259d5dd5502_0_61"/>
          <p:cNvSpPr txBox="1"/>
          <p:nvPr/>
        </p:nvSpPr>
        <p:spPr>
          <a:xfrm>
            <a:off x="3372850" y="628436"/>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259d5dd5502_0_61"/>
          <p:cNvSpPr txBox="1"/>
          <p:nvPr/>
        </p:nvSpPr>
        <p:spPr>
          <a:xfrm>
            <a:off x="662600" y="765875"/>
            <a:ext cx="4660800" cy="3478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Genetics?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Liver Enzymes?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Environment? (culture, access, stress)</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Trauma (ACEs) - Coping tool</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Prenatal exposure</a:t>
            </a:r>
            <a:endParaRPr b="0" i="0" sz="2200" u="none" cap="none" strike="noStrike">
              <a:solidFill>
                <a:srgbClr val="000000"/>
              </a:solidFill>
              <a:latin typeface="Arial"/>
              <a:ea typeface="Arial"/>
              <a:cs typeface="Arial"/>
              <a:sym typeface="Arial"/>
            </a:endParaRPr>
          </a:p>
          <a:p>
            <a:pPr indent="-368300" lvl="0" marL="457200" marR="0" rtl="0" algn="l">
              <a:lnSpc>
                <a:spcPct val="150000"/>
              </a:lnSpc>
              <a:spcBef>
                <a:spcPts val="0"/>
              </a:spcBef>
              <a:spcAft>
                <a:spcPts val="0"/>
              </a:spcAft>
              <a:buClr>
                <a:srgbClr val="000000"/>
              </a:buClr>
              <a:buSzPts val="2200"/>
              <a:buFont typeface="Arial"/>
              <a:buChar char="●"/>
            </a:pPr>
            <a:r>
              <a:rPr b="0" i="0" lang="en" sz="2200" u="none" cap="none" strike="noStrike">
                <a:solidFill>
                  <a:srgbClr val="000000"/>
                </a:solidFill>
                <a:latin typeface="Arial"/>
                <a:ea typeface="Arial"/>
                <a:cs typeface="Arial"/>
                <a:sym typeface="Arial"/>
              </a:rPr>
              <a:t>Novelty seeking and risk taking?</a:t>
            </a:r>
            <a:endParaRPr b="0" i="0" sz="2200" u="none" cap="none" strike="noStrike">
              <a:solidFill>
                <a:srgbClr val="000000"/>
              </a:solidFill>
              <a:latin typeface="Arial"/>
              <a:ea typeface="Arial"/>
              <a:cs typeface="Arial"/>
              <a:sym typeface="Arial"/>
            </a:endParaRPr>
          </a:p>
        </p:txBody>
      </p:sp>
      <p:pic>
        <p:nvPicPr>
          <p:cNvPr id="497" name="Google Shape;497;g259d5dd5502_0_61"/>
          <p:cNvPicPr preferRelativeResize="0"/>
          <p:nvPr/>
        </p:nvPicPr>
        <p:blipFill rotWithShape="1">
          <a:blip r:embed="rId3">
            <a:alphaModFix/>
          </a:blip>
          <a:srcRect b="0" l="0" r="0" t="0"/>
          <a:stretch/>
        </p:blipFill>
        <p:spPr>
          <a:xfrm>
            <a:off x="5510813" y="765875"/>
            <a:ext cx="2924175" cy="15621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1" name="Shape 501"/>
        <p:cNvGrpSpPr/>
        <p:nvPr/>
      </p:nvGrpSpPr>
      <p:grpSpPr>
        <a:xfrm>
          <a:off x="0" y="0"/>
          <a:ext cx="0" cy="0"/>
          <a:chOff x="0" y="0"/>
          <a:chExt cx="0" cy="0"/>
        </a:xfrm>
      </p:grpSpPr>
      <p:sp>
        <p:nvSpPr>
          <p:cNvPr id="502" name="Google Shape;502;g259d5dd5502_0_6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503" name="Google Shape;503;g259d5dd5502_0_69"/>
          <p:cNvSpPr txBox="1"/>
          <p:nvPr/>
        </p:nvSpPr>
        <p:spPr>
          <a:xfrm>
            <a:off x="2534275" y="284925"/>
            <a:ext cx="4423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000000"/>
                </a:solidFill>
                <a:latin typeface="DM Sans"/>
                <a:ea typeface="DM Sans"/>
                <a:cs typeface="DM Sans"/>
                <a:sym typeface="DM Sans"/>
              </a:rPr>
              <a:t>What causes addiction?</a:t>
            </a:r>
            <a:endParaRPr b="1" i="0" sz="2600" u="none" cap="none" strike="noStrike">
              <a:solidFill>
                <a:srgbClr val="000000"/>
              </a:solidFill>
              <a:latin typeface="DM Sans"/>
              <a:ea typeface="DM Sans"/>
              <a:cs typeface="DM Sans"/>
              <a:sym typeface="DM Sans"/>
            </a:endParaRPr>
          </a:p>
        </p:txBody>
      </p:sp>
      <p:pic>
        <p:nvPicPr>
          <p:cNvPr descr="Our oldest son died of an accidental heroin/fentanyl overdose on his 22nd birthday, in December, 2015. Our family produced this video to help teens and their families avoid the painful path of addiction. Understand how addiction starts and how to prevent it. We welcome anyone sharing this video to help others." id="504" name="Google Shape;504;g259d5dd5502_0_69" title="How Addiction Happens">
            <a:hlinkClick r:id="rId3"/>
          </p:cNvPr>
          <p:cNvPicPr preferRelativeResize="0"/>
          <p:nvPr/>
        </p:nvPicPr>
        <p:blipFill>
          <a:blip r:embed="rId4">
            <a:alphaModFix/>
          </a:blip>
          <a:stretch>
            <a:fillRect/>
          </a:stretch>
        </p:blipFill>
        <p:spPr>
          <a:xfrm>
            <a:off x="2139325" y="11696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1000"/>
                                        <p:tgtEl>
                                          <p:spTgt spid="5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508" name="Shape 508"/>
        <p:cNvGrpSpPr/>
        <p:nvPr/>
      </p:nvGrpSpPr>
      <p:grpSpPr>
        <a:xfrm>
          <a:off x="0" y="0"/>
          <a:ext cx="0" cy="0"/>
          <a:chOff x="0" y="0"/>
          <a:chExt cx="0" cy="0"/>
        </a:xfrm>
      </p:grpSpPr>
      <p:sp>
        <p:nvSpPr>
          <p:cNvPr id="509" name="Google Shape;509;g259d5dd5502_0_75"/>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fld id="{00000000-1234-1234-1234-123412341234}" type="slidenum">
              <a:rPr lang="en"/>
              <a:t>‹#›</a:t>
            </a:fld>
            <a:endParaRPr/>
          </a:p>
        </p:txBody>
      </p:sp>
      <p:sp>
        <p:nvSpPr>
          <p:cNvPr id="510" name="Google Shape;510;g259d5dd5502_0_75"/>
          <p:cNvSpPr txBox="1"/>
          <p:nvPr/>
        </p:nvSpPr>
        <p:spPr>
          <a:xfrm>
            <a:off x="2578100" y="747861"/>
            <a:ext cx="398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g259d5dd5502_0_75"/>
          <p:cNvSpPr txBox="1"/>
          <p:nvPr/>
        </p:nvSpPr>
        <p:spPr>
          <a:xfrm>
            <a:off x="831250" y="972975"/>
            <a:ext cx="3350100" cy="398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DM Sans"/>
                <a:ea typeface="DM Sans"/>
                <a:cs typeface="DM Sans"/>
                <a:sym typeface="DM Sans"/>
              </a:rPr>
              <a:t>It begins with </a:t>
            </a:r>
            <a:r>
              <a:rPr b="1" i="0" lang="en" sz="2600" u="none" cap="none" strike="noStrike">
                <a:solidFill>
                  <a:srgbClr val="000000"/>
                </a:solidFill>
                <a:latin typeface="DM Sans"/>
                <a:ea typeface="DM Sans"/>
                <a:cs typeface="DM Sans"/>
                <a:sym typeface="DM Sans"/>
              </a:rPr>
              <a:t>experimenting </a:t>
            </a:r>
            <a:r>
              <a:rPr b="0" i="0" lang="en" sz="2600" u="none" cap="none" strike="noStrike">
                <a:solidFill>
                  <a:srgbClr val="000000"/>
                </a:solidFill>
                <a:latin typeface="DM Sans"/>
                <a:ea typeface="DM Sans"/>
                <a:cs typeface="DM Sans"/>
                <a:sym typeface="DM Sans"/>
              </a:rPr>
              <a:t>and then that becomes a </a:t>
            </a:r>
            <a:r>
              <a:rPr b="1" i="0" lang="en" sz="2600" u="none" cap="none" strike="noStrike">
                <a:solidFill>
                  <a:srgbClr val="000000"/>
                </a:solidFill>
                <a:latin typeface="DM Sans"/>
                <a:ea typeface="DM Sans"/>
                <a:cs typeface="DM Sans"/>
                <a:sym typeface="DM Sans"/>
              </a:rPr>
              <a:t>habit </a:t>
            </a:r>
            <a:r>
              <a:rPr b="0" i="0" lang="en" sz="2600" u="none" cap="none" strike="noStrike">
                <a:solidFill>
                  <a:srgbClr val="000000"/>
                </a:solidFill>
                <a:latin typeface="DM Sans"/>
                <a:ea typeface="DM Sans"/>
                <a:cs typeface="DM Sans"/>
                <a:sym typeface="DM Sans"/>
              </a:rPr>
              <a:t>and it’s very insidious </a:t>
            </a:r>
            <a:endParaRPr b="0" i="0" sz="26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00000"/>
                </a:solidFill>
                <a:latin typeface="DM Sans"/>
                <a:ea typeface="DM Sans"/>
                <a:cs typeface="DM Sans"/>
                <a:sym typeface="DM Sans"/>
              </a:rPr>
              <a:t> </a:t>
            </a:r>
            <a:endParaRPr b="0" i="0" sz="2500" u="none" cap="none" strike="noStrike">
              <a:solidFill>
                <a:srgbClr val="000000"/>
              </a:solidFill>
              <a:latin typeface="DM Sans"/>
              <a:ea typeface="DM Sans"/>
              <a:cs typeface="DM Sans"/>
              <a:sym typeface="DM Sans"/>
            </a:endParaRPr>
          </a:p>
        </p:txBody>
      </p:sp>
      <p:pic>
        <p:nvPicPr>
          <p:cNvPr id="512" name="Google Shape;512;g259d5dd5502_0_75"/>
          <p:cNvPicPr preferRelativeResize="0"/>
          <p:nvPr/>
        </p:nvPicPr>
        <p:blipFill rotWithShape="1">
          <a:blip r:embed="rId3">
            <a:alphaModFix/>
          </a:blip>
          <a:srcRect b="0" l="0" r="0" t="0"/>
          <a:stretch/>
        </p:blipFill>
        <p:spPr>
          <a:xfrm>
            <a:off x="4702925" y="972975"/>
            <a:ext cx="3544467" cy="23586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516" name="Shape 516"/>
        <p:cNvGrpSpPr/>
        <p:nvPr/>
      </p:nvGrpSpPr>
      <p:grpSpPr>
        <a:xfrm>
          <a:off x="0" y="0"/>
          <a:ext cx="0" cy="0"/>
          <a:chOff x="0" y="0"/>
          <a:chExt cx="0" cy="0"/>
        </a:xfrm>
      </p:grpSpPr>
      <p:sp>
        <p:nvSpPr>
          <p:cNvPr id="517" name="Google Shape;517;g11747a5a319_0_8"/>
          <p:cNvSpPr txBox="1"/>
          <p:nvPr/>
        </p:nvSpPr>
        <p:spPr>
          <a:xfrm>
            <a:off x="3120575" y="648175"/>
            <a:ext cx="4606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300">
                <a:solidFill>
                  <a:schemeClr val="lt1"/>
                </a:solidFill>
                <a:latin typeface="DM Sans"/>
                <a:ea typeface="DM Sans"/>
                <a:cs typeface="DM Sans"/>
                <a:sym typeface="DM Sans"/>
              </a:rPr>
              <a:t>Introductions</a:t>
            </a:r>
            <a:endParaRPr sz="3300">
              <a:solidFill>
                <a:schemeClr val="lt1"/>
              </a:solidFill>
              <a:latin typeface="DM Sans"/>
              <a:ea typeface="DM Sans"/>
              <a:cs typeface="DM Sans"/>
              <a:sym typeface="DM Sans"/>
            </a:endParaRPr>
          </a:p>
        </p:txBody>
      </p:sp>
      <p:pic>
        <p:nvPicPr>
          <p:cNvPr id="518" name="Google Shape;518;g11747a5a319_0_8"/>
          <p:cNvPicPr preferRelativeResize="0"/>
          <p:nvPr/>
        </p:nvPicPr>
        <p:blipFill>
          <a:blip r:embed="rId3">
            <a:alphaModFix/>
          </a:blip>
          <a:stretch>
            <a:fillRect/>
          </a:stretch>
        </p:blipFill>
        <p:spPr>
          <a:xfrm>
            <a:off x="2796900" y="1557400"/>
            <a:ext cx="3550200" cy="26592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522" name="Shape 522"/>
        <p:cNvGrpSpPr/>
        <p:nvPr/>
      </p:nvGrpSpPr>
      <p:grpSpPr>
        <a:xfrm>
          <a:off x="0" y="0"/>
          <a:ext cx="0" cy="0"/>
          <a:chOff x="0" y="0"/>
          <a:chExt cx="0" cy="0"/>
        </a:xfrm>
      </p:grpSpPr>
      <p:sp>
        <p:nvSpPr>
          <p:cNvPr id="523" name="Google Shape;523;g259d5dd5502_0_174"/>
          <p:cNvSpPr txBox="1"/>
          <p:nvPr/>
        </p:nvSpPr>
        <p:spPr>
          <a:xfrm>
            <a:off x="3193525" y="369775"/>
            <a:ext cx="46068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300">
                <a:latin typeface="DM Sans"/>
                <a:ea typeface="DM Sans"/>
                <a:cs typeface="DM Sans"/>
                <a:sym typeface="DM Sans"/>
              </a:rPr>
              <a:t>Resources </a:t>
            </a:r>
            <a:endParaRPr sz="3300">
              <a:latin typeface="DM Sans"/>
              <a:ea typeface="DM Sans"/>
              <a:cs typeface="DM Sans"/>
              <a:sym typeface="DM Sans"/>
            </a:endParaRPr>
          </a:p>
        </p:txBody>
      </p:sp>
      <p:sp>
        <p:nvSpPr>
          <p:cNvPr id="524" name="Google Shape;524;g259d5dd5502_0_174"/>
          <p:cNvSpPr txBox="1"/>
          <p:nvPr/>
        </p:nvSpPr>
        <p:spPr>
          <a:xfrm>
            <a:off x="1846975" y="1781150"/>
            <a:ext cx="7887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DM Sans"/>
                <a:ea typeface="DM Sans"/>
                <a:cs typeface="DM Sans"/>
                <a:sym typeface="DM Sans"/>
              </a:rPr>
              <a:t>www.torahpsychology.org/recovery</a:t>
            </a:r>
            <a:endParaRPr sz="2400">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