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5143500" cx="9144000"/>
  <p:notesSz cx="6858000" cy="9144000"/>
  <p:embeddedFontLst>
    <p:embeddedFont>
      <p:font typeface="Raleway"/>
      <p:regular r:id="rId52"/>
      <p:bold r:id="rId53"/>
      <p:italic r:id="rId54"/>
      <p:boldItalic r:id="rId55"/>
    </p:embeddedFont>
    <p:embeddedFont>
      <p:font typeface="Roboto"/>
      <p:regular r:id="rId56"/>
      <p:bold r:id="rId57"/>
      <p:italic r:id="rId58"/>
      <p:boldItalic r:id="rId59"/>
    </p:embeddedFont>
    <p:embeddedFont>
      <p:font typeface="Lato"/>
      <p:regular r:id="rId60"/>
      <p:bold r:id="rId61"/>
      <p:italic r:id="rId62"/>
      <p:boldItalic r:id="rId63"/>
    </p:embeddedFont>
    <p:embeddedFont>
      <p:font typeface="DM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hcd+cxRDausqKsinoLpKnLZ+r3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5C204F-1D19-4D4C-8B5B-333D3C97918D}">
  <a:tblStyle styleId="{895C204F-1D19-4D4C-8B5B-333D3C97918D}"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Lato-italic.fntdata"/><Relationship Id="rId61" Type="http://schemas.openxmlformats.org/officeDocument/2006/relationships/font" Target="fonts/Lato-bold.fntdata"/><Relationship Id="rId20" Type="http://schemas.openxmlformats.org/officeDocument/2006/relationships/slide" Target="slides/slide15.xml"/><Relationship Id="rId64" Type="http://schemas.openxmlformats.org/officeDocument/2006/relationships/font" Target="fonts/DMSans-regular.fntdata"/><Relationship Id="rId63" Type="http://schemas.openxmlformats.org/officeDocument/2006/relationships/font" Target="fonts/Lato-boldItalic.fntdata"/><Relationship Id="rId22" Type="http://schemas.openxmlformats.org/officeDocument/2006/relationships/slide" Target="slides/slide17.xml"/><Relationship Id="rId66" Type="http://schemas.openxmlformats.org/officeDocument/2006/relationships/font" Target="fonts/DMSans-italic.fntdata"/><Relationship Id="rId21" Type="http://schemas.openxmlformats.org/officeDocument/2006/relationships/slide" Target="slides/slide16.xml"/><Relationship Id="rId65" Type="http://schemas.openxmlformats.org/officeDocument/2006/relationships/font" Target="fonts/DMSans-bold.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DMSans-boldItalic.fntdata"/><Relationship Id="rId60" Type="http://schemas.openxmlformats.org/officeDocument/2006/relationships/font" Target="fonts/Lato-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Raleway-bold.fntdata"/><Relationship Id="rId52" Type="http://schemas.openxmlformats.org/officeDocument/2006/relationships/font" Target="fonts/Raleway-regular.fntdata"/><Relationship Id="rId11" Type="http://schemas.openxmlformats.org/officeDocument/2006/relationships/slide" Target="slides/slide6.xml"/><Relationship Id="rId55" Type="http://schemas.openxmlformats.org/officeDocument/2006/relationships/font" Target="fonts/Raleway-boldItalic.fntdata"/><Relationship Id="rId10" Type="http://schemas.openxmlformats.org/officeDocument/2006/relationships/slide" Target="slides/slide5.xml"/><Relationship Id="rId54" Type="http://schemas.openxmlformats.org/officeDocument/2006/relationships/font" Target="fonts/Raleway-italic.fntdata"/><Relationship Id="rId13" Type="http://schemas.openxmlformats.org/officeDocument/2006/relationships/slide" Target="slides/slide8.xml"/><Relationship Id="rId57" Type="http://schemas.openxmlformats.org/officeDocument/2006/relationships/font" Target="fonts/Roboto-bold.fntdata"/><Relationship Id="rId12" Type="http://schemas.openxmlformats.org/officeDocument/2006/relationships/slide" Target="slides/slide7.xml"/><Relationship Id="rId56" Type="http://schemas.openxmlformats.org/officeDocument/2006/relationships/font" Target="fonts/Roboto-regular.fntdata"/><Relationship Id="rId15" Type="http://schemas.openxmlformats.org/officeDocument/2006/relationships/slide" Target="slides/slide10.xml"/><Relationship Id="rId59" Type="http://schemas.openxmlformats.org/officeDocument/2006/relationships/font" Target="fonts/Roboto-boldItalic.fntdata"/><Relationship Id="rId14" Type="http://schemas.openxmlformats.org/officeDocument/2006/relationships/slide" Target="slides/slide9.xml"/><Relationship Id="rId58" Type="http://schemas.openxmlformats.org/officeDocument/2006/relationships/font" Target="fonts/Robo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98450" lvl="3" marL="1828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5pPr>
            <a:lvl6pPr indent="-298450" lvl="5" marL="2743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6pPr>
            <a:lvl7pPr indent="-298450" lvl="6" marL="3200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7pPr>
            <a:lvl8pPr indent="-298450" lvl="7" marL="3657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8pPr>
            <a:lvl9pPr indent="-298450" lvl="8" marL="4114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cfe235cb7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g33cfe235cb7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3cfe235cb7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33cfe235cb7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How is coaching different than psychotherapy</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Coaching is considered to be distinct from psychotherapy in that most cases coaches engage in coaching with generally well functioning individuals. Coaches for helping people with the most basic important goals, not treating mental disorders. Discuss the importance of referral to therapist will see depression anxiety bipolar OCD abuse etc.</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There is also a shift from the hierarchical nature of therapy with her as a therapist specialist dealing with a person in need. In this way if you were a therapist you need to unlearn what you've been taught in school. Coaching is more about exploring future possibilities then working with long-term problems.</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Another way of saying this is instead of dealing with pathology we need to do with identifying strengths and articulating the clients current life and career purpose navigate any of the clothes on the challenges and celebrate success.</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It is important survey and executive coaching it was found that The 3 most important factors in effective coaching for honesty reliable feedback and good actually ideas. The 12 other qualities for approachability, self knowledge, comfort around people, intellectual horsepower, compassion, interpersonal savvy, creativity, listening, customers office, political savvy, integrity and trust, and the ability to deal with paradox. </a:t>
            </a:r>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3810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339" name="Google Shape;33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Name</a:t>
            </a:r>
            <a:endParaRPr/>
          </a:p>
          <a:p>
            <a:pPr indent="0" lvl="0" marL="0" rtl="0" algn="l">
              <a:lnSpc>
                <a:spcPct val="100000"/>
              </a:lnSpc>
              <a:spcBef>
                <a:spcPts val="0"/>
              </a:spcBef>
              <a:spcAft>
                <a:spcPts val="0"/>
              </a:spcAft>
              <a:buClr>
                <a:schemeClr val="dk1"/>
              </a:buClr>
              <a:buSzPts val="1100"/>
              <a:buFont typeface="Arial"/>
              <a:buNone/>
            </a:pPr>
            <a:r>
              <a:rPr lang="en"/>
              <a:t>Why did you choose to be a coach?</a:t>
            </a:r>
            <a:endParaRPr/>
          </a:p>
          <a:p>
            <a:pPr indent="0" lvl="0" marL="0" rtl="0" algn="l">
              <a:lnSpc>
                <a:spcPct val="100000"/>
              </a:lnSpc>
              <a:spcBef>
                <a:spcPts val="0"/>
              </a:spcBef>
              <a:spcAft>
                <a:spcPts val="0"/>
              </a:spcAft>
              <a:buClr>
                <a:schemeClr val="dk1"/>
              </a:buClr>
              <a:buSzPts val="1100"/>
              <a:buFont typeface="Arial"/>
              <a:buNone/>
            </a:pPr>
            <a:r>
              <a:rPr lang="en"/>
              <a:t>What would you like to do with it?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46"/>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46"/>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46"/>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13" name="Google Shape;13;p46"/>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4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6" name="Shape 16"/>
        <p:cNvGrpSpPr/>
        <p:nvPr/>
      </p:nvGrpSpPr>
      <p:grpSpPr>
        <a:xfrm>
          <a:off x="0" y="0"/>
          <a:ext cx="0" cy="0"/>
          <a:chOff x="0" y="0"/>
          <a:chExt cx="0" cy="0"/>
        </a:xfrm>
      </p:grpSpPr>
      <p:cxnSp>
        <p:nvCxnSpPr>
          <p:cNvPr id="17" name="Google Shape;17;p4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 name="Google Shape;18;p4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9" name="Google Shape;19;p4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0" name="Shape 20"/>
        <p:cNvGrpSpPr/>
        <p:nvPr/>
      </p:nvGrpSpPr>
      <p:grpSpPr>
        <a:xfrm>
          <a:off x="0" y="0"/>
          <a:ext cx="0" cy="0"/>
          <a:chOff x="0" y="0"/>
          <a:chExt cx="0" cy="0"/>
        </a:xfrm>
      </p:grpSpPr>
      <p:cxnSp>
        <p:nvCxnSpPr>
          <p:cNvPr id="21" name="Google Shape;21;p4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2" name="Google Shape;22;p49"/>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3" name="Google Shape;23;p49"/>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5" name="Shape 25"/>
        <p:cNvGrpSpPr/>
        <p:nvPr/>
      </p:nvGrpSpPr>
      <p:grpSpPr>
        <a:xfrm>
          <a:off x="0" y="0"/>
          <a:ext cx="0" cy="0"/>
          <a:chOff x="0" y="0"/>
          <a:chExt cx="0" cy="0"/>
        </a:xfrm>
      </p:grpSpPr>
      <p:sp>
        <p:nvSpPr>
          <p:cNvPr id="26" name="Google Shape;26;p5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7" name="Google Shape;27;p5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8" name="Google Shape;28;p5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9" name="Google Shape;29;p5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0" name="Google Shape;30;p5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1" name="Google Shape;31;p5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1"/>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4" name="Google Shape;34;p5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5" name="Shape 35"/>
        <p:cNvGrpSpPr/>
        <p:nvPr/>
      </p:nvGrpSpPr>
      <p:grpSpPr>
        <a:xfrm>
          <a:off x="0" y="0"/>
          <a:ext cx="0" cy="0"/>
          <a:chOff x="0" y="0"/>
          <a:chExt cx="0" cy="0"/>
        </a:xfrm>
      </p:grpSpPr>
      <p:sp>
        <p:nvSpPr>
          <p:cNvPr id="36" name="Google Shape;36;p5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5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1" name="Google Shape;41;p5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2" name="Google Shape;42;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3" name="Shape 43"/>
        <p:cNvGrpSpPr/>
        <p:nvPr/>
      </p:nvGrpSpPr>
      <p:grpSpPr>
        <a:xfrm>
          <a:off x="0" y="0"/>
          <a:ext cx="0" cy="0"/>
          <a:chOff x="0" y="0"/>
          <a:chExt cx="0" cy="0"/>
        </a:xfrm>
      </p:grpSpPr>
      <p:cxnSp>
        <p:nvCxnSpPr>
          <p:cNvPr id="44" name="Google Shape;44;p53"/>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5" name="Google Shape;45;p53"/>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6" name="Google Shape;46;p5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7" name="Google Shape;47;p53"/>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8" name="Google Shape;48;p53"/>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9" name="Google Shape;49;p5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cxnSp>
        <p:nvCxnSpPr>
          <p:cNvPr id="51" name="Google Shape;51;p5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52" name="Google Shape;52;p5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53" name="Google Shape;53;p5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54" name="Google Shape;54;p5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 name="Shape 55"/>
        <p:cNvGrpSpPr/>
        <p:nvPr/>
      </p:nvGrpSpPr>
      <p:grpSpPr>
        <a:xfrm>
          <a:off x="0" y="0"/>
          <a:ext cx="0" cy="0"/>
          <a:chOff x="0" y="0"/>
          <a:chExt cx="0" cy="0"/>
        </a:xfrm>
      </p:grpSpPr>
      <p:cxnSp>
        <p:nvCxnSpPr>
          <p:cNvPr id="56" name="Google Shape;56;p5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7" name="Google Shape;57;p5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8" name="Google Shape;58;p5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9" name="Google Shape;59;p5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0" name="Google Shape;60;p5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1" name="Google Shape;61;p5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2" name="Shape 62"/>
        <p:cNvGrpSpPr/>
        <p:nvPr/>
      </p:nvGrpSpPr>
      <p:grpSpPr>
        <a:xfrm>
          <a:off x="0" y="0"/>
          <a:ext cx="0" cy="0"/>
          <a:chOff x="0" y="0"/>
          <a:chExt cx="0" cy="0"/>
        </a:xfrm>
      </p:grpSpPr>
      <p:cxnSp>
        <p:nvCxnSpPr>
          <p:cNvPr id="63" name="Google Shape;63;p5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4" name="Google Shape;64;p5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5" name="Google Shape;65;p5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6" name="Google Shape;66;p5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7" name="Google Shape;67;p56"/>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8" name="Google Shape;68;p56"/>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9" name="Google Shape;69;p5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70" name="Shape 70"/>
        <p:cNvGrpSpPr/>
        <p:nvPr/>
      </p:nvGrpSpPr>
      <p:grpSpPr>
        <a:xfrm>
          <a:off x="0" y="0"/>
          <a:ext cx="0" cy="0"/>
          <a:chOff x="0" y="0"/>
          <a:chExt cx="0" cy="0"/>
        </a:xfrm>
      </p:grpSpPr>
      <p:cxnSp>
        <p:nvCxnSpPr>
          <p:cNvPr id="71" name="Google Shape;71;p5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5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3" name="Google Shape;73;p5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74" name="Google Shape;74;p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5" name="Shape 75"/>
        <p:cNvGrpSpPr/>
        <p:nvPr/>
      </p:nvGrpSpPr>
      <p:grpSpPr>
        <a:xfrm>
          <a:off x="0" y="0"/>
          <a:ext cx="0" cy="0"/>
          <a:chOff x="0" y="0"/>
          <a:chExt cx="0" cy="0"/>
        </a:xfrm>
      </p:grpSpPr>
      <p:cxnSp>
        <p:nvCxnSpPr>
          <p:cNvPr id="76" name="Google Shape;76;p58"/>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7" name="Google Shape;77;p58"/>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8" name="Google Shape;78;p58"/>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9" name="Google Shape;79;p58"/>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80" name="Google Shape;80;p5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4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4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4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9.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32.pn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P2L2qw-IM64" TargetMode="Externa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9.png"/><Relationship Id="rId4" Type="http://schemas.openxmlformats.org/officeDocument/2006/relationships/image" Target="../media/image15.png"/><Relationship Id="rId5"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2.jpg"/><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www.youtube.com/watch?v=lD09bO0Ht00" TargetMode="Externa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en.wikipedia.org/wiki/Dereflection" TargetMode="Externa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youtube.com/watch?v=fD1512_XJEw" TargetMode="Externa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www.youtube.com/watch?v=9EIxGrIc_6g" TargetMode="External"/><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1.png"/><Relationship Id="rId4" Type="http://schemas.openxmlformats.org/officeDocument/2006/relationships/image" Target="../media/image4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www.youtube.com/watch?v=CSM3Uml4Xpo" TargetMode="External"/><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pn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4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6" name="Google Shape;86;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7" name="Google Shape;87;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8" name="Google Shape;88;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1</a:t>
            </a:r>
            <a:endParaRPr b="0" i="0" sz="1400" u="none" cap="none" strike="noStrike">
              <a:solidFill>
                <a:srgbClr val="000000"/>
              </a:solidFill>
              <a:latin typeface="Arial"/>
              <a:ea typeface="Arial"/>
              <a:cs typeface="Arial"/>
              <a:sym typeface="Arial"/>
            </a:endParaRPr>
          </a:p>
        </p:txBody>
      </p:sp>
      <p:pic>
        <p:nvPicPr>
          <p:cNvPr id="89" name="Google Shape;89;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2"/>
          <p:cNvSpPr txBox="1"/>
          <p:nvPr>
            <p:ph idx="4294967295" type="title"/>
          </p:nvPr>
        </p:nvSpPr>
        <p:spPr>
          <a:xfrm>
            <a:off x="523550" y="4433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Week 1 </a:t>
            </a:r>
            <a:endParaRPr/>
          </a:p>
        </p:txBody>
      </p:sp>
      <p:pic>
        <p:nvPicPr>
          <p:cNvPr id="95" name="Google Shape;95;p2"/>
          <p:cNvPicPr preferRelativeResize="0"/>
          <p:nvPr/>
        </p:nvPicPr>
        <p:blipFill rotWithShape="1">
          <a:blip r:embed="rId3">
            <a:alphaModFix/>
          </a:blip>
          <a:srcRect b="0" l="0" r="0" t="0"/>
          <a:stretch/>
        </p:blipFill>
        <p:spPr>
          <a:xfrm>
            <a:off x="6956397" y="2571750"/>
            <a:ext cx="1408849" cy="2117125"/>
          </a:xfrm>
          <a:prstGeom prst="rect">
            <a:avLst/>
          </a:prstGeom>
          <a:noFill/>
          <a:ln>
            <a:noFill/>
          </a:ln>
        </p:spPr>
      </p:pic>
      <p:pic>
        <p:nvPicPr>
          <p:cNvPr id="96" name="Google Shape;96;p2"/>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
        <p:nvSpPr>
          <p:cNvPr id="97" name="Google Shape;97;p2"/>
          <p:cNvSpPr txBox="1"/>
          <p:nvPr/>
        </p:nvSpPr>
        <p:spPr>
          <a:xfrm>
            <a:off x="614737" y="1232925"/>
            <a:ext cx="5197200" cy="2677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Welcome</a:t>
            </a:r>
            <a:endParaRPr b="0" i="0" sz="1400" u="none" cap="none" strike="noStrike">
              <a:solidFill>
                <a:schemeClr val="dk2"/>
              </a:solidFill>
              <a:latin typeface="Arial"/>
              <a:ea typeface="Arial"/>
              <a:cs typeface="Arial"/>
              <a:sym typeface="Aria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Why I Created this Course</a:t>
            </a:r>
            <a:endParaRPr b="0" i="0" sz="1400" u="none" cap="none" strike="noStrike">
              <a:solidFill>
                <a:schemeClr val="dk2"/>
              </a:solidFill>
              <a:latin typeface="Arial"/>
              <a:ea typeface="Arial"/>
              <a:cs typeface="Arial"/>
              <a:sym typeface="Aria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Man’s Search for Meaning</a:t>
            </a:r>
            <a:endParaRPr b="0" i="0" sz="1400" u="none" cap="none" strike="noStrike">
              <a:solidFill>
                <a:schemeClr val="dk2"/>
              </a:solidFill>
              <a:latin typeface="Arial"/>
              <a:ea typeface="Arial"/>
              <a:cs typeface="Arial"/>
              <a:sym typeface="Aria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Greet One another </a:t>
            </a:r>
            <a:endParaRPr b="0" i="0" sz="1400" u="none" cap="none" strike="noStrike">
              <a:solidFill>
                <a:schemeClr val="dk2"/>
              </a:solidFill>
              <a:latin typeface="Arial"/>
              <a:ea typeface="Arial"/>
              <a:cs typeface="Arial"/>
              <a:sym typeface="Aria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Intro to Coaching/Logotherapy</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01" name="Shape 101"/>
        <p:cNvGrpSpPr/>
        <p:nvPr/>
      </p:nvGrpSpPr>
      <p:grpSpPr>
        <a:xfrm>
          <a:off x="0" y="0"/>
          <a:ext cx="0" cy="0"/>
          <a:chOff x="0" y="0"/>
          <a:chExt cx="0" cy="0"/>
        </a:xfrm>
      </p:grpSpPr>
      <p:sp>
        <p:nvSpPr>
          <p:cNvPr id="102" name="Google Shape;102;p3"/>
          <p:cNvSpPr txBox="1"/>
          <p:nvPr>
            <p:ph idx="4294967295" type="ctrTitle"/>
          </p:nvPr>
        </p:nvSpPr>
        <p:spPr>
          <a:xfrm>
            <a:off x="386400" y="212475"/>
            <a:ext cx="4618200" cy="943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2"/>
              </a:buClr>
              <a:buSzPts val="3600"/>
              <a:buFont typeface="Raleway"/>
              <a:buNone/>
            </a:pPr>
            <a:r>
              <a:rPr b="1" i="0" lang="en" sz="3600" u="none" cap="none" strike="noStrike">
                <a:solidFill>
                  <a:schemeClr val="lt1"/>
                </a:solidFill>
                <a:latin typeface="Raleway"/>
                <a:ea typeface="Raleway"/>
                <a:cs typeface="Raleway"/>
                <a:sym typeface="Raleway"/>
              </a:rPr>
              <a:t>About me</a:t>
            </a:r>
            <a:endParaRPr b="1" i="0" sz="3000" u="none" cap="none" strike="noStrike">
              <a:solidFill>
                <a:schemeClr val="lt1"/>
              </a:solidFill>
              <a:latin typeface="Raleway"/>
              <a:ea typeface="Raleway"/>
              <a:cs typeface="Raleway"/>
              <a:sym typeface="Raleway"/>
            </a:endParaRPr>
          </a:p>
        </p:txBody>
      </p:sp>
      <p:sp>
        <p:nvSpPr>
          <p:cNvPr id="103" name="Google Shape;103;p3"/>
          <p:cNvSpPr txBox="1"/>
          <p:nvPr>
            <p:ph idx="4294967295" type="subTitle"/>
          </p:nvPr>
        </p:nvSpPr>
        <p:spPr>
          <a:xfrm>
            <a:off x="337525" y="1214500"/>
            <a:ext cx="5056800" cy="1612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2400"/>
              <a:buFont typeface="Lato"/>
              <a:buNone/>
            </a:pPr>
            <a:r>
              <a:rPr b="0" i="0" lang="en" sz="2200" u="none" cap="none" strike="noStrike">
                <a:solidFill>
                  <a:schemeClr val="lt1"/>
                </a:solidFill>
                <a:latin typeface="Lato"/>
                <a:ea typeface="Lato"/>
                <a:cs typeface="Lato"/>
                <a:sym typeface="Lato"/>
              </a:rPr>
              <a:t>Rabbi Daniel Schonbuch, LMFT</a:t>
            </a:r>
            <a:endParaRPr b="0" i="0" sz="22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chemeClr val="dk2"/>
              </a:buClr>
              <a:buSzPts val="1800"/>
              <a:buFont typeface="Lato"/>
              <a:buNone/>
            </a:pPr>
            <a:r>
              <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Therapist </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TorahPsychology.org Conferences</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Adjunct Professor</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Coach</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Owner of MyTalkPlace.com Therapy</a:t>
            </a:r>
            <a:endParaRPr b="0" i="0" sz="2200" u="none" cap="none" strike="noStrike">
              <a:solidFill>
                <a:schemeClr val="lt1"/>
              </a:solidFill>
              <a:latin typeface="Lato"/>
              <a:ea typeface="Lato"/>
              <a:cs typeface="Lato"/>
              <a:sym typeface="Lato"/>
            </a:endParaRPr>
          </a:p>
          <a:p>
            <a:pPr indent="-368300" lvl="0" marL="457200" marR="0" rtl="0" algn="l">
              <a:lnSpc>
                <a:spcPct val="115000"/>
              </a:lnSpc>
              <a:spcBef>
                <a:spcPts val="0"/>
              </a:spcBef>
              <a:spcAft>
                <a:spcPts val="0"/>
              </a:spcAft>
              <a:buClr>
                <a:schemeClr val="lt1"/>
              </a:buClr>
              <a:buSzPts val="2200"/>
              <a:buFont typeface="Lato"/>
              <a:buChar char="●"/>
            </a:pPr>
            <a:r>
              <a:rPr b="0" i="0" lang="en" sz="2200" u="none" cap="none" strike="noStrike">
                <a:solidFill>
                  <a:schemeClr val="lt1"/>
                </a:solidFill>
                <a:latin typeface="Lato"/>
                <a:ea typeface="Lato"/>
                <a:cs typeface="Lato"/>
                <a:sym typeface="Lato"/>
              </a:rPr>
              <a:t>Author</a:t>
            </a:r>
            <a:endParaRPr b="0" i="0" sz="2200" u="none" cap="none" strike="noStrike">
              <a:solidFill>
                <a:schemeClr val="lt1"/>
              </a:solidFill>
              <a:latin typeface="Lato"/>
              <a:ea typeface="Lato"/>
              <a:cs typeface="Lato"/>
              <a:sym typeface="Lato"/>
            </a:endParaRPr>
          </a:p>
        </p:txBody>
      </p:sp>
      <p:pic>
        <p:nvPicPr>
          <p:cNvPr id="104" name="Google Shape;104;p3"/>
          <p:cNvPicPr preferRelativeResize="0"/>
          <p:nvPr/>
        </p:nvPicPr>
        <p:blipFill rotWithShape="1">
          <a:blip r:embed="rId3">
            <a:alphaModFix/>
          </a:blip>
          <a:srcRect b="0" l="0" r="0" t="0"/>
          <a:stretch/>
        </p:blipFill>
        <p:spPr>
          <a:xfrm>
            <a:off x="5467375" y="859900"/>
            <a:ext cx="2951373" cy="19671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path path="circle">
            <a:fillToRect b="50%" l="50%" r="50%" t="50%"/>
          </a:path>
          <a:tileRect/>
        </a:gradFill>
      </p:bgPr>
    </p:bg>
    <p:spTree>
      <p:nvGrpSpPr>
        <p:cNvPr id="108" name="Shape 108"/>
        <p:cNvGrpSpPr/>
        <p:nvPr/>
      </p:nvGrpSpPr>
      <p:grpSpPr>
        <a:xfrm>
          <a:off x="0" y="0"/>
          <a:ext cx="0" cy="0"/>
          <a:chOff x="0" y="0"/>
          <a:chExt cx="0" cy="0"/>
        </a:xfrm>
      </p:grpSpPr>
      <p:pic>
        <p:nvPicPr>
          <p:cNvPr id="109" name="Google Shape;109;p4"/>
          <p:cNvPicPr preferRelativeResize="0"/>
          <p:nvPr/>
        </p:nvPicPr>
        <p:blipFill rotWithShape="1">
          <a:blip r:embed="rId3">
            <a:alphaModFix/>
          </a:blip>
          <a:srcRect b="0" l="0" r="0" t="0"/>
          <a:stretch/>
        </p:blipFill>
        <p:spPr>
          <a:xfrm>
            <a:off x="3258175" y="521225"/>
            <a:ext cx="2627650" cy="3948650"/>
          </a:xfrm>
          <a:prstGeom prst="rect">
            <a:avLst/>
          </a:prstGeom>
          <a:noFill/>
          <a:ln>
            <a:noFill/>
          </a:ln>
        </p:spPr>
      </p:pic>
      <p:pic>
        <p:nvPicPr>
          <p:cNvPr id="110" name="Google Shape;110;p4"/>
          <p:cNvPicPr preferRelativeResize="0"/>
          <p:nvPr/>
        </p:nvPicPr>
        <p:blipFill rotWithShape="1">
          <a:blip r:embed="rId4">
            <a:alphaModFix/>
          </a:blip>
          <a:srcRect b="0" l="0" r="0" t="0"/>
          <a:stretch/>
        </p:blipFill>
        <p:spPr>
          <a:xfrm>
            <a:off x="388425" y="597425"/>
            <a:ext cx="2559075" cy="3948657"/>
          </a:xfrm>
          <a:prstGeom prst="rect">
            <a:avLst/>
          </a:prstGeom>
          <a:noFill/>
          <a:ln>
            <a:noFill/>
          </a:ln>
        </p:spPr>
      </p:pic>
      <p:pic>
        <p:nvPicPr>
          <p:cNvPr id="111" name="Google Shape;111;p4" title="adasdasdfadsa.jpg"/>
          <p:cNvPicPr preferRelativeResize="0"/>
          <p:nvPr/>
        </p:nvPicPr>
        <p:blipFill>
          <a:blip r:embed="rId5">
            <a:alphaModFix/>
          </a:blip>
          <a:stretch>
            <a:fillRect/>
          </a:stretch>
        </p:blipFill>
        <p:spPr>
          <a:xfrm>
            <a:off x="6196500" y="527840"/>
            <a:ext cx="2627650" cy="39370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Screen Shot 2015-11-20 at 9.47.21 AM.png" id="116" name="Google Shape;116;p5"/>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17" name="Google Shape;117;p5"/>
          <p:cNvSpPr txBox="1"/>
          <p:nvPr>
            <p:ph type="title"/>
          </p:nvPr>
        </p:nvSpPr>
        <p:spPr>
          <a:xfrm>
            <a:off x="265778" y="469691"/>
            <a:ext cx="6244200" cy="3835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3000"/>
              <a:buNone/>
            </a:pPr>
            <a:r>
              <a:rPr b="0" lang="en" sz="3000">
                <a:latin typeface="Arial"/>
                <a:ea typeface="Arial"/>
                <a:cs typeface="Arial"/>
                <a:sym typeface="Arial"/>
              </a:rPr>
              <a:t>My Training:</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CBT</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EMDR/TF-CBT</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Attachment Theory</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Somatic Experiencing </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Logotherapy</a:t>
            </a:r>
            <a:endParaRPr b="0" sz="3000">
              <a:latin typeface="Arial"/>
              <a:ea typeface="Arial"/>
              <a:cs typeface="Arial"/>
              <a:sym typeface="Arial"/>
            </a:endParaRPr>
          </a:p>
          <a:p>
            <a:pPr indent="0" lvl="0" marL="0" rtl="0" algn="l">
              <a:lnSpc>
                <a:spcPct val="150000"/>
              </a:lnSpc>
              <a:spcBef>
                <a:spcPts val="0"/>
              </a:spcBef>
              <a:spcAft>
                <a:spcPts val="0"/>
              </a:spcAft>
              <a:buClr>
                <a:schemeClr val="dk2"/>
              </a:buClr>
              <a:buSzPts val="1100"/>
              <a:buFont typeface="Arial"/>
              <a:buNone/>
            </a:pPr>
            <a:r>
              <a:t/>
            </a:r>
            <a:endParaRPr b="0" i="1" sz="30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descr="Screen Shot 2015-11-20 at 9.47.21 AM.png" id="122" name="Google Shape;122;p6"/>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123" name="Google Shape;123;p6"/>
          <p:cNvSpPr txBox="1"/>
          <p:nvPr>
            <p:ph type="title"/>
          </p:nvPr>
        </p:nvSpPr>
        <p:spPr>
          <a:xfrm>
            <a:off x="265778" y="469691"/>
            <a:ext cx="6244200" cy="3835500"/>
          </a:xfrm>
          <a:prstGeom prst="rect">
            <a:avLst/>
          </a:prstGeom>
          <a:noFill/>
          <a:ln>
            <a:noFill/>
          </a:ln>
        </p:spPr>
        <p:txBody>
          <a:bodyPr anchorCtr="0" anchor="t" bIns="91425" lIns="91425" spcFirstLastPara="1" rIns="91425" wrap="square" tIns="91425">
            <a:noAutofit/>
          </a:bodyPr>
          <a:lstStyle/>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Creator of Torahpsychology.org</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IT (Inspirational Therapy)</a:t>
            </a:r>
            <a:endParaRPr b="0" sz="3000">
              <a:latin typeface="Arial"/>
              <a:ea typeface="Arial"/>
              <a:cs typeface="Arial"/>
              <a:sym typeface="Arial"/>
            </a:endParaRPr>
          </a:p>
          <a:p>
            <a:pPr indent="0" lvl="0" marL="0" rtl="0" algn="l">
              <a:lnSpc>
                <a:spcPct val="150000"/>
              </a:lnSpc>
              <a:spcBef>
                <a:spcPts val="0"/>
              </a:spcBef>
              <a:spcAft>
                <a:spcPts val="0"/>
              </a:spcAft>
              <a:buClr>
                <a:schemeClr val="dk2"/>
              </a:buClr>
              <a:buSzPts val="1100"/>
              <a:buFont typeface="Arial"/>
              <a:buNone/>
            </a:pPr>
            <a:r>
              <a:t/>
            </a:r>
            <a:endParaRPr b="0" i="1" sz="30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7"/>
          <p:cNvPicPr preferRelativeResize="0"/>
          <p:nvPr/>
        </p:nvPicPr>
        <p:blipFill rotWithShape="1">
          <a:blip r:embed="rId3">
            <a:alphaModFix/>
          </a:blip>
          <a:srcRect b="15074" l="0" r="0" t="0"/>
          <a:stretch/>
        </p:blipFill>
        <p:spPr>
          <a:xfrm>
            <a:off x="0" y="0"/>
            <a:ext cx="9143997" cy="5143498"/>
          </a:xfrm>
          <a:prstGeom prst="rect">
            <a:avLst/>
          </a:prstGeom>
          <a:noFill/>
          <a:ln>
            <a:noFill/>
          </a:ln>
        </p:spPr>
      </p:pic>
      <p:sp>
        <p:nvSpPr>
          <p:cNvPr id="129" name="Google Shape;129;p7"/>
          <p:cNvSpPr/>
          <p:nvPr/>
        </p:nvSpPr>
        <p:spPr>
          <a:xfrm>
            <a:off x="283000" y="297900"/>
            <a:ext cx="4547700" cy="4547700"/>
          </a:xfrm>
          <a:prstGeom prst="rect">
            <a:avLst/>
          </a:prstGeom>
          <a:solidFill>
            <a:srgbClr val="000000">
              <a:alpha val="7647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7"/>
          <p:cNvSpPr txBox="1"/>
          <p:nvPr>
            <p:ph idx="4294967295" type="body"/>
          </p:nvPr>
        </p:nvSpPr>
        <p:spPr>
          <a:xfrm>
            <a:off x="481300" y="529650"/>
            <a:ext cx="4151100" cy="4084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2800">
                <a:solidFill>
                  <a:schemeClr val="accent5"/>
                </a:solidFill>
              </a:rPr>
              <a:t>Clients deal with:</a:t>
            </a:r>
            <a:endParaRPr/>
          </a:p>
          <a:p>
            <a:pPr indent="-400050" lvl="0" marL="457200" rtl="0" algn="l">
              <a:lnSpc>
                <a:spcPct val="100000"/>
              </a:lnSpc>
              <a:spcBef>
                <a:spcPts val="1600"/>
              </a:spcBef>
              <a:spcAft>
                <a:spcPts val="0"/>
              </a:spcAft>
              <a:buClr>
                <a:schemeClr val="lt1"/>
              </a:buClr>
              <a:buSzPts val="2700"/>
              <a:buChar char="●"/>
            </a:pPr>
            <a:r>
              <a:rPr lang="en" sz="2700">
                <a:solidFill>
                  <a:schemeClr val="lt1"/>
                </a:solidFill>
              </a:rPr>
              <a:t>Depression</a:t>
            </a:r>
            <a:endParaRPr sz="2700"/>
          </a:p>
          <a:p>
            <a:pPr indent="-400050" lvl="0" marL="457200" rtl="0" algn="l">
              <a:lnSpc>
                <a:spcPct val="100000"/>
              </a:lnSpc>
              <a:spcBef>
                <a:spcPts val="0"/>
              </a:spcBef>
              <a:spcAft>
                <a:spcPts val="0"/>
              </a:spcAft>
              <a:buClr>
                <a:schemeClr val="lt1"/>
              </a:buClr>
              <a:buSzPts val="2700"/>
              <a:buChar char="●"/>
            </a:pPr>
            <a:r>
              <a:rPr lang="en" sz="2700">
                <a:solidFill>
                  <a:schemeClr val="lt1"/>
                </a:solidFill>
              </a:rPr>
              <a:t>Anxiety</a:t>
            </a:r>
            <a:endParaRPr sz="2700"/>
          </a:p>
          <a:p>
            <a:pPr indent="-400050" lvl="0" marL="457200" rtl="0" algn="l">
              <a:lnSpc>
                <a:spcPct val="100000"/>
              </a:lnSpc>
              <a:spcBef>
                <a:spcPts val="0"/>
              </a:spcBef>
              <a:spcAft>
                <a:spcPts val="0"/>
              </a:spcAft>
              <a:buClr>
                <a:schemeClr val="lt1"/>
              </a:buClr>
              <a:buSzPts val="2700"/>
              <a:buChar char="●"/>
            </a:pPr>
            <a:r>
              <a:rPr lang="en" sz="2700">
                <a:solidFill>
                  <a:schemeClr val="lt1"/>
                </a:solidFill>
              </a:rPr>
              <a:t>OCD</a:t>
            </a:r>
            <a:endParaRPr sz="2700"/>
          </a:p>
          <a:p>
            <a:pPr indent="-400050" lvl="0" marL="457200" rtl="0" algn="l">
              <a:lnSpc>
                <a:spcPct val="100000"/>
              </a:lnSpc>
              <a:spcBef>
                <a:spcPts val="0"/>
              </a:spcBef>
              <a:spcAft>
                <a:spcPts val="0"/>
              </a:spcAft>
              <a:buClr>
                <a:schemeClr val="lt1"/>
              </a:buClr>
              <a:buSzPts val="2700"/>
              <a:buChar char="●"/>
            </a:pPr>
            <a:r>
              <a:rPr lang="en" sz="2700">
                <a:solidFill>
                  <a:schemeClr val="lt1"/>
                </a:solidFill>
              </a:rPr>
              <a:t>PTSD</a:t>
            </a:r>
            <a:endParaRPr sz="2700"/>
          </a:p>
          <a:p>
            <a:pPr indent="-400050" lvl="0" marL="457200" rtl="0" algn="l">
              <a:lnSpc>
                <a:spcPct val="100000"/>
              </a:lnSpc>
              <a:spcBef>
                <a:spcPts val="0"/>
              </a:spcBef>
              <a:spcAft>
                <a:spcPts val="0"/>
              </a:spcAft>
              <a:buClr>
                <a:schemeClr val="lt1"/>
              </a:buClr>
              <a:buSzPts val="2700"/>
              <a:buChar char="●"/>
            </a:pPr>
            <a:r>
              <a:rPr lang="en" sz="2700">
                <a:solidFill>
                  <a:schemeClr val="lt1"/>
                </a:solidFill>
              </a:rPr>
              <a:t>Addictions</a:t>
            </a:r>
            <a:endParaRPr sz="2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134" name="Shape 134"/>
        <p:cNvGrpSpPr/>
        <p:nvPr/>
      </p:nvGrpSpPr>
      <p:grpSpPr>
        <a:xfrm>
          <a:off x="0" y="0"/>
          <a:ext cx="0" cy="0"/>
          <a:chOff x="0" y="0"/>
          <a:chExt cx="0" cy="0"/>
        </a:xfrm>
      </p:grpSpPr>
      <p:sp>
        <p:nvSpPr>
          <p:cNvPr id="135" name="Google Shape;135;p8"/>
          <p:cNvSpPr txBox="1"/>
          <p:nvPr>
            <p:ph idx="4294967295" type="title"/>
          </p:nvPr>
        </p:nvSpPr>
        <p:spPr>
          <a:xfrm>
            <a:off x="389425" y="503075"/>
            <a:ext cx="54816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Why do we need coaches and coaching ?</a:t>
            </a:r>
            <a:endParaRPr>
              <a:solidFill>
                <a:schemeClr val="lt1"/>
              </a:solidFill>
            </a:endParaRPr>
          </a:p>
        </p:txBody>
      </p:sp>
      <p:sp>
        <p:nvSpPr>
          <p:cNvPr id="136" name="Google Shape;136;p8"/>
          <p:cNvSpPr txBox="1"/>
          <p:nvPr>
            <p:ph idx="4294967295" type="title"/>
          </p:nvPr>
        </p:nvSpPr>
        <p:spPr>
          <a:xfrm>
            <a:off x="295350" y="1844350"/>
            <a:ext cx="57159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People want to change but sometimes need help.</a:t>
            </a:r>
            <a:endParaRPr>
              <a:solidFill>
                <a:schemeClr val="lt1"/>
              </a:solidFill>
            </a:endParaRPr>
          </a:p>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We can learn how to change ourselves.</a:t>
            </a:r>
            <a:endParaRPr>
              <a:solidFill>
                <a:schemeClr val="lt1"/>
              </a:solidFill>
            </a:endParaRPr>
          </a:p>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Coaching is a pathway to personal and professional transformation. </a:t>
            </a:r>
            <a:endParaRPr>
              <a:solidFill>
                <a:schemeClr val="lt1"/>
              </a:solidFill>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Image result for life coaches" id="137" name="Google Shape;137;p8"/>
          <p:cNvPicPr preferRelativeResize="0"/>
          <p:nvPr/>
        </p:nvPicPr>
        <p:blipFill rotWithShape="1">
          <a:blip r:embed="rId3">
            <a:alphaModFix/>
          </a:blip>
          <a:srcRect b="0" l="0" r="0" t="0"/>
          <a:stretch/>
        </p:blipFill>
        <p:spPr>
          <a:xfrm>
            <a:off x="6237475" y="860150"/>
            <a:ext cx="2424925" cy="1613678"/>
          </a:xfrm>
          <a:prstGeom prst="rect">
            <a:avLst/>
          </a:prstGeom>
          <a:noFill/>
          <a:ln>
            <a:noFill/>
          </a:ln>
        </p:spPr>
      </p:pic>
      <p:pic>
        <p:nvPicPr>
          <p:cNvPr descr="Image result for life coaches" id="138" name="Google Shape;138;p8"/>
          <p:cNvPicPr preferRelativeResize="0"/>
          <p:nvPr/>
        </p:nvPicPr>
        <p:blipFill rotWithShape="1">
          <a:blip r:embed="rId4">
            <a:alphaModFix/>
          </a:blip>
          <a:srcRect b="0" l="0" r="0" t="0"/>
          <a:stretch/>
        </p:blipFill>
        <p:spPr>
          <a:xfrm>
            <a:off x="6230738" y="2802350"/>
            <a:ext cx="2438400" cy="1628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42" name="Shape 142"/>
        <p:cNvGrpSpPr/>
        <p:nvPr/>
      </p:nvGrpSpPr>
      <p:grpSpPr>
        <a:xfrm>
          <a:off x="0" y="0"/>
          <a:ext cx="0" cy="0"/>
          <a:chOff x="0" y="0"/>
          <a:chExt cx="0" cy="0"/>
        </a:xfrm>
      </p:grpSpPr>
      <p:sp>
        <p:nvSpPr>
          <p:cNvPr id="143" name="Google Shape;143;p9"/>
          <p:cNvSpPr txBox="1"/>
          <p:nvPr>
            <p:ph idx="4294967295" type="title"/>
          </p:nvPr>
        </p:nvSpPr>
        <p:spPr>
          <a:xfrm>
            <a:off x="483500" y="40760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Why do we need coaches?</a:t>
            </a:r>
            <a:endParaRPr>
              <a:solidFill>
                <a:schemeClr val="lt1"/>
              </a:solidFill>
            </a:endParaRPr>
          </a:p>
        </p:txBody>
      </p:sp>
      <p:sp>
        <p:nvSpPr>
          <p:cNvPr id="144" name="Google Shape;144;p9"/>
          <p:cNvSpPr txBox="1"/>
          <p:nvPr>
            <p:ph idx="4294967295" type="title"/>
          </p:nvPr>
        </p:nvSpPr>
        <p:spPr>
          <a:xfrm>
            <a:off x="535775" y="1705950"/>
            <a:ext cx="5878500" cy="35448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Alcohol</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Internet</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Violence</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Addiction </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Meaninglessness</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People seeking change</a:t>
            </a:r>
            <a:endParaRPr b="0" sz="2400">
              <a:solidFill>
                <a:schemeClr val="lt1"/>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45" name="Google Shape;145;p9"/>
          <p:cNvPicPr preferRelativeResize="0"/>
          <p:nvPr/>
        </p:nvPicPr>
        <p:blipFill rotWithShape="1">
          <a:blip r:embed="rId3">
            <a:alphaModFix/>
          </a:blip>
          <a:srcRect b="0" l="0" r="0" t="0"/>
          <a:stretch/>
        </p:blipFill>
        <p:spPr>
          <a:xfrm>
            <a:off x="6172597" y="1311500"/>
            <a:ext cx="1861752" cy="1301150"/>
          </a:xfrm>
          <a:prstGeom prst="rect">
            <a:avLst/>
          </a:prstGeom>
          <a:noFill/>
          <a:ln>
            <a:noFill/>
          </a:ln>
        </p:spPr>
      </p:pic>
      <p:pic>
        <p:nvPicPr>
          <p:cNvPr id="146" name="Google Shape;146;p9"/>
          <p:cNvPicPr preferRelativeResize="0"/>
          <p:nvPr/>
        </p:nvPicPr>
        <p:blipFill rotWithShape="1">
          <a:blip r:embed="rId4">
            <a:alphaModFix/>
          </a:blip>
          <a:srcRect b="0" l="0" r="0" t="0"/>
          <a:stretch/>
        </p:blipFill>
        <p:spPr>
          <a:xfrm>
            <a:off x="6034950" y="3119450"/>
            <a:ext cx="2323482" cy="1301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50" name="Shape 150"/>
        <p:cNvGrpSpPr/>
        <p:nvPr/>
      </p:nvGrpSpPr>
      <p:grpSpPr>
        <a:xfrm>
          <a:off x="0" y="0"/>
          <a:ext cx="0" cy="0"/>
          <a:chOff x="0" y="0"/>
          <a:chExt cx="0" cy="0"/>
        </a:xfrm>
      </p:grpSpPr>
      <p:pic>
        <p:nvPicPr>
          <p:cNvPr id="151" name="Google Shape;151;p10"/>
          <p:cNvPicPr preferRelativeResize="0"/>
          <p:nvPr/>
        </p:nvPicPr>
        <p:blipFill rotWithShape="1">
          <a:blip r:embed="rId3">
            <a:alphaModFix/>
          </a:blip>
          <a:srcRect b="0" l="-5842" r="0" t="1845"/>
          <a:stretch/>
        </p:blipFill>
        <p:spPr>
          <a:xfrm>
            <a:off x="2128350" y="251850"/>
            <a:ext cx="5728800" cy="4728925"/>
          </a:xfrm>
          <a:prstGeom prst="rect">
            <a:avLst/>
          </a:prstGeom>
          <a:noFill/>
          <a:ln>
            <a:noFill/>
          </a:ln>
        </p:spPr>
      </p:pic>
      <p:sp>
        <p:nvSpPr>
          <p:cNvPr id="152" name="Google Shape;152;p10"/>
          <p:cNvSpPr txBox="1"/>
          <p:nvPr/>
        </p:nvSpPr>
        <p:spPr>
          <a:xfrm>
            <a:off x="3697900" y="49214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b="1" i="0" lang="en" sz="3000" u="none" cap="none" strike="noStrike">
                <a:solidFill>
                  <a:schemeClr val="dk2"/>
                </a:solidFill>
                <a:latin typeface="Raleway"/>
                <a:ea typeface="Raleway"/>
                <a:cs typeface="Raleway"/>
                <a:sym typeface="Raleway"/>
              </a:rPr>
              <a:t>AA Groups</a:t>
            </a:r>
            <a:endParaRPr b="0" i="0" sz="1400" u="none" cap="none" strike="noStrike">
              <a:solidFill>
                <a:srgbClr val="000000"/>
              </a:solidFill>
              <a:latin typeface="Arial"/>
              <a:ea typeface="Arial"/>
              <a:cs typeface="Arial"/>
              <a:sym typeface="Arial"/>
            </a:endParaRPr>
          </a:p>
        </p:txBody>
      </p:sp>
      <p:sp>
        <p:nvSpPr>
          <p:cNvPr id="153" name="Google Shape;153;p10"/>
          <p:cNvSpPr txBox="1"/>
          <p:nvPr>
            <p:ph idx="4294967295" type="body"/>
          </p:nvPr>
        </p:nvSpPr>
        <p:spPr>
          <a:xfrm>
            <a:off x="2855550" y="1377475"/>
            <a:ext cx="44163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FF"/>
              </a:buClr>
              <a:buSzPts val="1800"/>
              <a:buFont typeface="Arial"/>
              <a:buChar char="➔"/>
            </a:pPr>
            <a:r>
              <a:rPr b="1" lang="en">
                <a:solidFill>
                  <a:schemeClr val="dk2"/>
                </a:solidFill>
                <a:latin typeface="Arial"/>
                <a:ea typeface="Arial"/>
                <a:cs typeface="Arial"/>
                <a:sym typeface="Arial"/>
              </a:rPr>
              <a:t>Alcoholics Anonymous (AA)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Cocaine Anonymous (CA)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Dual Recovery Anonymous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Marijuana Anonymous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Al-Anon Family Groups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Overeaters Anonymous</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Gamblers Anonymous</a:t>
            </a:r>
            <a:endParaRPr>
              <a:latin typeface="Arial"/>
              <a:ea typeface="Arial"/>
              <a:cs typeface="Arial"/>
              <a:sym typeface="Arial"/>
            </a:endParaRPr>
          </a:p>
          <a:p>
            <a:pPr indent="-330200" lvl="0" marL="457200" rtl="0" algn="l">
              <a:lnSpc>
                <a:spcPct val="100000"/>
              </a:lnSpc>
              <a:spcBef>
                <a:spcPts val="800"/>
              </a:spcBef>
              <a:spcAft>
                <a:spcPts val="0"/>
              </a:spcAft>
              <a:buClr>
                <a:srgbClr val="0000FF"/>
              </a:buClr>
              <a:buSzPts val="1600"/>
              <a:buFont typeface="Arial"/>
              <a:buChar char="➔"/>
            </a:pPr>
            <a:r>
              <a:rPr b="1" lang="en">
                <a:solidFill>
                  <a:schemeClr val="dk2"/>
                </a:solidFill>
                <a:latin typeface="Arial"/>
                <a:ea typeface="Arial"/>
                <a:cs typeface="Arial"/>
                <a:sym typeface="Arial"/>
              </a:rPr>
              <a:t>Adult Children of Alcoholics A.</a:t>
            </a:r>
            <a:r>
              <a:rPr b="1" lang="en" sz="1600">
                <a:solidFill>
                  <a:schemeClr val="dk2"/>
                </a:solidFill>
                <a:latin typeface="Arial"/>
                <a:ea typeface="Arial"/>
                <a:cs typeface="Arial"/>
                <a:sym typeface="Arial"/>
              </a:rPr>
              <a:t> </a:t>
            </a:r>
            <a:endParaRPr sz="1600">
              <a:latin typeface="Arial"/>
              <a:ea typeface="Arial"/>
              <a:cs typeface="Arial"/>
              <a:sym typeface="Arial"/>
            </a:endParaRPr>
          </a:p>
          <a:p>
            <a:pPr indent="-228600" lvl="0" marL="457200" rtl="0" algn="l">
              <a:lnSpc>
                <a:spcPct val="115000"/>
              </a:lnSpc>
              <a:spcBef>
                <a:spcPts val="800"/>
              </a:spcBef>
              <a:spcAft>
                <a:spcPts val="0"/>
              </a:spcAft>
              <a:buClr>
                <a:srgbClr val="0000FF"/>
              </a:buClr>
              <a:buSzPts val="1400"/>
              <a:buFont typeface="Arial"/>
              <a:buNone/>
            </a:pPr>
            <a:r>
              <a:t/>
            </a:r>
            <a:endParaRPr b="1" sz="1100">
              <a:solidFill>
                <a:schemeClr val="dk2"/>
              </a:solidFill>
              <a:latin typeface="Arial"/>
              <a:ea typeface="Arial"/>
              <a:cs typeface="Arial"/>
              <a:sym typeface="Arial"/>
            </a:endParaRPr>
          </a:p>
        </p:txBody>
      </p:sp>
      <p:pic>
        <p:nvPicPr>
          <p:cNvPr id="154" name="Google Shape;154;p10"/>
          <p:cNvPicPr preferRelativeResize="0"/>
          <p:nvPr/>
        </p:nvPicPr>
        <p:blipFill rotWithShape="1">
          <a:blip r:embed="rId4">
            <a:alphaModFix/>
          </a:blip>
          <a:srcRect b="0" l="0" r="0" t="0"/>
          <a:stretch/>
        </p:blipFill>
        <p:spPr>
          <a:xfrm>
            <a:off x="626700" y="1254738"/>
            <a:ext cx="2228850" cy="2047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path path="circle">
            <a:fillToRect b="50%" l="50%" r="50%" t="50%"/>
          </a:path>
          <a:tileRect/>
        </a:gradFill>
      </p:bgPr>
    </p:bg>
    <p:spTree>
      <p:nvGrpSpPr>
        <p:cNvPr id="158" name="Shape 158"/>
        <p:cNvGrpSpPr/>
        <p:nvPr/>
      </p:nvGrpSpPr>
      <p:grpSpPr>
        <a:xfrm>
          <a:off x="0" y="0"/>
          <a:ext cx="0" cy="0"/>
          <a:chOff x="0" y="0"/>
          <a:chExt cx="0" cy="0"/>
        </a:xfrm>
      </p:grpSpPr>
      <p:pic>
        <p:nvPicPr>
          <p:cNvPr id="159" name="Google Shape;159;p11"/>
          <p:cNvPicPr preferRelativeResize="0"/>
          <p:nvPr/>
        </p:nvPicPr>
        <p:blipFill rotWithShape="1">
          <a:blip r:embed="rId3">
            <a:alphaModFix/>
          </a:blip>
          <a:srcRect b="0" l="0" r="0" t="0"/>
          <a:stretch/>
        </p:blipFill>
        <p:spPr>
          <a:xfrm>
            <a:off x="2444700" y="162725"/>
            <a:ext cx="5731700" cy="4818049"/>
          </a:xfrm>
          <a:prstGeom prst="rect">
            <a:avLst/>
          </a:prstGeom>
          <a:noFill/>
          <a:ln>
            <a:noFill/>
          </a:ln>
        </p:spPr>
      </p:pic>
      <p:sp>
        <p:nvSpPr>
          <p:cNvPr id="160" name="Google Shape;160;p11"/>
          <p:cNvSpPr txBox="1"/>
          <p:nvPr/>
        </p:nvSpPr>
        <p:spPr>
          <a:xfrm>
            <a:off x="2855550" y="3825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Lack of Meaning</a:t>
            </a:r>
            <a:endParaRPr b="0" i="0" sz="1400" u="none" cap="none" strike="noStrike">
              <a:solidFill>
                <a:srgbClr val="000000"/>
              </a:solidFill>
              <a:latin typeface="Arial"/>
              <a:ea typeface="Arial"/>
              <a:cs typeface="Arial"/>
              <a:sym typeface="Arial"/>
            </a:endParaRPr>
          </a:p>
        </p:txBody>
      </p:sp>
      <p:sp>
        <p:nvSpPr>
          <p:cNvPr id="161" name="Google Shape;161;p11"/>
          <p:cNvSpPr txBox="1"/>
          <p:nvPr>
            <p:ph idx="4294967295" type="body"/>
          </p:nvPr>
        </p:nvSpPr>
        <p:spPr>
          <a:xfrm>
            <a:off x="2963526" y="1142075"/>
            <a:ext cx="4592100" cy="33279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Around 50 percent of marriages in the US end in divorce. </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45 million suffer from anxiety</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15 million from depression. </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20% of all neuroses can be seen at noogenic or those relating to the the lack of meaning. </a:t>
            </a:r>
            <a:endParaRPr sz="2600"/>
          </a:p>
          <a:p>
            <a:pPr indent="-330200" lvl="0" marL="457200" rtl="0" algn="l">
              <a:lnSpc>
                <a:spcPct val="100000"/>
              </a:lnSpc>
              <a:spcBef>
                <a:spcPts val="0"/>
              </a:spcBef>
              <a:spcAft>
                <a:spcPts val="0"/>
              </a:spcAft>
              <a:buSzPts val="1600"/>
              <a:buFont typeface="Arial"/>
              <a:buChar char="➔"/>
            </a:pPr>
            <a:r>
              <a:rPr b="1" lang="en" sz="1900">
                <a:latin typeface="Arial"/>
                <a:ea typeface="Arial"/>
                <a:cs typeface="Arial"/>
                <a:sym typeface="Arial"/>
              </a:rPr>
              <a:t>Around 30 % of many marriages end due to shared lack of meaning in their lives.</a:t>
            </a:r>
            <a:r>
              <a:rPr b="1" lang="en" sz="1600">
                <a:latin typeface="Arial"/>
                <a:ea typeface="Arial"/>
                <a:cs typeface="Arial"/>
                <a:sym typeface="Arial"/>
              </a:rPr>
              <a:t> </a:t>
            </a:r>
            <a:endParaRPr sz="2300"/>
          </a:p>
        </p:txBody>
      </p:sp>
      <p:pic>
        <p:nvPicPr>
          <p:cNvPr id="162" name="Google Shape;162;p11"/>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2"/>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2 Types of Distress</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Situational</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Chronic</a:t>
            </a:r>
            <a:endParaRPr/>
          </a:p>
        </p:txBody>
      </p:sp>
      <p:pic>
        <p:nvPicPr>
          <p:cNvPr id="168" name="Google Shape;168;p12"/>
          <p:cNvPicPr preferRelativeResize="0"/>
          <p:nvPr/>
        </p:nvPicPr>
        <p:blipFill rotWithShape="1">
          <a:blip r:embed="rId3">
            <a:alphaModFix/>
          </a:blip>
          <a:srcRect b="0" l="0" r="0" t="0"/>
          <a:stretch/>
        </p:blipFill>
        <p:spPr>
          <a:xfrm>
            <a:off x="0" y="86325"/>
            <a:ext cx="4348200" cy="2464025"/>
          </a:xfrm>
          <a:prstGeom prst="rect">
            <a:avLst/>
          </a:prstGeom>
          <a:noFill/>
          <a:ln>
            <a:noFill/>
          </a:ln>
        </p:spPr>
      </p:pic>
      <p:pic>
        <p:nvPicPr>
          <p:cNvPr id="169" name="Google Shape;169;p12"/>
          <p:cNvPicPr preferRelativeResize="0"/>
          <p:nvPr/>
        </p:nvPicPr>
        <p:blipFill rotWithShape="1">
          <a:blip r:embed="rId4">
            <a:alphaModFix/>
          </a:blip>
          <a:srcRect b="0" l="0" r="0" t="0"/>
          <a:stretch/>
        </p:blipFill>
        <p:spPr>
          <a:xfrm>
            <a:off x="0" y="2464025"/>
            <a:ext cx="4348200" cy="2679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3"/>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Breaking Free From the Cure Myth </a:t>
            </a:r>
            <a:endParaRPr/>
          </a:p>
          <a:p>
            <a:pPr indent="0" lvl="0" marL="0" rtl="0" algn="l">
              <a:lnSpc>
                <a:spcPct val="115000"/>
              </a:lnSpc>
              <a:spcBef>
                <a:spcPts val="1600"/>
              </a:spcBef>
              <a:spcAft>
                <a:spcPts val="0"/>
              </a:spcAft>
              <a:buClr>
                <a:schemeClr val="dk2"/>
              </a:buClr>
              <a:buSzPts val="1100"/>
              <a:buFont typeface="Arial"/>
              <a:buNone/>
            </a:pPr>
            <a:r>
              <a:rPr lang="en" sz="1400">
                <a:latin typeface="Arial"/>
                <a:ea typeface="Arial"/>
                <a:cs typeface="Arial"/>
                <a:sym typeface="Arial"/>
              </a:rPr>
              <a:t>“The more experience I’ve acquired in short-term models of treatment, the more skeptical I’ve become about offering permanent solutions to life’s complex issues”. </a:t>
            </a:r>
            <a:endParaRPr/>
          </a:p>
          <a:p>
            <a:pPr indent="0" lvl="0" marL="0" rtl="0" algn="l">
              <a:lnSpc>
                <a:spcPct val="115000"/>
              </a:lnSpc>
              <a:spcBef>
                <a:spcPts val="0"/>
              </a:spcBef>
              <a:spcAft>
                <a:spcPts val="0"/>
              </a:spcAft>
              <a:buClr>
                <a:schemeClr val="dk2"/>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 sz="1400">
                <a:latin typeface="Arial"/>
                <a:ea typeface="Arial"/>
                <a:cs typeface="Arial"/>
                <a:sym typeface="Arial"/>
              </a:rPr>
              <a:t>“Many people who have anxiety and depression often suffer from it all their lives, even after a good response to therapy and that most people also need a “</a:t>
            </a:r>
            <a:r>
              <a:rPr i="1" lang="en" sz="1400">
                <a:latin typeface="Arial"/>
                <a:ea typeface="Arial"/>
                <a:cs typeface="Arial"/>
                <a:sym typeface="Arial"/>
              </a:rPr>
              <a:t>daily program of meditation and spiritual connection</a:t>
            </a:r>
            <a:r>
              <a:rPr lang="en" sz="1400">
                <a:latin typeface="Arial"/>
                <a:ea typeface="Arial"/>
                <a:cs typeface="Arial"/>
                <a:sym typeface="Arial"/>
              </a:rPr>
              <a:t>”. </a:t>
            </a:r>
            <a:r>
              <a:rPr b="1" lang="en" sz="1400">
                <a:latin typeface="Arial"/>
                <a:ea typeface="Arial"/>
                <a:cs typeface="Arial"/>
                <a:sym typeface="Arial"/>
              </a:rPr>
              <a:t>They need to find more meaning in their lives.  </a:t>
            </a:r>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800">
              <a:solidFill>
                <a:srgbClr val="000000"/>
              </a:solidFill>
            </a:endParaRPr>
          </a:p>
        </p:txBody>
      </p:sp>
      <p:pic>
        <p:nvPicPr>
          <p:cNvPr id="175" name="Google Shape;175;p13"/>
          <p:cNvPicPr preferRelativeResize="0"/>
          <p:nvPr/>
        </p:nvPicPr>
        <p:blipFill rotWithShape="1">
          <a:blip r:embed="rId3">
            <a:alphaModFix/>
          </a:blip>
          <a:srcRect b="0" l="0" r="0" t="0"/>
          <a:stretch/>
        </p:blipFill>
        <p:spPr>
          <a:xfrm>
            <a:off x="268000" y="388225"/>
            <a:ext cx="4338675" cy="4338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spirtus.jpg" id="180" name="Google Shape;180;p14"/>
          <p:cNvPicPr preferRelativeResize="0"/>
          <p:nvPr/>
        </p:nvPicPr>
        <p:blipFill rotWithShape="1">
          <a:blip r:embed="rId3">
            <a:alphaModFix/>
          </a:blip>
          <a:srcRect b="0" l="5554" r="5555" t="0"/>
          <a:stretch/>
        </p:blipFill>
        <p:spPr>
          <a:xfrm>
            <a:off x="0" y="0"/>
            <a:ext cx="9144000" cy="5143504"/>
          </a:xfrm>
          <a:prstGeom prst="rect">
            <a:avLst/>
          </a:prstGeom>
          <a:noFill/>
          <a:ln>
            <a:noFill/>
          </a:ln>
        </p:spPr>
      </p:pic>
      <p:sp>
        <p:nvSpPr>
          <p:cNvPr id="181" name="Google Shape;181;p14"/>
          <p:cNvSpPr txBox="1"/>
          <p:nvPr>
            <p:ph type="title"/>
          </p:nvPr>
        </p:nvSpPr>
        <p:spPr>
          <a:xfrm>
            <a:off x="283103" y="712141"/>
            <a:ext cx="62442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0" lang="en" sz="3200">
                <a:latin typeface="Arial"/>
                <a:ea typeface="Arial"/>
                <a:cs typeface="Arial"/>
                <a:sym typeface="Arial"/>
              </a:rPr>
              <a:t>Spiritus Contra Spiritum</a:t>
            </a:r>
            <a:endParaRPr sz="4400"/>
          </a:p>
          <a:p>
            <a:pPr indent="0" lvl="0" marL="0" rtl="0" algn="l">
              <a:lnSpc>
                <a:spcPct val="115000"/>
              </a:lnSpc>
              <a:spcBef>
                <a:spcPts val="0"/>
              </a:spcBef>
              <a:spcAft>
                <a:spcPts val="0"/>
              </a:spcAft>
              <a:buSzPts val="3600"/>
              <a:buNone/>
            </a:pPr>
            <a:r>
              <a:t/>
            </a:r>
            <a:endParaRPr b="0" sz="2250">
              <a:latin typeface="Arial"/>
              <a:ea typeface="Arial"/>
              <a:cs typeface="Arial"/>
              <a:sym typeface="Arial"/>
            </a:endParaRPr>
          </a:p>
          <a:p>
            <a:pPr indent="0" lvl="0" marL="0" rtl="0" algn="l">
              <a:lnSpc>
                <a:spcPct val="115000"/>
              </a:lnSpc>
              <a:spcBef>
                <a:spcPts val="0"/>
              </a:spcBef>
              <a:spcAft>
                <a:spcPts val="0"/>
              </a:spcAft>
              <a:buSzPts val="3600"/>
              <a:buNone/>
            </a:pPr>
            <a:r>
              <a:rPr b="0" lang="en" sz="2050">
                <a:latin typeface="Arial"/>
                <a:ea typeface="Arial"/>
                <a:cs typeface="Arial"/>
                <a:sym typeface="Arial"/>
              </a:rPr>
              <a:t>A spiritual experience to counter</a:t>
            </a:r>
            <a:endParaRPr b="0" sz="2050">
              <a:latin typeface="Arial"/>
              <a:ea typeface="Arial"/>
              <a:cs typeface="Arial"/>
              <a:sym typeface="Arial"/>
            </a:endParaRPr>
          </a:p>
          <a:p>
            <a:pPr indent="0" lvl="0" marL="0" rtl="0" algn="l">
              <a:lnSpc>
                <a:spcPct val="115000"/>
              </a:lnSpc>
              <a:spcBef>
                <a:spcPts val="0"/>
              </a:spcBef>
              <a:spcAft>
                <a:spcPts val="0"/>
              </a:spcAft>
              <a:buSzPts val="3600"/>
              <a:buNone/>
            </a:pPr>
            <a:r>
              <a:rPr b="0" lang="en" sz="2050">
                <a:latin typeface="Arial"/>
                <a:ea typeface="Arial"/>
                <a:cs typeface="Arial"/>
                <a:sym typeface="Arial"/>
              </a:rPr>
              <a:t>addiction to the spirits (alcoholism)</a:t>
            </a:r>
            <a:endParaRPr b="0" sz="2050">
              <a:latin typeface="Arial"/>
              <a:ea typeface="Arial"/>
              <a:cs typeface="Arial"/>
              <a:sym typeface="Arial"/>
            </a:endParaRPr>
          </a:p>
          <a:p>
            <a:pPr indent="0" lvl="0" marL="0" rtl="0" algn="l">
              <a:lnSpc>
                <a:spcPct val="115000"/>
              </a:lnSpc>
              <a:spcBef>
                <a:spcPts val="0"/>
              </a:spcBef>
              <a:spcAft>
                <a:spcPts val="0"/>
              </a:spcAft>
              <a:buSzPts val="3600"/>
              <a:buNone/>
            </a:pPr>
            <a:r>
              <a:t/>
            </a:r>
            <a:endParaRPr b="0" sz="2050">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“The equivalent, on a low level, </a:t>
            </a:r>
            <a:endParaRPr>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of the spiritual thirst of our being </a:t>
            </a:r>
            <a:endParaRPr>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for wholeness, expressed in medieval </a:t>
            </a:r>
            <a:endParaRPr b="0" sz="1800">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language: the union with God." </a:t>
            </a:r>
            <a:endParaRPr b="0" sz="1800">
              <a:latin typeface="Arial"/>
              <a:ea typeface="Arial"/>
              <a:cs typeface="Arial"/>
              <a:sym typeface="Arial"/>
            </a:endParaRPr>
          </a:p>
          <a:p>
            <a:pPr indent="0" lvl="0" marL="0" rtl="0" algn="l">
              <a:lnSpc>
                <a:spcPct val="115000"/>
              </a:lnSpc>
              <a:spcBef>
                <a:spcPts val="0"/>
              </a:spcBef>
              <a:spcAft>
                <a:spcPts val="0"/>
              </a:spcAft>
              <a:buSzPts val="1800"/>
              <a:buNone/>
            </a:pPr>
            <a:r>
              <a:t/>
            </a:r>
            <a:endParaRPr b="0" sz="1600">
              <a:latin typeface="Arial"/>
              <a:ea typeface="Arial"/>
              <a:cs typeface="Arial"/>
              <a:sym typeface="Arial"/>
            </a:endParaRPr>
          </a:p>
          <a:p>
            <a:pPr indent="0" lvl="0" marL="0" rtl="0" algn="l">
              <a:lnSpc>
                <a:spcPct val="115000"/>
              </a:lnSpc>
              <a:spcBef>
                <a:spcPts val="0"/>
              </a:spcBef>
              <a:spcAft>
                <a:spcPts val="0"/>
              </a:spcAft>
              <a:buSzPts val="1800"/>
              <a:buNone/>
            </a:pPr>
            <a:r>
              <a:rPr b="0" lang="en" sz="1600">
                <a:latin typeface="Arial"/>
                <a:ea typeface="Arial"/>
                <a:cs typeface="Arial"/>
                <a:sym typeface="Arial"/>
              </a:rPr>
              <a:t>(Carl Jung)</a:t>
            </a:r>
            <a:endParaRPr sz="4600"/>
          </a:p>
          <a:p>
            <a:pPr indent="0" lvl="0" marL="0" rtl="0" algn="l">
              <a:lnSpc>
                <a:spcPct val="115000"/>
              </a:lnSpc>
              <a:spcBef>
                <a:spcPts val="0"/>
              </a:spcBef>
              <a:spcAft>
                <a:spcPts val="0"/>
              </a:spcAft>
              <a:buSzPts val="3600"/>
              <a:buNone/>
            </a:pPr>
            <a:r>
              <a:t/>
            </a:r>
            <a:endParaRPr b="0" sz="340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85" name="Shape 185"/>
        <p:cNvGrpSpPr/>
        <p:nvPr/>
      </p:nvGrpSpPr>
      <p:grpSpPr>
        <a:xfrm>
          <a:off x="0" y="0"/>
          <a:ext cx="0" cy="0"/>
          <a:chOff x="0" y="0"/>
          <a:chExt cx="0" cy="0"/>
        </a:xfrm>
      </p:grpSpPr>
      <p:sp>
        <p:nvSpPr>
          <p:cNvPr id="186" name="Google Shape;186;p15"/>
          <p:cNvSpPr txBox="1"/>
          <p:nvPr>
            <p:ph type="title"/>
          </p:nvPr>
        </p:nvSpPr>
        <p:spPr>
          <a:xfrm>
            <a:off x="1714500" y="411500"/>
            <a:ext cx="7048500" cy="71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0" lang="en" sz="3000">
                <a:solidFill>
                  <a:schemeClr val="dk2"/>
                </a:solidFill>
                <a:latin typeface="Arial"/>
                <a:ea typeface="Arial"/>
                <a:cs typeface="Arial"/>
                <a:sym typeface="Arial"/>
              </a:rPr>
              <a:t>Carl Jung on Addiction &amp; Meaning  </a:t>
            </a:r>
            <a:endParaRPr b="0" sz="3600">
              <a:solidFill>
                <a:schemeClr val="dk2"/>
              </a:solidFill>
              <a:latin typeface="Arial"/>
              <a:ea typeface="Arial"/>
              <a:cs typeface="Arial"/>
              <a:sym typeface="Arial"/>
            </a:endParaRPr>
          </a:p>
        </p:txBody>
      </p:sp>
      <p:pic>
        <p:nvPicPr>
          <p:cNvPr descr="Alcoholics Anonymous - Dr Jung, - Spirituality as a cure for alcoholism  p27, AA  Some of our alcoholic readers may think they can do without spiritual help. Let us tell you the rest of the conversation our friend had with his doctor.  The doctor said: &quot;You have the mind of a chronic alcoholic. I have never seen one single case recover, where that state of mind existed to the extent that it does in you.&quot; Our friend felt as though the gates of hell had closed on him with a clang.  He said to the doctor, &quot;Is there no exception?&quot;  &quot;Yes,&quot; replied the doctor, &quot;there is. Exceptions to cases such as yours have been occurring since early times. Here and there, once in a while, alcoholics have had what are called vital spiritual experiences.   To me these occurrences are phenomena. They appear to be in the nature of huge emotional displacements and rearrangements. Ideas, emotions, and attitudes which were once the guiding forces of the lives of these men are suddenly cast to one side, and a completely new set of conceptions and motives begin to dominate them. In fact, I have been trying to produce some such emotional rearrangement within you.   With many individuals the methods which I employed are successful, but I have never been successful with an alcoholic of your description.&quot;  Upon hearing this, our friend was somewhat relieved, for he reflected that, after all, he was a good church member. This hope, however, was destroyed by the doctor's telling him that while his religious convictions were very good, in his case they did not spell the necessary vital spiritual experience." id="187" name="Google Shape;187;p15" title="Alcoholics Anonymous - Dr Jung - Spirituality as a cure for alcoholism">
            <a:hlinkClick r:id="rId3"/>
          </p:cNvPr>
          <p:cNvPicPr preferRelativeResize="0"/>
          <p:nvPr/>
        </p:nvPicPr>
        <p:blipFill rotWithShape="1">
          <a:blip r:embed="rId4">
            <a:alphaModFix/>
          </a:blip>
          <a:srcRect b="0" l="0" r="0" t="0"/>
          <a:stretch/>
        </p:blipFill>
        <p:spPr>
          <a:xfrm>
            <a:off x="2388625" y="1304650"/>
            <a:ext cx="4366750" cy="3275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191" name="Shape 191"/>
        <p:cNvGrpSpPr/>
        <p:nvPr/>
      </p:nvGrpSpPr>
      <p:grpSpPr>
        <a:xfrm>
          <a:off x="0" y="0"/>
          <a:ext cx="0" cy="0"/>
          <a:chOff x="0" y="0"/>
          <a:chExt cx="0" cy="0"/>
        </a:xfrm>
      </p:grpSpPr>
      <p:sp>
        <p:nvSpPr>
          <p:cNvPr id="192" name="Google Shape;192;p16"/>
          <p:cNvSpPr txBox="1"/>
          <p:nvPr>
            <p:ph type="title"/>
          </p:nvPr>
        </p:nvSpPr>
        <p:spPr>
          <a:xfrm>
            <a:off x="434625" y="1283350"/>
            <a:ext cx="3093900" cy="209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0" lang="en" sz="3200">
                <a:latin typeface="Arial"/>
                <a:ea typeface="Arial"/>
                <a:cs typeface="Arial"/>
                <a:sym typeface="Arial"/>
              </a:rPr>
              <a:t>We need to help our clients find more meaning.</a:t>
            </a:r>
            <a:endParaRPr sz="3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193" name="Google Shape;193;p16"/>
          <p:cNvPicPr preferRelativeResize="0"/>
          <p:nvPr/>
        </p:nvPicPr>
        <p:blipFill rotWithShape="1">
          <a:blip r:embed="rId3">
            <a:alphaModFix/>
          </a:blip>
          <a:srcRect b="0" l="0" r="0" t="0"/>
          <a:stretch/>
        </p:blipFill>
        <p:spPr>
          <a:xfrm>
            <a:off x="3789200" y="744700"/>
            <a:ext cx="4774225" cy="31770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97" name="Shape 197"/>
        <p:cNvGrpSpPr/>
        <p:nvPr/>
      </p:nvGrpSpPr>
      <p:grpSpPr>
        <a:xfrm>
          <a:off x="0" y="0"/>
          <a:ext cx="0" cy="0"/>
          <a:chOff x="0" y="0"/>
          <a:chExt cx="0" cy="0"/>
        </a:xfrm>
      </p:grpSpPr>
      <p:sp>
        <p:nvSpPr>
          <p:cNvPr id="198" name="Google Shape;198;p17"/>
          <p:cNvSpPr txBox="1"/>
          <p:nvPr>
            <p:ph idx="4294967295" type="title"/>
          </p:nvPr>
        </p:nvSpPr>
        <p:spPr>
          <a:xfrm>
            <a:off x="866250" y="440625"/>
            <a:ext cx="74115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Viktor Frankl &amp; Finding Meaning</a:t>
            </a:r>
            <a:endParaRPr>
              <a:solidFill>
                <a:schemeClr val="lt1"/>
              </a:solidFill>
            </a:endParaRPr>
          </a:p>
        </p:txBody>
      </p:sp>
      <p:pic>
        <p:nvPicPr>
          <p:cNvPr id="199" name="Google Shape;199;p17"/>
          <p:cNvPicPr preferRelativeResize="0"/>
          <p:nvPr/>
        </p:nvPicPr>
        <p:blipFill rotWithShape="1">
          <a:blip r:embed="rId3">
            <a:alphaModFix/>
          </a:blip>
          <a:srcRect b="0" l="0" r="0" t="0"/>
          <a:stretch/>
        </p:blipFill>
        <p:spPr>
          <a:xfrm>
            <a:off x="1009322" y="2010000"/>
            <a:ext cx="1408849" cy="2117125"/>
          </a:xfrm>
          <a:prstGeom prst="rect">
            <a:avLst/>
          </a:prstGeom>
          <a:noFill/>
          <a:ln>
            <a:noFill/>
          </a:ln>
        </p:spPr>
      </p:pic>
      <p:pic>
        <p:nvPicPr>
          <p:cNvPr id="200" name="Google Shape;200;p17"/>
          <p:cNvPicPr preferRelativeResize="0"/>
          <p:nvPr/>
        </p:nvPicPr>
        <p:blipFill rotWithShape="1">
          <a:blip r:embed="rId4">
            <a:alphaModFix/>
          </a:blip>
          <a:srcRect b="0" l="0" r="0" t="0"/>
          <a:stretch/>
        </p:blipFill>
        <p:spPr>
          <a:xfrm>
            <a:off x="2738148" y="1940723"/>
            <a:ext cx="1408850" cy="2117125"/>
          </a:xfrm>
          <a:prstGeom prst="rect">
            <a:avLst/>
          </a:prstGeom>
          <a:noFill/>
          <a:ln>
            <a:noFill/>
          </a:ln>
        </p:spPr>
      </p:pic>
      <p:pic>
        <p:nvPicPr>
          <p:cNvPr id="201" name="Google Shape;201;p17"/>
          <p:cNvPicPr preferRelativeResize="0"/>
          <p:nvPr/>
        </p:nvPicPr>
        <p:blipFill rotWithShape="1">
          <a:blip r:embed="rId5">
            <a:alphaModFix/>
          </a:blip>
          <a:srcRect b="0" l="0" r="0" t="0"/>
          <a:stretch/>
        </p:blipFill>
        <p:spPr>
          <a:xfrm>
            <a:off x="5511624" y="1633950"/>
            <a:ext cx="2608375" cy="28692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5" name="Shape 205"/>
        <p:cNvGrpSpPr/>
        <p:nvPr/>
      </p:nvGrpSpPr>
      <p:grpSpPr>
        <a:xfrm>
          <a:off x="0" y="0"/>
          <a:ext cx="0" cy="0"/>
          <a:chOff x="0" y="0"/>
          <a:chExt cx="0" cy="0"/>
        </a:xfrm>
      </p:grpSpPr>
      <p:sp>
        <p:nvSpPr>
          <p:cNvPr id="206" name="Google Shape;206;p18"/>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07" name="Google Shape;207;p18"/>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08" name="Google Shape;208;p18"/>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Frankl’s History</a:t>
            </a:r>
            <a:endParaRPr b="0" i="0" sz="3000" u="none" cap="none" strike="noStrike">
              <a:solidFill>
                <a:schemeClr val="lt1"/>
              </a:solidFill>
              <a:latin typeface="Arial"/>
              <a:ea typeface="Arial"/>
              <a:cs typeface="Arial"/>
              <a:sym typeface="Arial"/>
            </a:endParaRPr>
          </a:p>
        </p:txBody>
      </p:sp>
      <p:pic>
        <p:nvPicPr>
          <p:cNvPr descr="Image result for viktor frankl" id="209" name="Google Shape;209;p18"/>
          <p:cNvPicPr preferRelativeResize="0"/>
          <p:nvPr/>
        </p:nvPicPr>
        <p:blipFill rotWithShape="1">
          <a:blip r:embed="rId3">
            <a:alphaModFix/>
          </a:blip>
          <a:srcRect b="0" l="0" r="0" t="0"/>
          <a:stretch/>
        </p:blipFill>
        <p:spPr>
          <a:xfrm>
            <a:off x="5854668" y="1264027"/>
            <a:ext cx="2771775" cy="1647825"/>
          </a:xfrm>
          <a:prstGeom prst="rect">
            <a:avLst/>
          </a:prstGeom>
          <a:noFill/>
          <a:ln>
            <a:noFill/>
          </a:ln>
        </p:spPr>
      </p:pic>
      <p:sp>
        <p:nvSpPr>
          <p:cNvPr id="210" name="Google Shape;210;p18"/>
          <p:cNvSpPr txBox="1"/>
          <p:nvPr/>
        </p:nvSpPr>
        <p:spPr>
          <a:xfrm>
            <a:off x="800121" y="1264027"/>
            <a:ext cx="4376100" cy="30471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15000"/>
              </a:lnSpc>
              <a:spcBef>
                <a:spcPts val="0"/>
              </a:spcBef>
              <a:spcAft>
                <a:spcPts val="0"/>
              </a:spcAft>
              <a:buClr>
                <a:schemeClr val="lt1"/>
              </a:buClr>
              <a:buSzPts val="2400"/>
              <a:buChar char="●"/>
            </a:pPr>
            <a:r>
              <a:rPr lang="en" sz="2400">
                <a:solidFill>
                  <a:schemeClr val="lt1"/>
                </a:solidFill>
              </a:rPr>
              <a:t>1905-1997</a:t>
            </a:r>
            <a:endParaRPr sz="2400">
              <a:solidFill>
                <a:schemeClr val="lt1"/>
              </a:solidFill>
            </a:endParaRPr>
          </a:p>
          <a:p>
            <a:pPr indent="-381000" lvl="0" marL="457200" marR="0" rtl="0" algn="l">
              <a:lnSpc>
                <a:spcPct val="115000"/>
              </a:lnSpc>
              <a:spcBef>
                <a:spcPts val="0"/>
              </a:spcBef>
              <a:spcAft>
                <a:spcPts val="0"/>
              </a:spcAft>
              <a:buClr>
                <a:schemeClr val="lt1"/>
              </a:buClr>
              <a:buSzPts val="2400"/>
              <a:buChar char="●"/>
            </a:pPr>
            <a:r>
              <a:rPr lang="en" sz="2400">
                <a:solidFill>
                  <a:schemeClr val="lt1"/>
                </a:solidFill>
              </a:rPr>
              <a:t>Medical school in Vienna</a:t>
            </a:r>
            <a:endParaRPr sz="2400">
              <a:solidFill>
                <a:schemeClr val="lt1"/>
              </a:solidFill>
            </a:endParaRPr>
          </a:p>
          <a:p>
            <a:pPr indent="-381000" lvl="0" marL="457200" marR="0" rtl="0" algn="l">
              <a:lnSpc>
                <a:spcPct val="115000"/>
              </a:lnSpc>
              <a:spcBef>
                <a:spcPts val="0"/>
              </a:spcBef>
              <a:spcAft>
                <a:spcPts val="0"/>
              </a:spcAft>
              <a:buClr>
                <a:schemeClr val="lt1"/>
              </a:buClr>
              <a:buSzPts val="2400"/>
              <a:buChar char="●"/>
            </a:pPr>
            <a:r>
              <a:rPr lang="en" sz="2400">
                <a:solidFill>
                  <a:schemeClr val="lt1"/>
                </a:solidFill>
              </a:rPr>
              <a:t>Psychiatrist, Neurologist</a:t>
            </a:r>
            <a:endParaRPr sz="2400">
              <a:solidFill>
                <a:schemeClr val="lt1"/>
              </a:solidFill>
            </a:endParaRPr>
          </a:p>
          <a:p>
            <a:pPr indent="-381000" lvl="0" marL="457200" marR="0" rtl="0" algn="l">
              <a:lnSpc>
                <a:spcPct val="115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1940 to 1942, director of the Neurological Department of the Rothschild Hospital.</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14" name="Shape 214"/>
        <p:cNvGrpSpPr/>
        <p:nvPr/>
      </p:nvGrpSpPr>
      <p:grpSpPr>
        <a:xfrm>
          <a:off x="0" y="0"/>
          <a:ext cx="0" cy="0"/>
          <a:chOff x="0" y="0"/>
          <a:chExt cx="0" cy="0"/>
        </a:xfrm>
      </p:grpSpPr>
      <p:sp>
        <p:nvSpPr>
          <p:cNvPr id="215" name="Google Shape;215;p19"/>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16" name="Google Shape;216;p19"/>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17" name="Google Shape;217;p19"/>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Holocaust</a:t>
            </a:r>
            <a:endParaRPr b="0" i="0" sz="3000" u="none" cap="none" strike="noStrike">
              <a:solidFill>
                <a:srgbClr val="000000"/>
              </a:solidFill>
              <a:latin typeface="Arial"/>
              <a:ea typeface="Arial"/>
              <a:cs typeface="Arial"/>
              <a:sym typeface="Arial"/>
            </a:endParaRPr>
          </a:p>
        </p:txBody>
      </p:sp>
      <p:sp>
        <p:nvSpPr>
          <p:cNvPr id="218" name="Google Shape;218;p19"/>
          <p:cNvSpPr/>
          <p:nvPr/>
        </p:nvSpPr>
        <p:spPr>
          <a:xfrm>
            <a:off x="444238" y="1151722"/>
            <a:ext cx="4480800" cy="3420900"/>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9" name="Google Shape;219;p19"/>
          <p:cNvSpPr txBox="1"/>
          <p:nvPr/>
        </p:nvSpPr>
        <p:spPr>
          <a:xfrm>
            <a:off x="496633" y="1200151"/>
            <a:ext cx="4376100" cy="33240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1942, Frankl was deported to a Nazi concentration camp along with his wife, parents, and other family members.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He spent time in four camps in total, including Auschwitz, from 1942 to 1945, and was the only member of his family to survive.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1945, he returned to Vienna and published "Man's Search for Meaning" now in 24 languages.</a:t>
            </a:r>
            <a:endParaRPr b="0" i="0" sz="1400" u="none" cap="none" strike="noStrike">
              <a:solidFill>
                <a:srgbClr val="000000"/>
              </a:solidFill>
              <a:latin typeface="Arial"/>
              <a:ea typeface="Arial"/>
              <a:cs typeface="Arial"/>
              <a:sym typeface="Arial"/>
            </a:endParaRPr>
          </a:p>
        </p:txBody>
      </p:sp>
      <p:pic>
        <p:nvPicPr>
          <p:cNvPr descr="Image result for viktor frankl" id="220" name="Google Shape;220;p19"/>
          <p:cNvPicPr preferRelativeResize="0"/>
          <p:nvPr/>
        </p:nvPicPr>
        <p:blipFill rotWithShape="1">
          <a:blip r:embed="rId3">
            <a:alphaModFix/>
          </a:blip>
          <a:srcRect b="0" l="0" r="0" t="0"/>
          <a:stretch/>
        </p:blipFill>
        <p:spPr>
          <a:xfrm>
            <a:off x="5805034" y="1324947"/>
            <a:ext cx="2962275" cy="1543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24" name="Shape 224"/>
        <p:cNvGrpSpPr/>
        <p:nvPr/>
      </p:nvGrpSpPr>
      <p:grpSpPr>
        <a:xfrm>
          <a:off x="0" y="0"/>
          <a:ext cx="0" cy="0"/>
          <a:chOff x="0" y="0"/>
          <a:chExt cx="0" cy="0"/>
        </a:xfrm>
      </p:grpSpPr>
      <p:sp>
        <p:nvSpPr>
          <p:cNvPr id="225" name="Google Shape;225;p20"/>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26" name="Google Shape;226;p2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27" name="Google Shape;227;p20"/>
          <p:cNvSpPr txBox="1"/>
          <p:nvPr/>
        </p:nvSpPr>
        <p:spPr>
          <a:xfrm>
            <a:off x="2865347"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His Accomplishments</a:t>
            </a:r>
            <a:endParaRPr b="0" i="0" sz="3000" u="none" cap="none" strike="noStrike">
              <a:solidFill>
                <a:schemeClr val="lt1"/>
              </a:solidFill>
              <a:latin typeface="Arial"/>
              <a:ea typeface="Arial"/>
              <a:cs typeface="Arial"/>
              <a:sym typeface="Arial"/>
            </a:endParaRPr>
          </a:p>
        </p:txBody>
      </p:sp>
      <p:sp>
        <p:nvSpPr>
          <p:cNvPr id="228" name="Google Shape;228;p20"/>
          <p:cNvSpPr/>
          <p:nvPr/>
        </p:nvSpPr>
        <p:spPr>
          <a:xfrm>
            <a:off x="943429" y="1197429"/>
            <a:ext cx="4637400" cy="34980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9" name="Google Shape;229;p20"/>
          <p:cNvSpPr txBox="1"/>
          <p:nvPr/>
        </p:nvSpPr>
        <p:spPr>
          <a:xfrm>
            <a:off x="1048750" y="1225810"/>
            <a:ext cx="4376100" cy="3347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Frankl wrote 30 books</a:t>
            </a:r>
            <a:endParaRPr b="0" i="0" sz="1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Lectured at 209 universities on 5 continents </a:t>
            </a:r>
            <a:endParaRPr b="0" i="0" sz="1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Recipient of 29 honorary doctorates from universities around the world. </a:t>
            </a:r>
            <a:endParaRPr b="0" i="0" sz="1400" u="none" cap="none" strike="noStrike">
              <a:solidFill>
                <a:srgbClr val="000000"/>
              </a:solidFill>
              <a:latin typeface="Arial"/>
              <a:ea typeface="Arial"/>
              <a:cs typeface="Arial"/>
              <a:sym typeface="Arial"/>
            </a:endParaRPr>
          </a:p>
        </p:txBody>
      </p:sp>
      <p:pic>
        <p:nvPicPr>
          <p:cNvPr descr="Image result for viktor frankl" id="230" name="Google Shape;230;p20"/>
          <p:cNvPicPr preferRelativeResize="0"/>
          <p:nvPr/>
        </p:nvPicPr>
        <p:blipFill rotWithShape="1">
          <a:blip r:embed="rId3">
            <a:alphaModFix/>
          </a:blip>
          <a:srcRect b="0" l="0" r="0" t="0"/>
          <a:stretch/>
        </p:blipFill>
        <p:spPr>
          <a:xfrm>
            <a:off x="6194125" y="1323296"/>
            <a:ext cx="1685925" cy="2714625"/>
          </a:xfrm>
          <a:prstGeom prst="rect">
            <a:avLst/>
          </a:prstGeom>
          <a:blipFill rotWithShape="1">
            <a:blip r:embed="rId4">
              <a:alphaModFix/>
            </a:blip>
            <a:stretch>
              <a:fillRect b="0" l="0" r="0" t="0"/>
            </a:stretch>
          </a:blip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path path="circle">
            <a:fillToRect b="50%" l="50%" r="50%" t="50%"/>
          </a:path>
          <a:tileRect/>
        </a:gradFill>
      </p:bgPr>
    </p:bg>
    <p:spTree>
      <p:nvGrpSpPr>
        <p:cNvPr id="234" name="Shape 234"/>
        <p:cNvGrpSpPr/>
        <p:nvPr/>
      </p:nvGrpSpPr>
      <p:grpSpPr>
        <a:xfrm>
          <a:off x="0" y="0"/>
          <a:ext cx="0" cy="0"/>
          <a:chOff x="0" y="0"/>
          <a:chExt cx="0" cy="0"/>
        </a:xfrm>
      </p:grpSpPr>
      <p:sp>
        <p:nvSpPr>
          <p:cNvPr id="235" name="Google Shape;235;g33cfe235cb7_0_1"/>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36" name="Google Shape;236;g33cfe235cb7_0_1"/>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37" name="Google Shape;237;g33cfe235cb7_0_1"/>
          <p:cNvSpPr txBox="1"/>
          <p:nvPr/>
        </p:nvSpPr>
        <p:spPr>
          <a:xfrm>
            <a:off x="2865347"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pic>
        <p:nvPicPr>
          <p:cNvPr id="238" name="Google Shape;238;g33cfe235cb7_0_1" title="ASDASDDSSAdsa.jpeg"/>
          <p:cNvPicPr preferRelativeResize="0"/>
          <p:nvPr/>
        </p:nvPicPr>
        <p:blipFill>
          <a:blip r:embed="rId3">
            <a:alphaModFix/>
          </a:blip>
          <a:stretch>
            <a:fillRect/>
          </a:stretch>
        </p:blipFill>
        <p:spPr>
          <a:xfrm>
            <a:off x="2952638" y="161113"/>
            <a:ext cx="3238725" cy="4821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g33cfe235cb7_0_12"/>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44" name="Google Shape;244;g33cfe235cb7_0_12"/>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45" name="Google Shape;245;g33cfe235cb7_0_12"/>
          <p:cNvSpPr txBox="1"/>
          <p:nvPr/>
        </p:nvSpPr>
        <p:spPr>
          <a:xfrm>
            <a:off x="2865347"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pic>
        <p:nvPicPr>
          <p:cNvPr descr="In this TV interview from 1972, Viennese psychiatrist Viktor Frankl, author of &quot;Man's Search for Meaning&quot; explains the question of meaning and the central role it plays in his Logotherapy." id="246" name="Google Shape;246;g33cfe235cb7_0_12" title="Viktor Frankl: Our need for Meaning and Purpose">
            <a:hlinkClick r:id="rId3"/>
          </p:cNvPr>
          <p:cNvPicPr preferRelativeResize="0"/>
          <p:nvPr/>
        </p:nvPicPr>
        <p:blipFill>
          <a:blip r:embed="rId4">
            <a:alphaModFix/>
          </a:blip>
          <a:stretch>
            <a:fillRect/>
          </a:stretch>
        </p:blipFill>
        <p:spPr>
          <a:xfrm>
            <a:off x="1095500" y="762750"/>
            <a:ext cx="6642311" cy="3736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sp>
        <p:nvSpPr>
          <p:cNvPr id="251" name="Google Shape;251;p21"/>
          <p:cNvSpPr txBox="1"/>
          <p:nvPr/>
        </p:nvSpPr>
        <p:spPr>
          <a:xfrm>
            <a:off x="652575" y="298650"/>
            <a:ext cx="75909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 (Meaning)</a:t>
            </a:r>
            <a:endParaRPr b="0" i="0" sz="3000" u="none" cap="none" strike="noStrike">
              <a:solidFill>
                <a:schemeClr val="lt1"/>
              </a:solidFill>
              <a:latin typeface="Arial"/>
              <a:ea typeface="Arial"/>
              <a:cs typeface="Arial"/>
              <a:sym typeface="Arial"/>
            </a:endParaRPr>
          </a:p>
        </p:txBody>
      </p:sp>
      <p:sp>
        <p:nvSpPr>
          <p:cNvPr id="252" name="Google Shape;252;p21"/>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b="0" i="0" sz="1400" u="none" cap="none" strike="noStrike">
              <a:solidFill>
                <a:srgbClr val="000000"/>
              </a:solidFill>
              <a:latin typeface="Arial"/>
              <a:ea typeface="Arial"/>
              <a:cs typeface="Arial"/>
              <a:sym typeface="Arial"/>
            </a:endParaRPr>
          </a:p>
        </p:txBody>
      </p:sp>
      <p:sp>
        <p:nvSpPr>
          <p:cNvPr id="253" name="Google Shape;253;p21"/>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b="0" i="0" sz="1400" u="none" cap="none" strike="noStrike">
              <a:solidFill>
                <a:srgbClr val="000000"/>
              </a:solidFill>
              <a:latin typeface="Arial"/>
              <a:ea typeface="Arial"/>
              <a:cs typeface="Arial"/>
              <a:sym typeface="Arial"/>
            </a:endParaRPr>
          </a:p>
        </p:txBody>
      </p:sp>
      <p:sp>
        <p:nvSpPr>
          <p:cNvPr id="254" name="Google Shape;254;p21"/>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b="0" i="0" sz="1400" u="none" cap="none" strike="noStrike">
              <a:solidFill>
                <a:srgbClr val="000000"/>
              </a:solidFill>
              <a:latin typeface="Arial"/>
              <a:ea typeface="Arial"/>
              <a:cs typeface="Arial"/>
              <a:sym typeface="Arial"/>
            </a:endParaRPr>
          </a:p>
        </p:txBody>
      </p:sp>
      <p:pic>
        <p:nvPicPr>
          <p:cNvPr id="255" name="Google Shape;255;p21"/>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256" name="Google Shape;256;p21"/>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b="0" i="0" sz="1400" u="none" cap="none" strike="noStrike">
              <a:solidFill>
                <a:srgbClr val="000000"/>
              </a:solidFill>
              <a:latin typeface="Arial"/>
              <a:ea typeface="Arial"/>
              <a:cs typeface="Arial"/>
              <a:sym typeface="Arial"/>
            </a:endParaRPr>
          </a:p>
        </p:txBody>
      </p:sp>
      <p:cxnSp>
        <p:nvCxnSpPr>
          <p:cNvPr id="257" name="Google Shape;257;p21"/>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258" name="Google Shape;258;p21"/>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259" name="Google Shape;259;p21"/>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rgbClr val="000000"/>
              </a:solidFill>
              <a:latin typeface="Arial"/>
              <a:ea typeface="Arial"/>
              <a:cs typeface="Arial"/>
              <a:sym typeface="Arial"/>
            </a:endParaRPr>
          </a:p>
        </p:txBody>
      </p:sp>
      <p:sp>
        <p:nvSpPr>
          <p:cNvPr id="260" name="Google Shape;260;p21"/>
          <p:cNvSpPr txBox="1"/>
          <p:nvPr/>
        </p:nvSpPr>
        <p:spPr>
          <a:xfrm>
            <a:off x="2794475" y="74730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b="0" i="0" sz="1400" u="none" cap="none" strike="noStrike">
              <a:solidFill>
                <a:srgbClr val="000000"/>
              </a:solidFill>
              <a:latin typeface="Arial"/>
              <a:ea typeface="Arial"/>
              <a:cs typeface="Arial"/>
              <a:sym typeface="Arial"/>
            </a:endParaRPr>
          </a:p>
        </p:txBody>
      </p:sp>
      <p:sp>
        <p:nvSpPr>
          <p:cNvPr id="261" name="Google Shape;261;p21"/>
          <p:cNvSpPr txBox="1"/>
          <p:nvPr/>
        </p:nvSpPr>
        <p:spPr>
          <a:xfrm>
            <a:off x="6420650" y="1005000"/>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VALUES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ATTITUDES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GOALS</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MEANING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5" name="Shape 265"/>
        <p:cNvGrpSpPr/>
        <p:nvPr/>
      </p:nvGrpSpPr>
      <p:grpSpPr>
        <a:xfrm>
          <a:off x="0" y="0"/>
          <a:ext cx="0" cy="0"/>
          <a:chOff x="0" y="0"/>
          <a:chExt cx="0" cy="0"/>
        </a:xfrm>
      </p:grpSpPr>
      <p:sp>
        <p:nvSpPr>
          <p:cNvPr id="266" name="Google Shape;266;p22"/>
          <p:cNvSpPr txBox="1"/>
          <p:nvPr/>
        </p:nvSpPr>
        <p:spPr>
          <a:xfrm>
            <a:off x="652575" y="298650"/>
            <a:ext cx="79545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Beyond Self </a:t>
            </a:r>
            <a:endParaRPr b="0" i="0" sz="1400" u="none" cap="none" strike="noStrike">
              <a:solidFill>
                <a:srgbClr val="000000"/>
              </a:solidFill>
              <a:latin typeface="Arial"/>
              <a:ea typeface="Arial"/>
              <a:cs typeface="Arial"/>
              <a:sym typeface="Arial"/>
            </a:endParaRPr>
          </a:p>
        </p:txBody>
      </p:sp>
      <p:sp>
        <p:nvSpPr>
          <p:cNvPr id="267" name="Google Shape;267;p22"/>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b="0" i="0" sz="1400" u="none" cap="none" strike="noStrike">
              <a:solidFill>
                <a:srgbClr val="000000"/>
              </a:solidFill>
              <a:latin typeface="Arial"/>
              <a:ea typeface="Arial"/>
              <a:cs typeface="Arial"/>
              <a:sym typeface="Arial"/>
            </a:endParaRPr>
          </a:p>
        </p:txBody>
      </p:sp>
      <p:sp>
        <p:nvSpPr>
          <p:cNvPr id="268" name="Google Shape;268;p22"/>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b="0" i="0" sz="1400" u="none" cap="none" strike="noStrike">
              <a:solidFill>
                <a:srgbClr val="000000"/>
              </a:solidFill>
              <a:latin typeface="Arial"/>
              <a:ea typeface="Arial"/>
              <a:cs typeface="Arial"/>
              <a:sym typeface="Arial"/>
            </a:endParaRPr>
          </a:p>
        </p:txBody>
      </p:sp>
      <p:pic>
        <p:nvPicPr>
          <p:cNvPr id="269" name="Google Shape;269;p22"/>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270" name="Google Shape;270;p22"/>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b="0" i="0" sz="1400" u="none" cap="none" strike="noStrike">
              <a:solidFill>
                <a:srgbClr val="000000"/>
              </a:solidFill>
              <a:latin typeface="Arial"/>
              <a:ea typeface="Arial"/>
              <a:cs typeface="Arial"/>
              <a:sym typeface="Arial"/>
            </a:endParaRPr>
          </a:p>
        </p:txBody>
      </p:sp>
      <p:cxnSp>
        <p:nvCxnSpPr>
          <p:cNvPr id="271" name="Google Shape;271;p22"/>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272" name="Google Shape;272;p22"/>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273" name="Google Shape;273;p22"/>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rgbClr val="000000"/>
              </a:solidFill>
              <a:latin typeface="Arial"/>
              <a:ea typeface="Arial"/>
              <a:cs typeface="Arial"/>
              <a:sym typeface="Arial"/>
            </a:endParaRPr>
          </a:p>
        </p:txBody>
      </p:sp>
      <p:sp>
        <p:nvSpPr>
          <p:cNvPr id="274" name="Google Shape;274;p22"/>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b="0" i="0" sz="1400" u="none" cap="none" strike="noStrike">
              <a:solidFill>
                <a:srgbClr val="000000"/>
              </a:solidFill>
              <a:latin typeface="Arial"/>
              <a:ea typeface="Arial"/>
              <a:cs typeface="Arial"/>
              <a:sym typeface="Arial"/>
            </a:endParaRPr>
          </a:p>
        </p:txBody>
      </p:sp>
      <p:sp>
        <p:nvSpPr>
          <p:cNvPr id="275" name="Google Shape;275;p22"/>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FRANKL</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LOGOTHERAPY</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Coaching</a:t>
            </a:r>
            <a:endParaRPr b="0" i="0" sz="1400" u="none" cap="none" strike="noStrike">
              <a:solidFill>
                <a:srgbClr val="000000"/>
              </a:solidFill>
              <a:latin typeface="Arial"/>
              <a:ea typeface="Arial"/>
              <a:cs typeface="Arial"/>
              <a:sym typeface="Arial"/>
            </a:endParaRPr>
          </a:p>
        </p:txBody>
      </p:sp>
      <p:sp>
        <p:nvSpPr>
          <p:cNvPr id="276" name="Google Shape;276;p22"/>
          <p:cNvSpPr txBox="1"/>
          <p:nvPr/>
        </p:nvSpPr>
        <p:spPr>
          <a:xfrm>
            <a:off x="3582513" y="4226375"/>
            <a:ext cx="11490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Present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descr="Screen Shot 2015-11-20 at 9.47.21 AM.png" id="281" name="Google Shape;281;p23"/>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282" name="Google Shape;282;p23"/>
          <p:cNvSpPr txBox="1"/>
          <p:nvPr/>
        </p:nvSpPr>
        <p:spPr>
          <a:xfrm>
            <a:off x="2198550" y="462800"/>
            <a:ext cx="66945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Therapy vs. Coaching </a:t>
            </a:r>
            <a:endParaRPr b="0" i="0" sz="1400" u="none" cap="none" strike="noStrike">
              <a:solidFill>
                <a:srgbClr val="000000"/>
              </a:solidFill>
              <a:latin typeface="Arial"/>
              <a:ea typeface="Arial"/>
              <a:cs typeface="Arial"/>
              <a:sym typeface="Arial"/>
            </a:endParaRPr>
          </a:p>
        </p:txBody>
      </p:sp>
      <p:pic>
        <p:nvPicPr>
          <p:cNvPr id="283" name="Google Shape;283;p23"/>
          <p:cNvPicPr preferRelativeResize="0"/>
          <p:nvPr/>
        </p:nvPicPr>
        <p:blipFill rotWithShape="1">
          <a:blip r:embed="rId4">
            <a:alphaModFix/>
          </a:blip>
          <a:srcRect b="0" l="0" r="0" t="0"/>
          <a:stretch/>
        </p:blipFill>
        <p:spPr>
          <a:xfrm>
            <a:off x="1703675" y="1557750"/>
            <a:ext cx="5504550" cy="2795975"/>
          </a:xfrm>
          <a:prstGeom prst="rect">
            <a:avLst/>
          </a:prstGeom>
          <a:noFill/>
          <a:ln>
            <a:noFill/>
          </a:ln>
        </p:spPr>
      </p:pic>
      <p:pic>
        <p:nvPicPr>
          <p:cNvPr id="284" name="Google Shape;284;p23"/>
          <p:cNvPicPr preferRelativeResize="0"/>
          <p:nvPr/>
        </p:nvPicPr>
        <p:blipFill rotWithShape="1">
          <a:blip r:embed="rId4">
            <a:alphaModFix/>
          </a:blip>
          <a:srcRect b="0" l="0" r="0" t="0"/>
          <a:stretch/>
        </p:blipFill>
        <p:spPr>
          <a:xfrm>
            <a:off x="2869888" y="2108750"/>
            <a:ext cx="3000375" cy="1524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288" name="Shape 288"/>
        <p:cNvGrpSpPr/>
        <p:nvPr/>
      </p:nvGrpSpPr>
      <p:grpSpPr>
        <a:xfrm>
          <a:off x="0" y="0"/>
          <a:ext cx="0" cy="0"/>
          <a:chOff x="0" y="0"/>
          <a:chExt cx="0" cy="0"/>
        </a:xfrm>
      </p:grpSpPr>
      <p:sp>
        <p:nvSpPr>
          <p:cNvPr id="289" name="Google Shape;289;p24"/>
          <p:cNvSpPr txBox="1"/>
          <p:nvPr>
            <p:ph type="title"/>
          </p:nvPr>
        </p:nvSpPr>
        <p:spPr>
          <a:xfrm>
            <a:off x="438950" y="1018325"/>
            <a:ext cx="3648000" cy="209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2200">
                <a:latin typeface="Roboto"/>
                <a:ea typeface="Roboto"/>
                <a:cs typeface="Roboto"/>
                <a:sym typeface="Roboto"/>
              </a:rPr>
              <a:t>Hyper-reflection </a:t>
            </a:r>
            <a:r>
              <a:rPr b="0" lang="en" sz="2200">
                <a:latin typeface="Roboto"/>
                <a:ea typeface="Roboto"/>
                <a:cs typeface="Roboto"/>
                <a:sym typeface="Roboto"/>
              </a:rPr>
              <a:t>is Frankl's term for </a:t>
            </a:r>
            <a:r>
              <a:rPr lang="en" sz="2200">
                <a:latin typeface="Roboto"/>
                <a:ea typeface="Roboto"/>
                <a:cs typeface="Roboto"/>
                <a:sym typeface="Roboto"/>
              </a:rPr>
              <a:t>a neurosis that causes people to place more focus on themselves than on their goals</a:t>
            </a:r>
            <a:r>
              <a:rPr b="0" lang="en" sz="2200">
                <a:latin typeface="Roboto"/>
                <a:ea typeface="Roboto"/>
                <a:cs typeface="Roboto"/>
                <a:sym typeface="Roboto"/>
              </a:rPr>
              <a:t>, thus making it less likely for them to achieve those goals.</a:t>
            </a:r>
            <a:endParaRPr sz="2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290" name="Google Shape;290;p24"/>
          <p:cNvPicPr preferRelativeResize="0"/>
          <p:nvPr/>
        </p:nvPicPr>
        <p:blipFill rotWithShape="1">
          <a:blip r:embed="rId3">
            <a:alphaModFix/>
          </a:blip>
          <a:srcRect b="0" l="0" r="0" t="0"/>
          <a:stretch/>
        </p:blipFill>
        <p:spPr>
          <a:xfrm>
            <a:off x="4482000" y="1018325"/>
            <a:ext cx="4091050" cy="2722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94" name="Shape 294"/>
        <p:cNvGrpSpPr/>
        <p:nvPr/>
      </p:nvGrpSpPr>
      <p:grpSpPr>
        <a:xfrm>
          <a:off x="0" y="0"/>
          <a:ext cx="0" cy="0"/>
          <a:chOff x="0" y="0"/>
          <a:chExt cx="0" cy="0"/>
        </a:xfrm>
      </p:grpSpPr>
      <p:sp>
        <p:nvSpPr>
          <p:cNvPr id="295" name="Google Shape;295;p25"/>
          <p:cNvSpPr txBox="1"/>
          <p:nvPr>
            <p:ph type="title"/>
          </p:nvPr>
        </p:nvSpPr>
        <p:spPr>
          <a:xfrm>
            <a:off x="1033500" y="3113075"/>
            <a:ext cx="7077000" cy="2099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b="0" lang="en" sz="2200">
                <a:solidFill>
                  <a:schemeClr val="hlink"/>
                </a:solidFill>
                <a:uFill>
                  <a:noFill/>
                </a:uFill>
                <a:latin typeface="Arial"/>
                <a:ea typeface="Arial"/>
                <a:cs typeface="Arial"/>
                <a:sym typeface="Arial"/>
                <a:hlinkClick r:id="rId3"/>
              </a:rPr>
              <a:t>Dereflection</a:t>
            </a:r>
            <a:r>
              <a:rPr b="0" lang="en" sz="2200">
                <a:latin typeface="Arial"/>
                <a:ea typeface="Arial"/>
                <a:cs typeface="Arial"/>
                <a:sym typeface="Arial"/>
              </a:rPr>
              <a:t>: drawing the client's attention away from their symptoms, as hyper-reflection can lead to inaction.</a:t>
            </a:r>
            <a:endParaRPr sz="2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296" name="Google Shape;296;p25"/>
          <p:cNvPicPr preferRelativeResize="0"/>
          <p:nvPr/>
        </p:nvPicPr>
        <p:blipFill rotWithShape="1">
          <a:blip r:embed="rId4">
            <a:alphaModFix/>
          </a:blip>
          <a:srcRect b="0" l="0" r="0" t="0"/>
          <a:stretch/>
        </p:blipFill>
        <p:spPr>
          <a:xfrm>
            <a:off x="1757625" y="428800"/>
            <a:ext cx="5628729" cy="2405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00" name="Shape 300"/>
        <p:cNvGrpSpPr/>
        <p:nvPr/>
      </p:nvGrpSpPr>
      <p:grpSpPr>
        <a:xfrm>
          <a:off x="0" y="0"/>
          <a:ext cx="0" cy="0"/>
          <a:chOff x="0" y="0"/>
          <a:chExt cx="0" cy="0"/>
        </a:xfrm>
      </p:grpSpPr>
      <p:pic>
        <p:nvPicPr>
          <p:cNvPr descr="Conference in Toronto with students for search for meaning.  ** This video belongs to logotherapy.univie.ac.at ** you may find full lenght recordings of most interviews." id="301" name="Google Shape;301;p26" title="Search for meaning">
            <a:hlinkClick r:id="rId3"/>
          </p:cNvPr>
          <p:cNvPicPr preferRelativeResize="0"/>
          <p:nvPr/>
        </p:nvPicPr>
        <p:blipFill rotWithShape="1">
          <a:blip r:embed="rId4">
            <a:alphaModFix/>
          </a:blip>
          <a:srcRect b="0" l="0" r="0" t="0"/>
          <a:stretch/>
        </p:blipFill>
        <p:spPr>
          <a:xfrm>
            <a:off x="2712249" y="1776601"/>
            <a:ext cx="3719525" cy="2789650"/>
          </a:xfrm>
          <a:prstGeom prst="rect">
            <a:avLst/>
          </a:prstGeom>
          <a:noFill/>
          <a:ln>
            <a:noFill/>
          </a:ln>
        </p:spPr>
      </p:pic>
      <p:sp>
        <p:nvSpPr>
          <p:cNvPr id="302" name="Google Shape;302;p26"/>
          <p:cNvSpPr txBox="1"/>
          <p:nvPr/>
        </p:nvSpPr>
        <p:spPr>
          <a:xfrm>
            <a:off x="1466100" y="387825"/>
            <a:ext cx="65484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Lato"/>
                <a:ea typeface="Lato"/>
                <a:cs typeface="Lato"/>
                <a:sym typeface="Lato"/>
              </a:rPr>
              <a:t>Viktor Frankl on Coaching People to </a:t>
            </a:r>
            <a:endParaRPr b="1" i="0" sz="28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Lato"/>
                <a:ea typeface="Lato"/>
                <a:cs typeface="Lato"/>
                <a:sym typeface="Lato"/>
              </a:rPr>
              <a:t>Go Beyond The “Self”</a:t>
            </a:r>
            <a:endParaRPr b="1" i="0" sz="2800" u="none" cap="none" strike="noStrike">
              <a:solidFill>
                <a:srgbClr val="000000"/>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lin ang="5400012" scaled="0"/>
        </a:gradFill>
      </p:bgPr>
    </p:bg>
    <p:spTree>
      <p:nvGrpSpPr>
        <p:cNvPr id="306" name="Shape 306"/>
        <p:cNvGrpSpPr/>
        <p:nvPr/>
      </p:nvGrpSpPr>
      <p:grpSpPr>
        <a:xfrm>
          <a:off x="0" y="0"/>
          <a:ext cx="0" cy="0"/>
          <a:chOff x="0" y="0"/>
          <a:chExt cx="0" cy="0"/>
        </a:xfrm>
      </p:grpSpPr>
      <p:pic>
        <p:nvPicPr>
          <p:cNvPr id="307" name="Google Shape;307;p27"/>
          <p:cNvPicPr preferRelativeResize="0"/>
          <p:nvPr/>
        </p:nvPicPr>
        <p:blipFill rotWithShape="1">
          <a:blip r:embed="rId3">
            <a:alphaModFix/>
          </a:blip>
          <a:srcRect b="0" l="0" r="0" t="0"/>
          <a:stretch/>
        </p:blipFill>
        <p:spPr>
          <a:xfrm>
            <a:off x="2214063" y="1238375"/>
            <a:ext cx="4715875" cy="3031625"/>
          </a:xfrm>
          <a:prstGeom prst="rect">
            <a:avLst/>
          </a:prstGeom>
          <a:noFill/>
          <a:ln>
            <a:noFill/>
          </a:ln>
        </p:spPr>
      </p:pic>
      <p:sp>
        <p:nvSpPr>
          <p:cNvPr id="308" name="Google Shape;308;p27"/>
          <p:cNvSpPr txBox="1"/>
          <p:nvPr/>
        </p:nvSpPr>
        <p:spPr>
          <a:xfrm>
            <a:off x="225150" y="461725"/>
            <a:ext cx="9247800" cy="49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THERAPY COMPLETED BY LOGOTHERAPY &amp; COACHING</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12" name="Shape 312"/>
        <p:cNvGrpSpPr/>
        <p:nvPr/>
      </p:nvGrpSpPr>
      <p:grpSpPr>
        <a:xfrm>
          <a:off x="0" y="0"/>
          <a:ext cx="0" cy="0"/>
          <a:chOff x="0" y="0"/>
          <a:chExt cx="0" cy="0"/>
        </a:xfrm>
      </p:grpSpPr>
      <p:sp>
        <p:nvSpPr>
          <p:cNvPr id="313" name="Google Shape;313;p28"/>
          <p:cNvSpPr txBox="1"/>
          <p:nvPr/>
        </p:nvSpPr>
        <p:spPr>
          <a:xfrm>
            <a:off x="3933200" y="1523113"/>
            <a:ext cx="6976200" cy="27705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50000"/>
              </a:lnSpc>
              <a:spcBef>
                <a:spcPts val="0"/>
              </a:spcBef>
              <a:spcAft>
                <a:spcPts val="0"/>
              </a:spcAft>
              <a:buClr>
                <a:schemeClr val="lt1"/>
              </a:buClr>
              <a:buSzPts val="2400"/>
              <a:buFont typeface="Lato"/>
              <a:buAutoNum type="arabicPeriod"/>
            </a:pPr>
            <a:r>
              <a:rPr b="0" i="0" lang="en" sz="2400" u="none" cap="none" strike="noStrike">
                <a:solidFill>
                  <a:schemeClr val="lt1"/>
                </a:solidFill>
                <a:latin typeface="Lato"/>
                <a:ea typeface="Lato"/>
                <a:cs typeface="Lato"/>
                <a:sym typeface="Lato"/>
              </a:rPr>
              <a:t>Creative values</a:t>
            </a:r>
            <a:endParaRPr b="0" i="0" sz="2400" u="none" cap="none" strike="noStrike">
              <a:solidFill>
                <a:schemeClr val="lt1"/>
              </a:solidFill>
              <a:latin typeface="Lato"/>
              <a:ea typeface="Lato"/>
              <a:cs typeface="Lato"/>
              <a:sym typeface="Lato"/>
            </a:endParaRPr>
          </a:p>
          <a:p>
            <a:pPr indent="-381000" lvl="0" marL="457200" marR="0" rtl="0" algn="l">
              <a:lnSpc>
                <a:spcPct val="150000"/>
              </a:lnSpc>
              <a:spcBef>
                <a:spcPts val="0"/>
              </a:spcBef>
              <a:spcAft>
                <a:spcPts val="0"/>
              </a:spcAft>
              <a:buClr>
                <a:schemeClr val="lt1"/>
              </a:buClr>
              <a:buSzPts val="2400"/>
              <a:buFont typeface="Lato"/>
              <a:buAutoNum type="arabicPeriod"/>
            </a:pPr>
            <a:r>
              <a:rPr b="0" i="0" lang="en" sz="2400" u="none" cap="none" strike="noStrike">
                <a:solidFill>
                  <a:schemeClr val="lt1"/>
                </a:solidFill>
                <a:latin typeface="Lato"/>
                <a:ea typeface="Lato"/>
                <a:cs typeface="Lato"/>
                <a:sym typeface="Lato"/>
              </a:rPr>
              <a:t>Experiential Values   </a:t>
            </a:r>
            <a:endParaRPr b="0" i="0" sz="2400" u="none" cap="none" strike="noStrike">
              <a:solidFill>
                <a:schemeClr val="lt1"/>
              </a:solidFill>
              <a:latin typeface="Lato"/>
              <a:ea typeface="Lato"/>
              <a:cs typeface="Lato"/>
              <a:sym typeface="Lato"/>
            </a:endParaRPr>
          </a:p>
          <a:p>
            <a:pPr indent="-381000" lvl="0" marL="457200" marR="0" rtl="0" algn="l">
              <a:lnSpc>
                <a:spcPct val="150000"/>
              </a:lnSpc>
              <a:spcBef>
                <a:spcPts val="0"/>
              </a:spcBef>
              <a:spcAft>
                <a:spcPts val="0"/>
              </a:spcAft>
              <a:buClr>
                <a:schemeClr val="lt1"/>
              </a:buClr>
              <a:buSzPts val="2400"/>
              <a:buFont typeface="Lato"/>
              <a:buChar char="●"/>
            </a:pPr>
            <a:r>
              <a:rPr b="0" i="0" lang="en" sz="2400" u="none" cap="none" strike="noStrike">
                <a:solidFill>
                  <a:schemeClr val="lt1"/>
                </a:solidFill>
                <a:latin typeface="Lato"/>
                <a:ea typeface="Lato"/>
                <a:cs typeface="Lato"/>
                <a:sym typeface="Lato"/>
              </a:rPr>
              <a:t>       Loving someone</a:t>
            </a:r>
            <a:endParaRPr b="0" i="0" sz="2400" u="none" cap="none" strike="noStrike">
              <a:solidFill>
                <a:schemeClr val="lt1"/>
              </a:solidFill>
              <a:latin typeface="Lato"/>
              <a:ea typeface="Lato"/>
              <a:cs typeface="Lato"/>
              <a:sym typeface="Lato"/>
            </a:endParaRPr>
          </a:p>
          <a:p>
            <a:pPr indent="-381000" lvl="0" marL="457200" marR="0" rtl="0" algn="l">
              <a:lnSpc>
                <a:spcPct val="150000"/>
              </a:lnSpc>
              <a:spcBef>
                <a:spcPts val="0"/>
              </a:spcBef>
              <a:spcAft>
                <a:spcPts val="0"/>
              </a:spcAft>
              <a:buClr>
                <a:schemeClr val="lt1"/>
              </a:buClr>
              <a:buSzPts val="2400"/>
              <a:buFont typeface="Lato"/>
              <a:buChar char="●"/>
            </a:pPr>
            <a:r>
              <a:rPr b="0" i="0" lang="en" sz="2400" u="none" cap="none" strike="noStrike">
                <a:solidFill>
                  <a:schemeClr val="lt1"/>
                </a:solidFill>
                <a:latin typeface="Lato"/>
                <a:ea typeface="Lato"/>
                <a:cs typeface="Lato"/>
                <a:sym typeface="Lato"/>
              </a:rPr>
              <a:t>       Experiencing something</a:t>
            </a:r>
            <a:endParaRPr b="0" i="0" sz="2400" u="none" cap="none" strike="noStrike">
              <a:solidFill>
                <a:schemeClr val="lt1"/>
              </a:solidFill>
              <a:latin typeface="Lato"/>
              <a:ea typeface="Lato"/>
              <a:cs typeface="Lato"/>
              <a:sym typeface="Lato"/>
            </a:endParaRPr>
          </a:p>
          <a:p>
            <a:pPr indent="0" lvl="0" marL="76200" marR="0" rtl="0" algn="l">
              <a:lnSpc>
                <a:spcPct val="150000"/>
              </a:lnSpc>
              <a:spcBef>
                <a:spcPts val="0"/>
              </a:spcBef>
              <a:spcAft>
                <a:spcPts val="0"/>
              </a:spcAft>
              <a:buClr>
                <a:schemeClr val="dk2"/>
              </a:buClr>
              <a:buSzPts val="2400"/>
              <a:buFont typeface="Arial"/>
              <a:buNone/>
            </a:pPr>
            <a:r>
              <a:rPr b="0" i="0" lang="en" sz="2400" u="none" cap="none" strike="noStrike">
                <a:solidFill>
                  <a:schemeClr val="lt1"/>
                </a:solidFill>
                <a:latin typeface="Lato"/>
                <a:ea typeface="Lato"/>
                <a:cs typeface="Lato"/>
                <a:sym typeface="Lato"/>
              </a:rPr>
              <a:t>3.  Attitudinal Values</a:t>
            </a:r>
            <a:endParaRPr b="1" i="0" sz="2400" u="none" cap="none" strike="noStrike">
              <a:solidFill>
                <a:schemeClr val="lt1"/>
              </a:solidFill>
              <a:latin typeface="Lato"/>
              <a:ea typeface="Lato"/>
              <a:cs typeface="Lato"/>
              <a:sym typeface="Lato"/>
            </a:endParaRPr>
          </a:p>
        </p:txBody>
      </p:sp>
      <p:sp>
        <p:nvSpPr>
          <p:cNvPr id="314" name="Google Shape;314;p28"/>
          <p:cNvSpPr txBox="1"/>
          <p:nvPr/>
        </p:nvSpPr>
        <p:spPr>
          <a:xfrm>
            <a:off x="987100" y="346350"/>
            <a:ext cx="8451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chemeClr val="lt1"/>
                </a:solidFill>
                <a:latin typeface="Raleway"/>
                <a:ea typeface="Raleway"/>
                <a:cs typeface="Raleway"/>
                <a:sym typeface="Raleway"/>
              </a:rPr>
              <a:t>Man’s Search for Meaning</a:t>
            </a:r>
            <a:endParaRPr b="0" i="0" sz="1400" u="none" cap="none" strike="noStrike">
              <a:solidFill>
                <a:schemeClr val="lt1"/>
              </a:solidFill>
              <a:latin typeface="Arial"/>
              <a:ea typeface="Arial"/>
              <a:cs typeface="Arial"/>
              <a:sym typeface="Arial"/>
            </a:endParaRPr>
          </a:p>
        </p:txBody>
      </p:sp>
      <p:pic>
        <p:nvPicPr>
          <p:cNvPr id="315" name="Google Shape;315;p28"/>
          <p:cNvPicPr preferRelativeResize="0"/>
          <p:nvPr/>
        </p:nvPicPr>
        <p:blipFill rotWithShape="1">
          <a:blip r:embed="rId3">
            <a:alphaModFix/>
          </a:blip>
          <a:srcRect b="0" l="0" r="0" t="0"/>
          <a:stretch/>
        </p:blipFill>
        <p:spPr>
          <a:xfrm>
            <a:off x="1099263" y="1674238"/>
            <a:ext cx="1743075" cy="2619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lin ang="5400012" scaled="0"/>
        </a:gradFill>
      </p:bgPr>
    </p:bg>
    <p:spTree>
      <p:nvGrpSpPr>
        <p:cNvPr id="319" name="Shape 319"/>
        <p:cNvGrpSpPr/>
        <p:nvPr/>
      </p:nvGrpSpPr>
      <p:grpSpPr>
        <a:xfrm>
          <a:off x="0" y="0"/>
          <a:ext cx="0" cy="0"/>
          <a:chOff x="0" y="0"/>
          <a:chExt cx="0" cy="0"/>
        </a:xfrm>
      </p:grpSpPr>
      <p:pic>
        <p:nvPicPr>
          <p:cNvPr descr="Interview with Dr Viktor Frankl about logotherapy and existencialism  ** This video belongs to logotherapy.univie.ac.at ** you may find full lenght recordings of most interviews." id="320" name="Google Shape;320;p29" title="Interview with Dr. Viktor Frankl part I">
            <a:hlinkClick r:id="rId3"/>
          </p:cNvPr>
          <p:cNvPicPr preferRelativeResize="0"/>
          <p:nvPr/>
        </p:nvPicPr>
        <p:blipFill rotWithShape="1">
          <a:blip r:embed="rId4">
            <a:alphaModFix/>
          </a:blip>
          <a:srcRect b="0" l="0" r="0" t="0"/>
          <a:stretch/>
        </p:blipFill>
        <p:spPr>
          <a:xfrm>
            <a:off x="2526275" y="1339850"/>
            <a:ext cx="4091450" cy="3068575"/>
          </a:xfrm>
          <a:prstGeom prst="rect">
            <a:avLst/>
          </a:prstGeom>
          <a:noFill/>
          <a:ln>
            <a:noFill/>
          </a:ln>
        </p:spPr>
      </p:pic>
      <p:sp>
        <p:nvSpPr>
          <p:cNvPr id="321" name="Google Shape;321;p29"/>
          <p:cNvSpPr txBox="1"/>
          <p:nvPr/>
        </p:nvSpPr>
        <p:spPr>
          <a:xfrm>
            <a:off x="1144975" y="537575"/>
            <a:ext cx="6976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Lato"/>
                <a:ea typeface="Lato"/>
                <a:cs typeface="Lato"/>
                <a:sym typeface="Lato"/>
              </a:rPr>
              <a:t>Frankl on Making Decisions and Finding Meaning</a:t>
            </a:r>
            <a:endParaRPr b="1" i="0" sz="2400" u="none" cap="none" strike="noStrike">
              <a:solidFill>
                <a:schemeClr val="lt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25" name="Shape 325"/>
        <p:cNvGrpSpPr/>
        <p:nvPr/>
      </p:nvGrpSpPr>
      <p:grpSpPr>
        <a:xfrm>
          <a:off x="0" y="0"/>
          <a:ext cx="0" cy="0"/>
          <a:chOff x="0" y="0"/>
          <a:chExt cx="0" cy="0"/>
        </a:xfrm>
      </p:grpSpPr>
      <p:sp>
        <p:nvSpPr>
          <p:cNvPr id="326" name="Google Shape;326;p30"/>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4800"/>
              <a:buFont typeface="Raleway"/>
              <a:buNone/>
            </a:pPr>
            <a:r>
              <a:rPr b="1" i="0" lang="en" sz="4800" u="none" cap="none" strike="noStrike">
                <a:solidFill>
                  <a:schemeClr val="dk2"/>
                </a:solidFill>
                <a:latin typeface="Raleway"/>
                <a:ea typeface="Raleway"/>
                <a:cs typeface="Raleway"/>
                <a:sym typeface="Raleway"/>
              </a:rPr>
              <a:t>Discussion</a:t>
            </a:r>
            <a:endParaRPr b="0" i="0" sz="1400" u="none" cap="none" strike="noStrike">
              <a:solidFill>
                <a:schemeClr val="dk2"/>
              </a:solidFill>
              <a:latin typeface="Arial"/>
              <a:ea typeface="Arial"/>
              <a:cs typeface="Arial"/>
              <a:sym typeface="Arial"/>
            </a:endParaRPr>
          </a:p>
        </p:txBody>
      </p:sp>
      <p:sp>
        <p:nvSpPr>
          <p:cNvPr id="327" name="Google Shape;327;p30"/>
          <p:cNvSpPr txBox="1"/>
          <p:nvPr>
            <p:ph idx="4294967295" type="body"/>
          </p:nvPr>
        </p:nvSpPr>
        <p:spPr>
          <a:xfrm>
            <a:off x="2972125" y="1594525"/>
            <a:ext cx="5612100" cy="3327900"/>
          </a:xfrm>
          <a:prstGeom prst="rect">
            <a:avLst/>
          </a:prstGeom>
          <a:noFill/>
          <a:ln>
            <a:noFill/>
          </a:ln>
        </p:spPr>
        <p:txBody>
          <a:bodyPr anchorCtr="0" anchor="t" bIns="91425" lIns="91425" spcFirstLastPara="1" rIns="91425" wrap="square" tIns="91425">
            <a:noAutofit/>
          </a:bodyPr>
          <a:lstStyle/>
          <a:p>
            <a:pPr indent="-285750"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were Frankl’s takeaways?</a:t>
            </a:r>
            <a:endParaRPr sz="1900"/>
          </a:p>
          <a:p>
            <a:pPr indent="-285750"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does he say about free will?</a:t>
            </a:r>
            <a:endParaRPr sz="1900"/>
          </a:p>
          <a:p>
            <a:pPr indent="-285750"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impressed you most about Frankl?</a:t>
            </a:r>
            <a:endParaRPr sz="1900"/>
          </a:p>
          <a:p>
            <a:pPr indent="0" lvl="0" marL="0" rtl="0" algn="l">
              <a:lnSpc>
                <a:spcPct val="150000"/>
              </a:lnSpc>
              <a:spcBef>
                <a:spcPts val="0"/>
              </a:spcBef>
              <a:spcAft>
                <a:spcPts val="0"/>
              </a:spcAft>
              <a:buClr>
                <a:srgbClr val="000000"/>
              </a:buClr>
              <a:buSzPts val="1100"/>
              <a:buNone/>
            </a:pPr>
            <a:r>
              <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328" name="Google Shape;328;p30"/>
          <p:cNvPicPr preferRelativeResize="0"/>
          <p:nvPr/>
        </p:nvPicPr>
        <p:blipFill rotWithShape="1">
          <a:blip r:embed="rId3">
            <a:alphaModFix/>
          </a:blip>
          <a:srcRect b="0" l="0" r="0" t="0"/>
          <a:stretch/>
        </p:blipFill>
        <p:spPr>
          <a:xfrm>
            <a:off x="481113" y="1689688"/>
            <a:ext cx="2295525" cy="1990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31"/>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34" name="Google Shape;334;p31"/>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 sz="4400"/>
              <a:t>   </a:t>
            </a:r>
            <a:endParaRPr/>
          </a:p>
        </p:txBody>
      </p:sp>
      <p:sp>
        <p:nvSpPr>
          <p:cNvPr id="335" name="Google Shape;335;p31"/>
          <p:cNvSpPr txBox="1"/>
          <p:nvPr/>
        </p:nvSpPr>
        <p:spPr>
          <a:xfrm>
            <a:off x="694982" y="511395"/>
            <a:ext cx="5342365"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0" i="0" lang="en" sz="2800" u="sng" cap="none" strike="noStrike">
                <a:solidFill>
                  <a:schemeClr val="lt1"/>
                </a:solidFill>
                <a:latin typeface="Arial"/>
                <a:ea typeface="Arial"/>
                <a:cs typeface="Arial"/>
                <a:sym typeface="Arial"/>
              </a:rPr>
              <a:t>Logotherapy Principles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Life has meaning under all circumstances, even the most miserable ones.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Our main motivation for living is our will to find meaning in life.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descr="Image result for frankl" id="336" name="Google Shape;336;p31"/>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2"/>
          <p:cNvSpPr txBox="1"/>
          <p:nvPr/>
        </p:nvSpPr>
        <p:spPr>
          <a:xfrm>
            <a:off x="713097" y="3480672"/>
            <a:ext cx="7918782" cy="120032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Arial"/>
              <a:buNone/>
            </a:pPr>
            <a:r>
              <a:rPr b="0" i="0" lang="en" sz="2400" u="none" cap="none" strike="noStrike">
                <a:solidFill>
                  <a:schemeClr val="dk2"/>
                </a:solidFill>
                <a:latin typeface="Arial"/>
                <a:ea typeface="Arial"/>
                <a:cs typeface="Arial"/>
                <a:sym typeface="Arial"/>
              </a:rPr>
              <a:t>We have freedom to find meaning in what we do, and what we experience, or at least in the stance we take when faced with a situation of unchangeable suffering.</a:t>
            </a:r>
            <a:endParaRPr b="0" i="0" sz="1400" u="none" cap="none" strike="noStrike">
              <a:solidFill>
                <a:srgbClr val="000000"/>
              </a:solidFill>
              <a:latin typeface="Arial"/>
              <a:ea typeface="Arial"/>
              <a:cs typeface="Arial"/>
              <a:sym typeface="Arial"/>
            </a:endParaRPr>
          </a:p>
        </p:txBody>
      </p:sp>
      <p:sp>
        <p:nvSpPr>
          <p:cNvPr id="342" name="Google Shape;342;p32"/>
          <p:cNvSpPr txBox="1"/>
          <p:nvPr/>
        </p:nvSpPr>
        <p:spPr>
          <a:xfrm>
            <a:off x="713097" y="903029"/>
            <a:ext cx="2643188"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Arial"/>
                <a:ea typeface="Arial"/>
                <a:cs typeface="Arial"/>
                <a:sym typeface="Arial"/>
              </a:rPr>
              <a:t>Inescapable situations</a:t>
            </a:r>
            <a:endParaRPr b="0" i="0" sz="1400" u="none" cap="none" strike="noStrike">
              <a:solidFill>
                <a:srgbClr val="000000"/>
              </a:solidFill>
              <a:latin typeface="Arial"/>
              <a:ea typeface="Arial"/>
              <a:cs typeface="Arial"/>
              <a:sym typeface="Arial"/>
            </a:endParaRPr>
          </a:p>
        </p:txBody>
      </p:sp>
      <p:pic>
        <p:nvPicPr>
          <p:cNvPr descr="Image result for viktor frankl" id="343" name="Google Shape;343;p32"/>
          <p:cNvPicPr preferRelativeResize="0"/>
          <p:nvPr/>
        </p:nvPicPr>
        <p:blipFill rotWithShape="1">
          <a:blip r:embed="rId3">
            <a:alphaModFix/>
          </a:blip>
          <a:srcRect b="0" l="0" r="0" t="0"/>
          <a:stretch/>
        </p:blipFill>
        <p:spPr>
          <a:xfrm>
            <a:off x="3467924" y="403277"/>
            <a:ext cx="4962979" cy="277926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47" name="Shape 347"/>
        <p:cNvGrpSpPr/>
        <p:nvPr/>
      </p:nvGrpSpPr>
      <p:grpSpPr>
        <a:xfrm>
          <a:off x="0" y="0"/>
          <a:ext cx="0" cy="0"/>
          <a:chOff x="0" y="0"/>
          <a:chExt cx="0" cy="0"/>
        </a:xfrm>
      </p:grpSpPr>
      <p:sp>
        <p:nvSpPr>
          <p:cNvPr id="348" name="Google Shape;348;p33"/>
          <p:cNvSpPr txBox="1"/>
          <p:nvPr/>
        </p:nvSpPr>
        <p:spPr>
          <a:xfrm>
            <a:off x="770725" y="1160300"/>
            <a:ext cx="8061600" cy="28167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00000"/>
              </a:lnSpc>
              <a:spcBef>
                <a:spcPts val="0"/>
              </a:spcBef>
              <a:spcAft>
                <a:spcPts val="0"/>
              </a:spcAft>
              <a:buClr>
                <a:schemeClr val="lt1"/>
              </a:buClr>
              <a:buSzPts val="1900"/>
              <a:buFont typeface="Raleway"/>
              <a:buAutoNum type="arabicPeriod"/>
            </a:pPr>
            <a:r>
              <a:rPr b="1" i="0" lang="en" sz="1900" u="none" cap="none" strike="noStrike">
                <a:solidFill>
                  <a:schemeClr val="lt1"/>
                </a:solidFill>
                <a:latin typeface="Raleway"/>
                <a:ea typeface="Raleway"/>
                <a:cs typeface="Raleway"/>
                <a:sym typeface="Raleway"/>
              </a:rPr>
              <a:t>I am usually:         bored           1 2 3 4 5          Enthusiastic </a:t>
            </a:r>
            <a:endParaRPr b="1" i="0" sz="3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t/>
            </a:r>
            <a:endParaRPr b="1" i="0" sz="1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rPr b="1" i="0" lang="en" sz="1900" u="none" cap="none" strike="noStrike">
                <a:solidFill>
                  <a:schemeClr val="lt1"/>
                </a:solidFill>
                <a:latin typeface="Raleway"/>
                <a:ea typeface="Raleway"/>
                <a:cs typeface="Raleway"/>
                <a:sym typeface="Raleway"/>
              </a:rPr>
              <a:t> 2.    Life to me seems: routine       1 2 3 4 5         Always  exciting </a:t>
            </a:r>
            <a:endParaRPr b="1" i="0" sz="3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t/>
            </a:r>
            <a:endParaRPr b="1" i="0" sz="1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rPr b="1" i="0" lang="en" sz="1900" u="none" cap="none" strike="noStrike">
                <a:solidFill>
                  <a:schemeClr val="lt1"/>
                </a:solidFill>
                <a:latin typeface="Raleway"/>
                <a:ea typeface="Raleway"/>
                <a:cs typeface="Raleway"/>
                <a:sym typeface="Raleway"/>
              </a:rPr>
              <a:t> 3.    In life, I have:  no goals             1 2 3 4 5         Clear  goals and aims </a:t>
            </a:r>
            <a:endParaRPr b="1" i="0" sz="3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t/>
            </a:r>
            <a:endParaRPr b="1" i="0" sz="1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rPr b="1" i="0" lang="en" sz="1900" u="none" cap="none" strike="noStrike">
                <a:solidFill>
                  <a:schemeClr val="lt1"/>
                </a:solidFill>
                <a:latin typeface="Raleway"/>
                <a:ea typeface="Raleway"/>
                <a:cs typeface="Raleway"/>
                <a:sym typeface="Raleway"/>
              </a:rPr>
              <a:t> 4.    My personal existence is:</a:t>
            </a:r>
            <a:endParaRPr b="1" i="0" sz="3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t/>
            </a:r>
            <a:endParaRPr b="1" i="0" sz="19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chemeClr val="dk2"/>
              </a:buClr>
              <a:buSzPts val="1600"/>
              <a:buFont typeface="Arial"/>
              <a:buNone/>
            </a:pPr>
            <a:r>
              <a:rPr b="1" i="0" lang="en" sz="1900" u="none" cap="none" strike="noStrike">
                <a:solidFill>
                  <a:schemeClr val="lt1"/>
                </a:solidFill>
                <a:latin typeface="Raleway"/>
                <a:ea typeface="Raleway"/>
                <a:cs typeface="Raleway"/>
                <a:sym typeface="Raleway"/>
              </a:rPr>
              <a:t>        Utterly meaningless                   1 2 3 4 5          Meaningful</a:t>
            </a:r>
            <a:endParaRPr b="0" i="0" sz="1700" u="none" cap="none" strike="noStrike">
              <a:solidFill>
                <a:schemeClr val="lt1"/>
              </a:solidFill>
              <a:latin typeface="Lato"/>
              <a:ea typeface="Lato"/>
              <a:cs typeface="Lato"/>
              <a:sym typeface="Lato"/>
            </a:endParaRPr>
          </a:p>
        </p:txBody>
      </p:sp>
      <p:sp>
        <p:nvSpPr>
          <p:cNvPr id="349" name="Google Shape;349;p33"/>
          <p:cNvSpPr txBox="1"/>
          <p:nvPr/>
        </p:nvSpPr>
        <p:spPr>
          <a:xfrm>
            <a:off x="3775350" y="311750"/>
            <a:ext cx="46413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Lato"/>
                <a:ea typeface="Lato"/>
                <a:cs typeface="Lato"/>
                <a:sym typeface="Lato"/>
              </a:rPr>
              <a:t>PIL Test</a:t>
            </a:r>
            <a:endParaRPr b="0" i="0" sz="2800" u="none" cap="none" strike="noStrike">
              <a:solidFill>
                <a:schemeClr val="lt1"/>
              </a:solidFill>
              <a:latin typeface="Lato"/>
              <a:ea typeface="Lato"/>
              <a:cs typeface="Lato"/>
              <a:sym typeface="La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353" name="Shape 353"/>
        <p:cNvGrpSpPr/>
        <p:nvPr/>
      </p:nvGrpSpPr>
      <p:grpSpPr>
        <a:xfrm>
          <a:off x="0" y="0"/>
          <a:ext cx="0" cy="0"/>
          <a:chOff x="0" y="0"/>
          <a:chExt cx="0" cy="0"/>
        </a:xfrm>
      </p:grpSpPr>
      <p:sp>
        <p:nvSpPr>
          <p:cNvPr id="354" name="Google Shape;354;p34"/>
          <p:cNvSpPr txBox="1"/>
          <p:nvPr>
            <p:ph idx="4294967295" type="title"/>
          </p:nvPr>
        </p:nvSpPr>
        <p:spPr>
          <a:xfrm>
            <a:off x="483500" y="407600"/>
            <a:ext cx="74829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Tony Robbins Key Decisions </a:t>
            </a:r>
            <a:endParaRPr>
              <a:solidFill>
                <a:schemeClr val="lt1"/>
              </a:solidFill>
            </a:endParaRPr>
          </a:p>
        </p:txBody>
      </p:sp>
      <p:sp>
        <p:nvSpPr>
          <p:cNvPr id="355" name="Google Shape;355;p34"/>
          <p:cNvSpPr txBox="1"/>
          <p:nvPr>
            <p:ph idx="4294967295" type="title"/>
          </p:nvPr>
        </p:nvSpPr>
        <p:spPr>
          <a:xfrm>
            <a:off x="327950" y="1598700"/>
            <a:ext cx="5878500" cy="35448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are you going to focus on?</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does this mean?</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am I going to do?</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Change your state (Less “me”. More creativity, passion, awe, giving, caring, loving)          </a:t>
            </a:r>
            <a:endParaRPr b="0" sz="2400">
              <a:solidFill>
                <a:schemeClr val="lt1"/>
              </a:solidFill>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p:txBody>
      </p:sp>
      <p:pic>
        <p:nvPicPr>
          <p:cNvPr id="356" name="Google Shape;356;p34"/>
          <p:cNvPicPr preferRelativeResize="0"/>
          <p:nvPr/>
        </p:nvPicPr>
        <p:blipFill rotWithShape="1">
          <a:blip r:embed="rId3">
            <a:alphaModFix/>
          </a:blip>
          <a:srcRect b="0" l="0" r="0" t="0"/>
          <a:stretch/>
        </p:blipFill>
        <p:spPr>
          <a:xfrm>
            <a:off x="6206450" y="1368150"/>
            <a:ext cx="2453375" cy="137388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60" name="Shape 360"/>
        <p:cNvGrpSpPr/>
        <p:nvPr/>
      </p:nvGrpSpPr>
      <p:grpSpPr>
        <a:xfrm>
          <a:off x="0" y="0"/>
          <a:ext cx="0" cy="0"/>
          <a:chOff x="0" y="0"/>
          <a:chExt cx="0" cy="0"/>
        </a:xfrm>
      </p:grpSpPr>
      <p:sp>
        <p:nvSpPr>
          <p:cNvPr id="361" name="Google Shape;361;p35"/>
          <p:cNvSpPr txBox="1"/>
          <p:nvPr>
            <p:ph idx="4294967295" type="title"/>
          </p:nvPr>
        </p:nvSpPr>
        <p:spPr>
          <a:xfrm>
            <a:off x="3107975" y="355600"/>
            <a:ext cx="31359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Tony Robbins </a:t>
            </a:r>
            <a:endParaRPr>
              <a:solidFill>
                <a:schemeClr val="lt1"/>
              </a:solidFill>
            </a:endParaRPr>
          </a:p>
        </p:txBody>
      </p:sp>
      <p:pic>
        <p:nvPicPr>
          <p:cNvPr descr="Really great message, MUST HEAR!  He feeds millions and inspires millions. &#10;I never understood Tony Robbins until I watched a lot of his videos. Such a great Human. We grew up poor and what he did for that family, how the kids didn't want to let go, it resonated.&#10;#tonyrobbins #inpiration #love" id="362" name="Google Shape;362;p35" title="Tony Robbins &quot;Strangers Care&quot; (Thanksgiving)">
            <a:hlinkClick r:id="rId3"/>
          </p:cNvPr>
          <p:cNvPicPr preferRelativeResize="0"/>
          <p:nvPr/>
        </p:nvPicPr>
        <p:blipFill rotWithShape="1">
          <a:blip r:embed="rId4">
            <a:alphaModFix/>
          </a:blip>
          <a:srcRect b="0" l="0" r="0" t="0"/>
          <a:stretch/>
        </p:blipFill>
        <p:spPr>
          <a:xfrm>
            <a:off x="1873475" y="1401250"/>
            <a:ext cx="5604900" cy="315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36"/>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68" name="Google Shape;368;p36"/>
          <p:cNvSpPr txBox="1"/>
          <p:nvPr>
            <p:ph type="title"/>
          </p:nvPr>
        </p:nvSpPr>
        <p:spPr>
          <a:xfrm>
            <a:off x="283100"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Authenticity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Achievement</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Adventure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Authority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Autonomy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Balance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Beauty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Boldness</a:t>
            </a:r>
            <a:endParaRPr/>
          </a:p>
          <a:p>
            <a:pPr indent="0" lvl="0" marL="0" rtl="0" algn="l">
              <a:lnSpc>
                <a:spcPct val="100000"/>
              </a:lnSpc>
              <a:spcBef>
                <a:spcPts val="1100"/>
              </a:spcBef>
              <a:spcAft>
                <a:spcPts val="0"/>
              </a:spcAft>
              <a:buSzPts val="4800"/>
              <a:buNone/>
            </a:pPr>
            <a:r>
              <a:t/>
            </a:r>
            <a:endParaRPr/>
          </a:p>
        </p:txBody>
      </p:sp>
      <p:sp>
        <p:nvSpPr>
          <p:cNvPr id="369" name="Google Shape;369;p36"/>
          <p:cNvSpPr txBox="1"/>
          <p:nvPr>
            <p:ph type="title"/>
          </p:nvPr>
        </p:nvSpPr>
        <p:spPr>
          <a:xfrm>
            <a:off x="62967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Honesty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Humor</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Influence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Inner Harmony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Justice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Kindness</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Knowledge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Leadership</a:t>
            </a:r>
            <a:endParaRPr/>
          </a:p>
          <a:p>
            <a:pPr indent="0" lvl="0" marL="0" rtl="0" algn="l">
              <a:lnSpc>
                <a:spcPct val="155172"/>
              </a:lnSpc>
              <a:spcBef>
                <a:spcPts val="2200"/>
              </a:spcBef>
              <a:spcAft>
                <a:spcPts val="0"/>
              </a:spcAft>
              <a:buSzPts val="1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70" name="Google Shape;370;p36"/>
          <p:cNvSpPr txBox="1"/>
          <p:nvPr>
            <p:ph type="title"/>
          </p:nvPr>
        </p:nvSpPr>
        <p:spPr>
          <a:xfrm>
            <a:off x="33105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Compassion</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Challenge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Citizenship</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Community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Competency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Contribution</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Creativity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Curiosity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Determination</a:t>
            </a:r>
            <a:endParaRPr/>
          </a:p>
          <a:p>
            <a:pPr indent="0" lvl="0" marL="0" rtl="0" algn="l">
              <a:lnSpc>
                <a:spcPct val="155172"/>
              </a:lnSpc>
              <a:spcBef>
                <a:spcPts val="2200"/>
              </a:spcBef>
              <a:spcAft>
                <a:spcPts val="0"/>
              </a:spcAft>
              <a:buSzPts val="1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71" name="Google Shape;371;p36"/>
          <p:cNvSpPr txBox="1"/>
          <p:nvPr/>
        </p:nvSpPr>
        <p:spPr>
          <a:xfrm>
            <a:off x="3705925" y="1751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1" i="0" lang="en" sz="2400" u="none" cap="none" strike="noStrike">
                <a:solidFill>
                  <a:schemeClr val="lt1"/>
                </a:solidFill>
                <a:latin typeface="Arial"/>
                <a:ea typeface="Arial"/>
                <a:cs typeface="Arial"/>
                <a:sym typeface="Arial"/>
              </a:rPr>
              <a:t>VALUES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7"/>
          <p:cNvSpPr txBox="1"/>
          <p:nvPr>
            <p:ph type="title"/>
          </p:nvPr>
        </p:nvSpPr>
        <p:spPr>
          <a:xfrm>
            <a:off x="1548075" y="273175"/>
            <a:ext cx="8520600" cy="63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1 month, 1 year, 5 year plan </a:t>
            </a:r>
            <a:endParaRPr/>
          </a:p>
        </p:txBody>
      </p:sp>
      <p:graphicFrame>
        <p:nvGraphicFramePr>
          <p:cNvPr id="377" name="Google Shape;377;p37"/>
          <p:cNvGraphicFramePr/>
          <p:nvPr/>
        </p:nvGraphicFramePr>
        <p:xfrm>
          <a:off x="323100" y="2393975"/>
          <a:ext cx="3000000" cy="3000000"/>
        </p:xfrm>
        <a:graphic>
          <a:graphicData uri="http://schemas.openxmlformats.org/drawingml/2006/table">
            <a:tbl>
              <a:tblPr>
                <a:noFill/>
                <a:tableStyleId>{895C204F-1D19-4D4C-8B5B-333D3C97918D}</a:tableStyleId>
              </a:tblPr>
              <a:tblGrid>
                <a:gridCol w="710225"/>
                <a:gridCol w="710225"/>
                <a:gridCol w="710225"/>
                <a:gridCol w="382850"/>
                <a:gridCol w="1037600"/>
                <a:gridCol w="710225"/>
                <a:gridCol w="710225"/>
                <a:gridCol w="710225"/>
                <a:gridCol w="710225"/>
                <a:gridCol w="710225"/>
                <a:gridCol w="710225"/>
                <a:gridCol w="710225"/>
              </a:tblGrid>
              <a:tr h="719125">
                <a:tc gridSpan="4">
                  <a:txBody>
                    <a:bodyPr/>
                    <a:lstStyle/>
                    <a:p>
                      <a:pPr indent="0" lvl="0" marL="0" marR="0" rtl="0" algn="ctr">
                        <a:lnSpc>
                          <a:spcPct val="100000"/>
                        </a:lnSpc>
                        <a:spcBef>
                          <a:spcPts val="0"/>
                        </a:spcBef>
                        <a:spcAft>
                          <a:spcPts val="0"/>
                        </a:spcAft>
                        <a:buClr>
                          <a:srgbClr val="FFFFFF"/>
                        </a:buClr>
                        <a:buSzPts val="1800"/>
                        <a:buFont typeface="Arial"/>
                        <a:buNone/>
                      </a:pPr>
                      <a:r>
                        <a:rPr lang="en" sz="1800" u="none" cap="none" strike="noStrike">
                          <a:solidFill>
                            <a:srgbClr val="FFFFFF"/>
                          </a:solidFill>
                        </a:rPr>
                        <a:t>202</a:t>
                      </a:r>
                      <a:r>
                        <a:rPr lang="en" sz="1800">
                          <a:solidFill>
                            <a:srgbClr val="FFFFFF"/>
                          </a:solidFill>
                        </a:rPr>
                        <a:t>5</a:t>
                      </a:r>
                      <a:endParaRPr sz="1400" u="none" cap="none" strike="noStrike"/>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2"/>
                    </a:solidFill>
                  </a:tcPr>
                </a:tc>
                <a:tc hMerge="1"/>
                <a:tc hMerge="1"/>
                <a:tc hMerge="1"/>
                <a:tc gridSpan="8">
                  <a:txBody>
                    <a:bodyPr/>
                    <a:lstStyle/>
                    <a:p>
                      <a:pPr indent="0" lvl="0" marL="0" marR="0" rtl="0" algn="ctr">
                        <a:lnSpc>
                          <a:spcPct val="100000"/>
                        </a:lnSpc>
                        <a:spcBef>
                          <a:spcPts val="0"/>
                        </a:spcBef>
                        <a:spcAft>
                          <a:spcPts val="0"/>
                        </a:spcAft>
                        <a:buClr>
                          <a:srgbClr val="FFFFFF"/>
                        </a:buClr>
                        <a:buSzPts val="1800"/>
                        <a:buFont typeface="Arial"/>
                        <a:buNone/>
                      </a:pPr>
                      <a:r>
                        <a:rPr lang="en" sz="1800" u="none" cap="none" strike="noStrike">
                          <a:solidFill>
                            <a:srgbClr val="FFFFFF"/>
                          </a:solidFill>
                        </a:rPr>
                        <a:t>20</a:t>
                      </a:r>
                      <a:r>
                        <a:rPr lang="en" sz="1800">
                          <a:solidFill>
                            <a:srgbClr val="FFFFFF"/>
                          </a:solidFill>
                        </a:rPr>
                        <a:t>30</a:t>
                      </a:r>
                      <a:endParaRPr sz="1400" u="none" cap="none" strike="noStrike"/>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dk1"/>
                    </a:solidFill>
                  </a:tcPr>
                </a:tc>
                <a:tc hMerge="1"/>
                <a:tc hMerge="1"/>
                <a:tc hMerge="1"/>
                <a:tc hMerge="1"/>
                <a:tc hMerge="1"/>
                <a:tc hMerge="1"/>
                <a:tc hMerge="1"/>
              </a:tr>
            </a:tbl>
          </a:graphicData>
        </a:graphic>
      </p:graphicFrame>
      <p:cxnSp>
        <p:nvCxnSpPr>
          <p:cNvPr id="378" name="Google Shape;378;p37"/>
          <p:cNvCxnSpPr/>
          <p:nvPr/>
        </p:nvCxnSpPr>
        <p:spPr>
          <a:xfrm rot="10800000">
            <a:off x="569975" y="1439375"/>
            <a:ext cx="0" cy="954600"/>
          </a:xfrm>
          <a:prstGeom prst="straightConnector1">
            <a:avLst/>
          </a:prstGeom>
          <a:noFill/>
          <a:ln cap="flat" cmpd="sng" w="9525">
            <a:solidFill>
              <a:schemeClr val="dk2"/>
            </a:solidFill>
            <a:prstDash val="solid"/>
            <a:round/>
            <a:headEnd len="sm" w="sm" type="none"/>
            <a:tailEnd len="lg" w="lg" type="oval"/>
          </a:ln>
        </p:spPr>
      </p:cxnSp>
      <p:sp>
        <p:nvSpPr>
          <p:cNvPr id="379" name="Google Shape;379;p37"/>
          <p:cNvSpPr txBox="1"/>
          <p:nvPr>
            <p:ph type="title"/>
          </p:nvPr>
        </p:nvSpPr>
        <p:spPr>
          <a:xfrm>
            <a:off x="646175" y="1235062"/>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June. 2025</a:t>
            </a:r>
            <a:endParaRPr/>
          </a:p>
        </p:txBody>
      </p:sp>
      <p:sp>
        <p:nvSpPr>
          <p:cNvPr id="380" name="Google Shape;380;p37"/>
          <p:cNvSpPr txBox="1"/>
          <p:nvPr>
            <p:ph type="title"/>
          </p:nvPr>
        </p:nvSpPr>
        <p:spPr>
          <a:xfrm>
            <a:off x="3251009" y="3668337"/>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June. 2026</a:t>
            </a:r>
            <a:endParaRPr/>
          </a:p>
        </p:txBody>
      </p:sp>
      <p:sp>
        <p:nvSpPr>
          <p:cNvPr id="381" name="Google Shape;381;p37"/>
          <p:cNvSpPr txBox="1"/>
          <p:nvPr>
            <p:ph type="title"/>
          </p:nvPr>
        </p:nvSpPr>
        <p:spPr>
          <a:xfrm>
            <a:off x="5091057" y="1235062"/>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June 2030</a:t>
            </a:r>
            <a:endParaRPr/>
          </a:p>
        </p:txBody>
      </p:sp>
      <p:cxnSp>
        <p:nvCxnSpPr>
          <p:cNvPr id="382" name="Google Shape;382;p37"/>
          <p:cNvCxnSpPr/>
          <p:nvPr/>
        </p:nvCxnSpPr>
        <p:spPr>
          <a:xfrm>
            <a:off x="3174800" y="3113100"/>
            <a:ext cx="0" cy="828000"/>
          </a:xfrm>
          <a:prstGeom prst="straightConnector1">
            <a:avLst/>
          </a:prstGeom>
          <a:noFill/>
          <a:ln cap="flat" cmpd="sng" w="9525">
            <a:solidFill>
              <a:schemeClr val="dk2"/>
            </a:solidFill>
            <a:prstDash val="solid"/>
            <a:round/>
            <a:headEnd len="sm" w="sm" type="none"/>
            <a:tailEnd len="lg" w="lg" type="oval"/>
          </a:ln>
        </p:spPr>
      </p:cxnSp>
      <p:cxnSp>
        <p:nvCxnSpPr>
          <p:cNvPr id="383" name="Google Shape;383;p37"/>
          <p:cNvCxnSpPr/>
          <p:nvPr/>
        </p:nvCxnSpPr>
        <p:spPr>
          <a:xfrm rot="10800000">
            <a:off x="4997750" y="1439375"/>
            <a:ext cx="0" cy="954600"/>
          </a:xfrm>
          <a:prstGeom prst="straightConnector1">
            <a:avLst/>
          </a:prstGeom>
          <a:noFill/>
          <a:ln cap="flat" cmpd="sng" w="9525">
            <a:solidFill>
              <a:schemeClr val="dk2"/>
            </a:solidFill>
            <a:prstDash val="solid"/>
            <a:round/>
            <a:headEnd len="sm" w="sm" type="none"/>
            <a:tailEnd len="lg" w="lg" type="oval"/>
          </a:ln>
        </p:spPr>
      </p:cxnSp>
      <p:cxnSp>
        <p:nvCxnSpPr>
          <p:cNvPr id="384" name="Google Shape;384;p37"/>
          <p:cNvCxnSpPr/>
          <p:nvPr/>
        </p:nvCxnSpPr>
        <p:spPr>
          <a:xfrm>
            <a:off x="6168925" y="3113100"/>
            <a:ext cx="0" cy="828000"/>
          </a:xfrm>
          <a:prstGeom prst="straightConnector1">
            <a:avLst/>
          </a:prstGeom>
          <a:noFill/>
          <a:ln cap="flat" cmpd="sng" w="9525">
            <a:solidFill>
              <a:schemeClr val="dk2"/>
            </a:solidFill>
            <a:prstDash val="solid"/>
            <a:round/>
            <a:headEnd len="sm" w="sm" type="none"/>
            <a:tailEnd len="lg" w="lg" type="oval"/>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lin ang="5400012" scaled="0"/>
        </a:gradFill>
      </p:bgPr>
    </p:bg>
    <p:spTree>
      <p:nvGrpSpPr>
        <p:cNvPr id="388" name="Shape 388"/>
        <p:cNvGrpSpPr/>
        <p:nvPr/>
      </p:nvGrpSpPr>
      <p:grpSpPr>
        <a:xfrm>
          <a:off x="0" y="0"/>
          <a:ext cx="0" cy="0"/>
          <a:chOff x="0" y="0"/>
          <a:chExt cx="0" cy="0"/>
        </a:xfrm>
      </p:grpSpPr>
      <p:pic>
        <p:nvPicPr>
          <p:cNvPr id="389" name="Google Shape;389;p38"/>
          <p:cNvPicPr preferRelativeResize="0"/>
          <p:nvPr/>
        </p:nvPicPr>
        <p:blipFill rotWithShape="1">
          <a:blip r:embed="rId3">
            <a:alphaModFix/>
          </a:blip>
          <a:srcRect b="0" l="0" r="0" t="0"/>
          <a:stretch/>
        </p:blipFill>
        <p:spPr>
          <a:xfrm>
            <a:off x="2444700" y="162725"/>
            <a:ext cx="6023900" cy="4818049"/>
          </a:xfrm>
          <a:prstGeom prst="rect">
            <a:avLst/>
          </a:prstGeom>
          <a:noFill/>
          <a:ln>
            <a:noFill/>
          </a:ln>
        </p:spPr>
      </p:pic>
      <p:sp>
        <p:nvSpPr>
          <p:cNvPr id="390" name="Google Shape;390;p38"/>
          <p:cNvSpPr txBox="1"/>
          <p:nvPr/>
        </p:nvSpPr>
        <p:spPr>
          <a:xfrm>
            <a:off x="2855550" y="466825"/>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391" name="Google Shape;391;p38"/>
          <p:cNvSpPr txBox="1"/>
          <p:nvPr>
            <p:ph idx="4294967295" type="body"/>
          </p:nvPr>
        </p:nvSpPr>
        <p:spPr>
          <a:xfrm>
            <a:off x="2855550" y="1377475"/>
            <a:ext cx="5093400" cy="33279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are your lifelong aims, ambitions, and goals?</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300">
              <a:latin typeface="Arial"/>
              <a:ea typeface="Arial"/>
              <a:cs typeface="Arial"/>
              <a:sym typeface="Arial"/>
            </a:endParaRPr>
          </a:p>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do you see as the meaning of life?</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300">
              <a:latin typeface="Arial"/>
              <a:ea typeface="Arial"/>
              <a:cs typeface="Arial"/>
              <a:sym typeface="Arial"/>
            </a:endParaRPr>
          </a:p>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creative skills or activities bring meaning in your life?</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7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392" name="Google Shape;392;p38"/>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96" name="Shape 396"/>
        <p:cNvGrpSpPr/>
        <p:nvPr/>
      </p:nvGrpSpPr>
      <p:grpSpPr>
        <a:xfrm>
          <a:off x="0" y="0"/>
          <a:ext cx="0" cy="0"/>
          <a:chOff x="0" y="0"/>
          <a:chExt cx="0" cy="0"/>
        </a:xfrm>
      </p:grpSpPr>
      <p:pic>
        <p:nvPicPr>
          <p:cNvPr id="397" name="Google Shape;397;p39"/>
          <p:cNvPicPr preferRelativeResize="0"/>
          <p:nvPr/>
        </p:nvPicPr>
        <p:blipFill rotWithShape="1">
          <a:blip r:embed="rId3">
            <a:alphaModFix/>
          </a:blip>
          <a:srcRect b="0" l="0" r="0" t="0"/>
          <a:stretch/>
        </p:blipFill>
        <p:spPr>
          <a:xfrm>
            <a:off x="2444700" y="162725"/>
            <a:ext cx="6058525" cy="4818049"/>
          </a:xfrm>
          <a:prstGeom prst="rect">
            <a:avLst/>
          </a:prstGeom>
          <a:noFill/>
          <a:ln>
            <a:noFill/>
          </a:ln>
        </p:spPr>
      </p:pic>
      <p:sp>
        <p:nvSpPr>
          <p:cNvPr id="398" name="Google Shape;398;p39"/>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b="0" i="0" sz="1400" u="none" cap="none" strike="noStrike">
              <a:solidFill>
                <a:srgbClr val="000000"/>
              </a:solidFill>
              <a:latin typeface="Arial"/>
              <a:ea typeface="Arial"/>
              <a:cs typeface="Arial"/>
              <a:sym typeface="Arial"/>
            </a:endParaRPr>
          </a:p>
        </p:txBody>
      </p:sp>
      <p:sp>
        <p:nvSpPr>
          <p:cNvPr id="399" name="Google Shape;399;p39"/>
          <p:cNvSpPr txBox="1"/>
          <p:nvPr>
            <p:ph idx="4294967295" type="body"/>
          </p:nvPr>
        </p:nvSpPr>
        <p:spPr>
          <a:xfrm>
            <a:off x="2855550" y="1377475"/>
            <a:ext cx="5214600" cy="33279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What values do you believe are the most important in your life?</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000">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Which relationships in your life can you improve?</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000">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Looking back at your life while facing stressful situations are there ways in which you overcame them?</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300">
              <a:latin typeface="Arial"/>
              <a:ea typeface="Arial"/>
              <a:cs typeface="Arial"/>
              <a:sym typeface="Arial"/>
            </a:endParaRPr>
          </a:p>
          <a:p>
            <a:pPr indent="0" lvl="0" marL="0" rtl="0" algn="l">
              <a:lnSpc>
                <a:spcPct val="150000"/>
              </a:lnSpc>
              <a:spcBef>
                <a:spcPts val="0"/>
              </a:spcBef>
              <a:spcAft>
                <a:spcPts val="0"/>
              </a:spcAft>
              <a:buSzPts val="1400"/>
              <a:buNone/>
            </a:pPr>
            <a:r>
              <a:t/>
            </a:r>
            <a:endParaRPr sz="13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300">
              <a:latin typeface="Arial"/>
              <a:ea typeface="Arial"/>
              <a:cs typeface="Arial"/>
              <a:sym typeface="Arial"/>
            </a:endParaRPr>
          </a:p>
          <a:p>
            <a:pPr indent="0" lvl="0" marL="0" rtl="0" algn="l">
              <a:lnSpc>
                <a:spcPct val="115000"/>
              </a:lnSpc>
              <a:spcBef>
                <a:spcPts val="0"/>
              </a:spcBef>
              <a:spcAft>
                <a:spcPts val="0"/>
              </a:spcAft>
              <a:buSzPts val="1400"/>
              <a:buNone/>
            </a:pPr>
            <a:r>
              <a:t/>
            </a:r>
            <a:endParaRPr b="1" sz="1300">
              <a:solidFill>
                <a:schemeClr val="dk1"/>
              </a:solidFill>
              <a:latin typeface="Raleway"/>
              <a:ea typeface="Raleway"/>
              <a:cs typeface="Raleway"/>
              <a:sym typeface="Raleway"/>
            </a:endParaRPr>
          </a:p>
        </p:txBody>
      </p:sp>
      <p:pic>
        <p:nvPicPr>
          <p:cNvPr id="400" name="Google Shape;400;p39"/>
          <p:cNvPicPr preferRelativeResize="0"/>
          <p:nvPr/>
        </p:nvPicPr>
        <p:blipFill rotWithShape="1">
          <a:blip r:embed="rId4">
            <a:alphaModFix/>
          </a:blip>
          <a:srcRect b="0" l="0" r="0" t="0"/>
          <a:stretch/>
        </p:blipFill>
        <p:spPr>
          <a:xfrm>
            <a:off x="560013" y="1195388"/>
            <a:ext cx="2295525" cy="19907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404" name="Shape 404"/>
        <p:cNvGrpSpPr/>
        <p:nvPr/>
      </p:nvGrpSpPr>
      <p:grpSpPr>
        <a:xfrm>
          <a:off x="0" y="0"/>
          <a:ext cx="0" cy="0"/>
          <a:chOff x="0" y="0"/>
          <a:chExt cx="0" cy="0"/>
        </a:xfrm>
      </p:grpSpPr>
      <p:pic>
        <p:nvPicPr>
          <p:cNvPr id="405" name="Google Shape;405;p40"/>
          <p:cNvPicPr preferRelativeResize="0"/>
          <p:nvPr/>
        </p:nvPicPr>
        <p:blipFill rotWithShape="1">
          <a:blip r:embed="rId3">
            <a:alphaModFix/>
          </a:blip>
          <a:srcRect b="0" l="0" r="0" t="0"/>
          <a:stretch/>
        </p:blipFill>
        <p:spPr>
          <a:xfrm>
            <a:off x="2444700" y="162725"/>
            <a:ext cx="5954625" cy="4818049"/>
          </a:xfrm>
          <a:prstGeom prst="rect">
            <a:avLst/>
          </a:prstGeom>
          <a:noFill/>
          <a:ln>
            <a:noFill/>
          </a:ln>
        </p:spPr>
      </p:pic>
      <p:sp>
        <p:nvSpPr>
          <p:cNvPr id="406" name="Google Shape;406;p40"/>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b="0" i="0" sz="1400" u="none" cap="none" strike="noStrike">
              <a:solidFill>
                <a:srgbClr val="000000"/>
              </a:solidFill>
              <a:latin typeface="Arial"/>
              <a:ea typeface="Arial"/>
              <a:cs typeface="Arial"/>
              <a:sym typeface="Arial"/>
            </a:endParaRPr>
          </a:p>
        </p:txBody>
      </p:sp>
      <p:sp>
        <p:nvSpPr>
          <p:cNvPr id="407" name="Google Shape;407;p40"/>
          <p:cNvSpPr txBox="1"/>
          <p:nvPr>
            <p:ph idx="4294967295" type="body"/>
          </p:nvPr>
        </p:nvSpPr>
        <p:spPr>
          <a:xfrm>
            <a:off x="2855550" y="1758475"/>
            <a:ext cx="4712400" cy="33279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chemeClr val="dk2"/>
              </a:buClr>
              <a:buSzPts val="2400"/>
              <a:buFont typeface="Arial"/>
              <a:buChar char="➔"/>
            </a:pPr>
            <a:r>
              <a:rPr lang="en" sz="2400">
                <a:latin typeface="Arial"/>
                <a:ea typeface="Arial"/>
                <a:cs typeface="Arial"/>
                <a:sym typeface="Arial"/>
              </a:rPr>
              <a:t>In what ways would you like to actualize your spiritual potentials (i.e. more prayer, meditations, act of kindness etc.?</a:t>
            </a:r>
            <a:endParaRPr sz="2800"/>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408" name="Google Shape;408;p40"/>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1"/>
          <p:cNvSpPr txBox="1"/>
          <p:nvPr>
            <p:ph type="ctrTitle"/>
          </p:nvPr>
        </p:nvSpPr>
        <p:spPr>
          <a:xfrm>
            <a:off x="1131600" y="343400"/>
            <a:ext cx="6992700" cy="1141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4800"/>
              <a:buNone/>
            </a:pPr>
            <a:r>
              <a:rPr lang="en" sz="4800"/>
              <a:t>Introduce Yourself</a:t>
            </a:r>
            <a:endParaRPr/>
          </a:p>
        </p:txBody>
      </p:sp>
      <p:pic>
        <p:nvPicPr>
          <p:cNvPr id="414" name="Google Shape;414;p41"/>
          <p:cNvPicPr preferRelativeResize="0"/>
          <p:nvPr/>
        </p:nvPicPr>
        <p:blipFill rotWithShape="1">
          <a:blip r:embed="rId3">
            <a:alphaModFix/>
          </a:blip>
          <a:srcRect b="0" l="0" r="0" t="0"/>
          <a:stretch/>
        </p:blipFill>
        <p:spPr>
          <a:xfrm>
            <a:off x="744175" y="1996025"/>
            <a:ext cx="3902500" cy="22831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8" name="Shape 418"/>
        <p:cNvGrpSpPr/>
        <p:nvPr/>
      </p:nvGrpSpPr>
      <p:grpSpPr>
        <a:xfrm>
          <a:off x="0" y="0"/>
          <a:ext cx="0" cy="0"/>
          <a:chOff x="0" y="0"/>
          <a:chExt cx="0" cy="0"/>
        </a:xfrm>
      </p:grpSpPr>
      <p:sp>
        <p:nvSpPr>
          <p:cNvPr id="419" name="Google Shape;419;p42"/>
          <p:cNvSpPr txBox="1"/>
          <p:nvPr/>
        </p:nvSpPr>
        <p:spPr>
          <a:xfrm>
            <a:off x="2513275" y="4117250"/>
            <a:ext cx="65364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Lato"/>
                <a:ea typeface="Lato"/>
                <a:cs typeface="Lato"/>
                <a:sym typeface="Lato"/>
              </a:rPr>
              <a:t>www.torahpsychology.org/resources</a:t>
            </a:r>
            <a:endParaRPr b="0" i="0" sz="2800" u="none" cap="none" strike="noStrike">
              <a:solidFill>
                <a:srgbClr val="000000"/>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43"/>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425" name="Google Shape;425;p43"/>
          <p:cNvSpPr txBox="1"/>
          <p:nvPr/>
        </p:nvSpPr>
        <p:spPr>
          <a:xfrm>
            <a:off x="3310575" y="189775"/>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1" i="0" lang="en" sz="3000" u="none" cap="none" strike="noStrike">
                <a:solidFill>
                  <a:schemeClr val="lt1"/>
                </a:solidFill>
                <a:latin typeface="Arial"/>
                <a:ea typeface="Arial"/>
                <a:cs typeface="Arial"/>
                <a:sym typeface="Arial"/>
              </a:rPr>
              <a:t>Homework</a:t>
            </a:r>
            <a:endParaRPr b="0" i="0" sz="1400" u="none" cap="none" strike="noStrike">
              <a:solidFill>
                <a:srgbClr val="000000"/>
              </a:solidFill>
              <a:latin typeface="Arial"/>
              <a:ea typeface="Arial"/>
              <a:cs typeface="Arial"/>
              <a:sym typeface="Arial"/>
            </a:endParaRPr>
          </a:p>
        </p:txBody>
      </p:sp>
      <p:sp>
        <p:nvSpPr>
          <p:cNvPr id="426" name="Google Shape;426;p43"/>
          <p:cNvSpPr txBox="1"/>
          <p:nvPr/>
        </p:nvSpPr>
        <p:spPr>
          <a:xfrm>
            <a:off x="985284" y="1176670"/>
            <a:ext cx="6507125" cy="267765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Georgia"/>
                <a:ea typeface="Georgia"/>
                <a:cs typeface="Georgia"/>
                <a:sym typeface="Georgia"/>
              </a:rPr>
              <a:t>Read article on Building the Coach/Coachee Relationship</a:t>
            </a:r>
            <a:endParaRPr b="0" i="0" sz="2400" u="none" cap="none" strike="noStrike">
              <a:solidFill>
                <a:schemeClr val="lt1"/>
              </a:solidFill>
              <a:latin typeface="Georgia"/>
              <a:ea typeface="Georgia"/>
              <a:cs typeface="Georgia"/>
              <a:sym typeface="Georgia"/>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eorgia"/>
              <a:ea typeface="Georgia"/>
              <a:cs typeface="Georgia"/>
              <a:sym typeface="Georgia"/>
            </a:endParaRPr>
          </a:p>
          <a:p>
            <a:pPr indent="-342900" lvl="0" marL="342900" marR="0" rtl="0" algn="l">
              <a:lnSpc>
                <a:spcPct val="100000"/>
              </a:lnSpc>
              <a:spcBef>
                <a:spcPts val="0"/>
              </a:spcBef>
              <a:spcAft>
                <a:spcPts val="0"/>
              </a:spcAft>
              <a:buClr>
                <a:schemeClr val="lt1"/>
              </a:buClr>
              <a:buSzPts val="2400"/>
              <a:buFont typeface="Georgia"/>
              <a:buChar char="•"/>
            </a:pPr>
            <a:r>
              <a:rPr b="0" i="0" lang="en" sz="2400" u="none" cap="none" strike="noStrike">
                <a:solidFill>
                  <a:schemeClr val="lt1"/>
                </a:solidFill>
                <a:latin typeface="Georgia"/>
                <a:ea typeface="Georgia"/>
                <a:cs typeface="Georgia"/>
                <a:sym typeface="Georgia"/>
              </a:rPr>
              <a:t>Take PIL test</a:t>
            </a:r>
            <a:endParaRPr b="0" i="0" sz="2400" u="none" cap="none" strike="noStrike">
              <a:solidFill>
                <a:schemeClr val="lt1"/>
              </a:solidFill>
              <a:latin typeface="Georgia"/>
              <a:ea typeface="Georgia"/>
              <a:cs typeface="Georgia"/>
              <a:sym typeface="Georgia"/>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eorgia"/>
              <a:ea typeface="Georgia"/>
              <a:cs typeface="Georgia"/>
              <a:sym typeface="Georgia"/>
            </a:endParaRPr>
          </a:p>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Georgia"/>
                <a:ea typeface="Georgia"/>
                <a:cs typeface="Georgia"/>
                <a:sym typeface="Georgia"/>
              </a:rPr>
              <a:t>Purchase suggested books (optional)</a:t>
            </a:r>
            <a:endParaRPr b="0" i="0" sz="1400" u="none" cap="none" strike="noStrike">
              <a:solidFill>
                <a:srgbClr val="000000"/>
              </a:solidFill>
              <a:latin typeface="Arial"/>
              <a:ea typeface="Arial"/>
              <a:cs typeface="Arial"/>
              <a:sym typeface="Arial"/>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eorgia"/>
              <a:ea typeface="Georgia"/>
              <a:cs typeface="Georgia"/>
              <a:sym typeface="Georgia"/>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44"/>
          <p:cNvPicPr preferRelativeResize="0"/>
          <p:nvPr/>
        </p:nvPicPr>
        <p:blipFill rotWithShape="1">
          <a:blip r:embed="rId3">
            <a:alphaModFix/>
          </a:blip>
          <a:srcRect b="15074" l="0" r="0" t="0"/>
          <a:stretch/>
        </p:blipFill>
        <p:spPr>
          <a:xfrm>
            <a:off x="0" y="0"/>
            <a:ext cx="9143997" cy="5143498"/>
          </a:xfrm>
          <a:prstGeom prst="rect">
            <a:avLst/>
          </a:prstGeom>
          <a:noFill/>
          <a:ln>
            <a:noFill/>
          </a:ln>
        </p:spPr>
      </p:pic>
      <p:sp>
        <p:nvSpPr>
          <p:cNvPr id="432" name="Google Shape;432;p44"/>
          <p:cNvSpPr/>
          <p:nvPr/>
        </p:nvSpPr>
        <p:spPr>
          <a:xfrm>
            <a:off x="247425" y="377050"/>
            <a:ext cx="4547700" cy="4547700"/>
          </a:xfrm>
          <a:prstGeom prst="rect">
            <a:avLst/>
          </a:prstGeom>
          <a:solidFill>
            <a:srgbClr val="000000">
              <a:alpha val="7647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44"/>
          <p:cNvSpPr txBox="1"/>
          <p:nvPr>
            <p:ph idx="4294967295" type="body"/>
          </p:nvPr>
        </p:nvSpPr>
        <p:spPr>
          <a:xfrm>
            <a:off x="445725" y="1373000"/>
            <a:ext cx="4151100" cy="2088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2800">
                <a:solidFill>
                  <a:schemeClr val="accent5"/>
                </a:solidFill>
              </a:rPr>
              <a:t>Accreditation </a:t>
            </a:r>
            <a:endParaRPr/>
          </a:p>
          <a:p>
            <a:pPr indent="0" lvl="0" marL="0" rtl="0" algn="l">
              <a:lnSpc>
                <a:spcPct val="100000"/>
              </a:lnSpc>
              <a:spcBef>
                <a:spcPts val="1600"/>
              </a:spcBef>
              <a:spcAft>
                <a:spcPts val="0"/>
              </a:spcAft>
              <a:buSzPts val="1800"/>
              <a:buNone/>
            </a:pPr>
            <a:r>
              <a:rPr lang="en">
                <a:solidFill>
                  <a:schemeClr val="lt1"/>
                </a:solidFill>
              </a:rPr>
              <a:t>1. International Coaching Federation</a:t>
            </a:r>
            <a:br>
              <a:rPr lang="en">
                <a:solidFill>
                  <a:schemeClr val="lt1"/>
                </a:solidFill>
              </a:rPr>
            </a:br>
            <a:r>
              <a:rPr lang="en">
                <a:solidFill>
                  <a:schemeClr val="lt1"/>
                </a:solidFill>
              </a:rPr>
              <a:t>https://coachingfederation.org/</a:t>
            </a:r>
            <a:endParaRPr/>
          </a:p>
          <a:p>
            <a:pPr indent="0" lvl="0" marL="0" rtl="0" algn="l">
              <a:lnSpc>
                <a:spcPct val="100000"/>
              </a:lnSpc>
              <a:spcBef>
                <a:spcPts val="1600"/>
              </a:spcBef>
              <a:spcAft>
                <a:spcPts val="0"/>
              </a:spcAft>
              <a:buSzPts val="1800"/>
              <a:buNone/>
            </a:pPr>
            <a:r>
              <a:rPr lang="en">
                <a:solidFill>
                  <a:schemeClr val="lt1"/>
                </a:solidFill>
              </a:rPr>
              <a:t>30 credit hours towards 60 credit diploma with the ICF</a:t>
            </a:r>
            <a:endParaRPr/>
          </a:p>
          <a:p>
            <a:pPr indent="0" lvl="0" marL="0" rtl="0" algn="l">
              <a:lnSpc>
                <a:spcPct val="100000"/>
              </a:lnSpc>
              <a:spcBef>
                <a:spcPts val="1600"/>
              </a:spcBef>
              <a:spcAft>
                <a:spcPts val="0"/>
              </a:spcAft>
              <a:buSzPts val="1800"/>
              <a:buNone/>
            </a:pPr>
            <a:r>
              <a:rPr lang="en">
                <a:solidFill>
                  <a:schemeClr val="lt1"/>
                </a:solidFill>
              </a:rPr>
              <a:t>2. ACC Portfolio Path</a:t>
            </a:r>
            <a:endParaRPr/>
          </a:p>
          <a:p>
            <a:pPr indent="0" lvl="0" marL="0" rtl="0" algn="l">
              <a:lnSpc>
                <a:spcPct val="100000"/>
              </a:lnSpc>
              <a:spcBef>
                <a:spcPts val="1600"/>
              </a:spcBef>
              <a:spcAft>
                <a:spcPts val="0"/>
              </a:spcAft>
              <a:buSzPts val="1800"/>
              <a:buNone/>
            </a:pPr>
            <a:r>
              <a:rPr lang="en">
                <a:solidFill>
                  <a:schemeClr val="lt1"/>
                </a:solidFill>
              </a:rPr>
              <a:t>https://coachfederation.org/credential/landing.cfm?ItemNumber=2199&amp;navItemNumber=744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