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embeddedFontLst>
    <p:embeddedFont>
      <p:font typeface="DM Sans"/>
      <p:regular r:id="rId45"/>
      <p:bold r:id="rId46"/>
      <p:italic r:id="rId47"/>
      <p:boldItalic r:id="rId48"/>
    </p:embeddedFont>
    <p:embeddedFont>
      <p:font typeface="Gill Sans"/>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jhthoE45VbxcFoEoSAobIuO6147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DMSans-bold.fntdata"/><Relationship Id="rId45" Type="http://schemas.openxmlformats.org/officeDocument/2006/relationships/font" Target="fonts/DM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DMSans-boldItalic.fntdata"/><Relationship Id="rId47" Type="http://schemas.openxmlformats.org/officeDocument/2006/relationships/font" Target="fonts/DMSans-italic.fntdata"/><Relationship Id="rId49" Type="http://schemas.openxmlformats.org/officeDocument/2006/relationships/font" Target="fonts/GillSans-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customschemas.google.com/relationships/presentationmetadata" Target="metadata"/><Relationship Id="rId50" Type="http://schemas.openxmlformats.org/officeDocument/2006/relationships/font" Target="fonts/GillSans-bold.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orahcafe.com/torahcafemobile/video/229ecdf47"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dfba890cbb_0_2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dfba890cbb_0_2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5f9dace61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25f9dace61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5f9dace61c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25f9dace61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5f9dace61c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25f9dace61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5f9dace61c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25f9dace61c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5f9dace61c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25f9dace61c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5f9dace61c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25f9dace61c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5f9dace61c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g25f9dace61c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5f9dace61c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25f9dace61c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5f9dace61c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g25f9dace61c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5f9dace61c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g25f9dace61c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5f9dace61c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25f9dace61c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5f9dace61c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25f9dace61c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TORAH Cafe - Video</a:t>
            </a:r>
            <a:r>
              <a:rPr lang="en"/>
              <a:t> Minute 31</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5f9dace61c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25f9dace61c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5f9dace61c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25f9dace61c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5f9dace61c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25f9dace61c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5c7bfbf5df_0_1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25c7bfbf5df_0_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5f636f9855_0_3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25f636f9855_0_3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5f636f9855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25f636f9855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5f636f9855_0_2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25f636f9855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5f636f9855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25f636f9855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5f636f9855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25f636f9855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5f636f9855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25f636f9855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5f636f9855_0_1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25f636f9855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5f636f9855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25f636f9855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5f636f9855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g25f636f9855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5f636f9855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25f636f9855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5f636f9855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25f636f9855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5f636f9855_0_3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25f636f9855_0_3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5f636f9855_0_3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g25f636f9855_0_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5f636f9855_0_3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g25f636f9855_0_3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5f636f9855_0_3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25f636f9855_0_3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5f636f9855_0_3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25f636f9855_0_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5f636f9855_0_3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25f636f9855_0_3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5f636f9855_0_3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25f636f9855_0_3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5f636f9855_0_3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25f636f9855_0_3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5f636f9855_0_3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25f636f9855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5f636f9855_0_3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g25f636f9855_0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3d205c07b5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33d205c07b5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0" name="Shape 20"/>
        <p:cNvGrpSpPr/>
        <p:nvPr/>
      </p:nvGrpSpPr>
      <p:grpSpPr>
        <a:xfrm>
          <a:off x="0" y="0"/>
          <a:ext cx="0" cy="0"/>
          <a:chOff x="0" y="0"/>
          <a:chExt cx="0" cy="0"/>
        </a:xfrm>
      </p:grpSpPr>
      <p:sp>
        <p:nvSpPr>
          <p:cNvPr id="21" name="Google Shape;21;p98"/>
          <p:cNvSpPr/>
          <p:nvPr/>
        </p:nvSpPr>
        <p:spPr>
          <a:xfrm>
            <a:off x="0" y="1583350"/>
            <a:ext cx="7404300" cy="1739700"/>
          </a:xfrm>
          <a:prstGeom prst="rect">
            <a:avLst/>
          </a:prstGeom>
          <a:solidFill>
            <a:schemeClr val="lt1"/>
          </a:solidFill>
          <a:ln>
            <a:noFill/>
          </a:ln>
          <a:effectLst>
            <a:outerShdw blurRad="271463" rotWithShape="0" algn="bl" dist="66675">
              <a:schemeClr val="dk1">
                <a:alpha val="28627"/>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3" name="Google Shape;23;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4" name="Google Shape;24;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youtube.com/watch?v=9LbM4MufEEo"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www.youtube.com/watch?v=oy7DtATdGC4" TargetMode="Externa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www.youtube.com/watch?v=ac0zcI8XTSo" TargetMode="Externa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hyperlink" Target="http://www.youtube.com/watch?v=T9si-lE4Cx0" TargetMode="External"/><Relationship Id="rId4" Type="http://schemas.openxmlformats.org/officeDocument/2006/relationships/image" Target="../media/image3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4</a:t>
            </a:r>
            <a:endParaRPr sz="2700">
              <a:solidFill>
                <a:schemeClr val="accent2"/>
              </a:solidFill>
            </a:endParaRPr>
          </a:p>
        </p:txBody>
      </p:sp>
      <p:pic>
        <p:nvPicPr>
          <p:cNvPr id="102" name="Google Shape;102;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gdfba890cbb_0_2461"/>
          <p:cNvSpPr txBox="1"/>
          <p:nvPr>
            <p:ph idx="1" type="body"/>
          </p:nvPr>
        </p:nvSpPr>
        <p:spPr>
          <a:xfrm>
            <a:off x="493575" y="1738750"/>
            <a:ext cx="4861800" cy="3221400"/>
          </a:xfrm>
          <a:prstGeom prst="rect">
            <a:avLst/>
          </a:prstGeom>
          <a:noFill/>
          <a:ln>
            <a:noFill/>
          </a:ln>
        </p:spPr>
        <p:txBody>
          <a:bodyPr anchorCtr="0" anchor="t" bIns="0" lIns="0" spcFirstLastPara="1" rIns="0" wrap="square" tIns="0">
            <a:noAutofit/>
          </a:bodyPr>
          <a:lstStyle/>
          <a:p>
            <a:pPr indent="-393700" lvl="0" marL="457200" rtl="0" algn="l">
              <a:lnSpc>
                <a:spcPct val="150000"/>
              </a:lnSpc>
              <a:spcBef>
                <a:spcPts val="0"/>
              </a:spcBef>
              <a:spcAft>
                <a:spcPts val="0"/>
              </a:spcAft>
              <a:buClr>
                <a:srgbClr val="000000"/>
              </a:buClr>
              <a:buSzPts val="2600"/>
              <a:buFont typeface="Arial"/>
              <a:buChar char="●"/>
            </a:pPr>
            <a:r>
              <a:rPr lang="en" sz="2600">
                <a:solidFill>
                  <a:srgbClr val="000000"/>
                </a:solidFill>
                <a:latin typeface="Arial"/>
                <a:ea typeface="Arial"/>
                <a:cs typeface="Arial"/>
                <a:sym typeface="Arial"/>
              </a:rPr>
              <a:t>Gambling</a:t>
            </a:r>
            <a:endParaRPr sz="2600">
              <a:solidFill>
                <a:srgbClr val="000000"/>
              </a:solidFill>
              <a:latin typeface="Arial"/>
              <a:ea typeface="Arial"/>
              <a:cs typeface="Arial"/>
              <a:sym typeface="Arial"/>
            </a:endParaRPr>
          </a:p>
          <a:p>
            <a:pPr indent="-393700" lvl="0" marL="457200" rtl="0" algn="l">
              <a:lnSpc>
                <a:spcPct val="150000"/>
              </a:lnSpc>
              <a:spcBef>
                <a:spcPts val="0"/>
              </a:spcBef>
              <a:spcAft>
                <a:spcPts val="0"/>
              </a:spcAft>
              <a:buClr>
                <a:srgbClr val="000000"/>
              </a:buClr>
              <a:buSzPts val="2600"/>
              <a:buFont typeface="Arial"/>
              <a:buChar char="●"/>
            </a:pPr>
            <a:r>
              <a:rPr lang="en" sz="2600">
                <a:solidFill>
                  <a:srgbClr val="000000"/>
                </a:solidFill>
                <a:latin typeface="Arial"/>
                <a:ea typeface="Arial"/>
                <a:cs typeface="Arial"/>
                <a:sym typeface="Arial"/>
              </a:rPr>
              <a:t>Food</a:t>
            </a:r>
            <a:endParaRPr sz="2600">
              <a:solidFill>
                <a:srgbClr val="000000"/>
              </a:solidFill>
              <a:latin typeface="Arial"/>
              <a:ea typeface="Arial"/>
              <a:cs typeface="Arial"/>
              <a:sym typeface="Arial"/>
            </a:endParaRPr>
          </a:p>
          <a:p>
            <a:pPr indent="0" lvl="0" marL="457200" rtl="0" algn="l">
              <a:lnSpc>
                <a:spcPct val="150000"/>
              </a:lnSpc>
              <a:spcBef>
                <a:spcPts val="0"/>
              </a:spcBef>
              <a:spcAft>
                <a:spcPts val="0"/>
              </a:spcAft>
              <a:buNone/>
            </a:pPr>
            <a:r>
              <a:t/>
            </a:r>
            <a:endParaRPr b="1" sz="3600"/>
          </a:p>
        </p:txBody>
      </p:sp>
      <p:pic>
        <p:nvPicPr>
          <p:cNvPr id="108" name="Google Shape;108;gdfba890cbb_0_2461"/>
          <p:cNvPicPr preferRelativeResize="0"/>
          <p:nvPr/>
        </p:nvPicPr>
        <p:blipFill rotWithShape="1">
          <a:blip r:embed="rId3">
            <a:alphaModFix/>
          </a:blip>
          <a:srcRect b="0" l="0" r="0" t="0"/>
          <a:stretch/>
        </p:blipFill>
        <p:spPr>
          <a:xfrm>
            <a:off x="5679200" y="1215775"/>
            <a:ext cx="2880775" cy="1920501"/>
          </a:xfrm>
          <a:prstGeom prst="rect">
            <a:avLst/>
          </a:prstGeom>
          <a:noFill/>
          <a:ln>
            <a:noFill/>
          </a:ln>
        </p:spPr>
      </p:pic>
      <p:sp>
        <p:nvSpPr>
          <p:cNvPr id="109" name="Google Shape;109;gdfba890cbb_0_2461"/>
          <p:cNvSpPr txBox="1"/>
          <p:nvPr>
            <p:ph type="title"/>
          </p:nvPr>
        </p:nvSpPr>
        <p:spPr>
          <a:xfrm>
            <a:off x="175175" y="3480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Week 4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25f9dace61c_0_0"/>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Gambling </a:t>
            </a:r>
            <a:endParaRPr sz="3400"/>
          </a:p>
        </p:txBody>
      </p:sp>
      <p:sp>
        <p:nvSpPr>
          <p:cNvPr id="115" name="Google Shape;115;g25f9dace61c_0_0"/>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19" name="Shape 119"/>
        <p:cNvGrpSpPr/>
        <p:nvPr/>
      </p:nvGrpSpPr>
      <p:grpSpPr>
        <a:xfrm>
          <a:off x="0" y="0"/>
          <a:ext cx="0" cy="0"/>
          <a:chOff x="0" y="0"/>
          <a:chExt cx="0" cy="0"/>
        </a:xfrm>
      </p:grpSpPr>
      <p:pic>
        <p:nvPicPr>
          <p:cNvPr id="120" name="Google Shape;120;g25f9dace61c_0_57"/>
          <p:cNvPicPr preferRelativeResize="0"/>
          <p:nvPr/>
        </p:nvPicPr>
        <p:blipFill>
          <a:blip r:embed="rId3">
            <a:alphaModFix/>
          </a:blip>
          <a:stretch>
            <a:fillRect/>
          </a:stretch>
        </p:blipFill>
        <p:spPr>
          <a:xfrm>
            <a:off x="1152150" y="949275"/>
            <a:ext cx="2543175" cy="1714500"/>
          </a:xfrm>
          <a:prstGeom prst="rect">
            <a:avLst/>
          </a:prstGeom>
          <a:noFill/>
          <a:ln>
            <a:noFill/>
          </a:ln>
        </p:spPr>
      </p:pic>
      <p:pic>
        <p:nvPicPr>
          <p:cNvPr id="121" name="Google Shape;121;g25f9dace61c_0_57"/>
          <p:cNvPicPr preferRelativeResize="0"/>
          <p:nvPr/>
        </p:nvPicPr>
        <p:blipFill>
          <a:blip r:embed="rId4">
            <a:alphaModFix/>
          </a:blip>
          <a:stretch>
            <a:fillRect/>
          </a:stretch>
        </p:blipFill>
        <p:spPr>
          <a:xfrm>
            <a:off x="5050275" y="789900"/>
            <a:ext cx="2552700" cy="1714500"/>
          </a:xfrm>
          <a:prstGeom prst="rect">
            <a:avLst/>
          </a:prstGeom>
          <a:noFill/>
          <a:ln>
            <a:noFill/>
          </a:ln>
        </p:spPr>
      </p:pic>
      <p:pic>
        <p:nvPicPr>
          <p:cNvPr id="122" name="Google Shape;122;g25f9dace61c_0_57"/>
          <p:cNvPicPr preferRelativeResize="0"/>
          <p:nvPr/>
        </p:nvPicPr>
        <p:blipFill>
          <a:blip r:embed="rId5">
            <a:alphaModFix/>
          </a:blip>
          <a:stretch>
            <a:fillRect/>
          </a:stretch>
        </p:blipFill>
        <p:spPr>
          <a:xfrm>
            <a:off x="3086100" y="2830650"/>
            <a:ext cx="2971800" cy="1714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26" name="Shape 126"/>
        <p:cNvGrpSpPr/>
        <p:nvPr/>
      </p:nvGrpSpPr>
      <p:grpSpPr>
        <a:xfrm>
          <a:off x="0" y="0"/>
          <a:ext cx="0" cy="0"/>
          <a:chOff x="0" y="0"/>
          <a:chExt cx="0" cy="0"/>
        </a:xfrm>
      </p:grpSpPr>
      <p:pic>
        <p:nvPicPr>
          <p:cNvPr id="127" name="Google Shape;127;g25f9dace61c_0_5"/>
          <p:cNvPicPr preferRelativeResize="0"/>
          <p:nvPr/>
        </p:nvPicPr>
        <p:blipFill rotWithShape="1">
          <a:blip r:embed="rId3">
            <a:alphaModFix/>
          </a:blip>
          <a:srcRect b="18676" l="19439" r="23319" t="30419"/>
          <a:stretch/>
        </p:blipFill>
        <p:spPr>
          <a:xfrm>
            <a:off x="1123675" y="697000"/>
            <a:ext cx="6896674" cy="3448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31" name="Shape 131"/>
        <p:cNvGrpSpPr/>
        <p:nvPr/>
      </p:nvGrpSpPr>
      <p:grpSpPr>
        <a:xfrm>
          <a:off x="0" y="0"/>
          <a:ext cx="0" cy="0"/>
          <a:chOff x="0" y="0"/>
          <a:chExt cx="0" cy="0"/>
        </a:xfrm>
      </p:grpSpPr>
      <p:pic>
        <p:nvPicPr>
          <p:cNvPr id="132" name="Google Shape;132;g25f9dace61c_0_9"/>
          <p:cNvPicPr preferRelativeResize="0"/>
          <p:nvPr/>
        </p:nvPicPr>
        <p:blipFill rotWithShape="1">
          <a:blip r:embed="rId3">
            <a:alphaModFix/>
          </a:blip>
          <a:srcRect b="12384" l="19273" r="19444" t="24135"/>
          <a:stretch/>
        </p:blipFill>
        <p:spPr>
          <a:xfrm>
            <a:off x="1101151" y="624275"/>
            <a:ext cx="6568049" cy="3825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36" name="Shape 136"/>
        <p:cNvGrpSpPr/>
        <p:nvPr/>
      </p:nvGrpSpPr>
      <p:grpSpPr>
        <a:xfrm>
          <a:off x="0" y="0"/>
          <a:ext cx="0" cy="0"/>
          <a:chOff x="0" y="0"/>
          <a:chExt cx="0" cy="0"/>
        </a:xfrm>
      </p:grpSpPr>
      <p:pic>
        <p:nvPicPr>
          <p:cNvPr id="137" name="Google Shape;137;g25f9dace61c_0_13"/>
          <p:cNvPicPr preferRelativeResize="0"/>
          <p:nvPr/>
        </p:nvPicPr>
        <p:blipFill rotWithShape="1">
          <a:blip r:embed="rId3">
            <a:alphaModFix/>
          </a:blip>
          <a:srcRect b="17180" l="21126" r="18770" t="18737"/>
          <a:stretch/>
        </p:blipFill>
        <p:spPr>
          <a:xfrm>
            <a:off x="1390900" y="625225"/>
            <a:ext cx="6331601" cy="3795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41" name="Shape 141"/>
        <p:cNvGrpSpPr/>
        <p:nvPr/>
      </p:nvGrpSpPr>
      <p:grpSpPr>
        <a:xfrm>
          <a:off x="0" y="0"/>
          <a:ext cx="0" cy="0"/>
          <a:chOff x="0" y="0"/>
          <a:chExt cx="0" cy="0"/>
        </a:xfrm>
      </p:grpSpPr>
      <p:pic>
        <p:nvPicPr>
          <p:cNvPr id="142" name="Google Shape;142;g25f9dace61c_0_17"/>
          <p:cNvPicPr preferRelativeResize="0"/>
          <p:nvPr/>
        </p:nvPicPr>
        <p:blipFill rotWithShape="1">
          <a:blip r:embed="rId3">
            <a:alphaModFix/>
          </a:blip>
          <a:srcRect b="32450" l="20278" r="22144" t="29223"/>
          <a:stretch/>
        </p:blipFill>
        <p:spPr>
          <a:xfrm>
            <a:off x="941800" y="1222125"/>
            <a:ext cx="7229849" cy="2705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46" name="Shape 146"/>
        <p:cNvGrpSpPr/>
        <p:nvPr/>
      </p:nvGrpSpPr>
      <p:grpSpPr>
        <a:xfrm>
          <a:off x="0" y="0"/>
          <a:ext cx="0" cy="0"/>
          <a:chOff x="0" y="0"/>
          <a:chExt cx="0" cy="0"/>
        </a:xfrm>
      </p:grpSpPr>
      <p:pic>
        <p:nvPicPr>
          <p:cNvPr descr="Following multiple delays, the UK government’s new review on gambling is expected to be released later this week, amid mounting concerns about gambling's harm on people's finances and mental health. &#10;&#10;The industry has dramatically changed since the Gambling Act was brought in, in 2005 - most significantly the booming online market, driven by the ubiquity of smartphones. &#10;&#10;Clinicians and charities say users have been failed by the lack of regulation. One of those is 27-year-old Lewis who has lost £100,000 to gambling, relapsed 12 times, and at his lowest point contemplated suicide. &#10;&#10;Newsnight’s Anna Collinson met with him.&#10;&#10;Please subscribe HERE bit.ly/1rbfUog&#10;&#10;—&#10;&#10;Website: https://www.bbc.co.uk/newsnight &#10;Twitter: https://twitter.com/BBCNewsnight &#10;Facebook: https://www.facebook.com/bbcnewsnight&#10;&#10;#Newsnight #BBCNews" id="147" name="Google Shape;147;g25f9dace61c_0_21" title="TikToker trapped in gambling addiction that nearly destroyed his life - BBC Newsnight">
            <a:hlinkClick r:id="rId3"/>
          </p:cNvPr>
          <p:cNvPicPr preferRelativeResize="0"/>
          <p:nvPr/>
        </p:nvPicPr>
        <p:blipFill>
          <a:blip r:embed="rId4">
            <a:alphaModFix/>
          </a:blip>
          <a:stretch>
            <a:fillRect/>
          </a:stretch>
        </p:blipFill>
        <p:spPr>
          <a:xfrm>
            <a:off x="1750375" y="851425"/>
            <a:ext cx="5643250" cy="3174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51" name="Shape 151"/>
        <p:cNvGrpSpPr/>
        <p:nvPr/>
      </p:nvGrpSpPr>
      <p:grpSpPr>
        <a:xfrm>
          <a:off x="0" y="0"/>
          <a:ext cx="0" cy="0"/>
          <a:chOff x="0" y="0"/>
          <a:chExt cx="0" cy="0"/>
        </a:xfrm>
      </p:grpSpPr>
      <p:pic>
        <p:nvPicPr>
          <p:cNvPr id="152" name="Google Shape;152;g25f9dace61c_0_25"/>
          <p:cNvPicPr preferRelativeResize="0"/>
          <p:nvPr/>
        </p:nvPicPr>
        <p:blipFill rotWithShape="1">
          <a:blip r:embed="rId3">
            <a:alphaModFix/>
          </a:blip>
          <a:srcRect b="24962" l="19268" r="21807" t="19943"/>
          <a:stretch/>
        </p:blipFill>
        <p:spPr>
          <a:xfrm>
            <a:off x="1430162" y="920037"/>
            <a:ext cx="6283675" cy="3303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56" name="Shape 156"/>
        <p:cNvGrpSpPr/>
        <p:nvPr/>
      </p:nvGrpSpPr>
      <p:grpSpPr>
        <a:xfrm>
          <a:off x="0" y="0"/>
          <a:ext cx="0" cy="0"/>
          <a:chOff x="0" y="0"/>
          <a:chExt cx="0" cy="0"/>
        </a:xfrm>
      </p:grpSpPr>
      <p:pic>
        <p:nvPicPr>
          <p:cNvPr id="157" name="Google Shape;157;g25f9dace61c_0_29"/>
          <p:cNvPicPr preferRelativeResize="0"/>
          <p:nvPr/>
        </p:nvPicPr>
        <p:blipFill rotWithShape="1">
          <a:blip r:embed="rId3">
            <a:alphaModFix/>
          </a:blip>
          <a:srcRect b="15079" l="18933" r="21471" t="19642"/>
          <a:stretch/>
        </p:blipFill>
        <p:spPr>
          <a:xfrm>
            <a:off x="1361950" y="635588"/>
            <a:ext cx="6288074" cy="38723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61" name="Shape 161"/>
        <p:cNvGrpSpPr/>
        <p:nvPr/>
      </p:nvGrpSpPr>
      <p:grpSpPr>
        <a:xfrm>
          <a:off x="0" y="0"/>
          <a:ext cx="0" cy="0"/>
          <a:chOff x="0" y="0"/>
          <a:chExt cx="0" cy="0"/>
        </a:xfrm>
      </p:grpSpPr>
      <p:pic>
        <p:nvPicPr>
          <p:cNvPr id="162" name="Google Shape;162;g25f9dace61c_0_33"/>
          <p:cNvPicPr preferRelativeResize="0"/>
          <p:nvPr/>
        </p:nvPicPr>
        <p:blipFill rotWithShape="1">
          <a:blip r:embed="rId3">
            <a:alphaModFix/>
          </a:blip>
          <a:srcRect b="17778" l="26008" r="28201" t="45091"/>
          <a:stretch/>
        </p:blipFill>
        <p:spPr>
          <a:xfrm>
            <a:off x="1941500" y="1262075"/>
            <a:ext cx="5129327" cy="23383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66" name="Shape 166"/>
        <p:cNvGrpSpPr/>
        <p:nvPr/>
      </p:nvGrpSpPr>
      <p:grpSpPr>
        <a:xfrm>
          <a:off x="0" y="0"/>
          <a:ext cx="0" cy="0"/>
          <a:chOff x="0" y="0"/>
          <a:chExt cx="0" cy="0"/>
        </a:xfrm>
      </p:grpSpPr>
      <p:pic>
        <p:nvPicPr>
          <p:cNvPr id="167" name="Google Shape;167;g25f9dace61c_0_37"/>
          <p:cNvPicPr preferRelativeResize="0"/>
          <p:nvPr/>
        </p:nvPicPr>
        <p:blipFill rotWithShape="1">
          <a:blip r:embed="rId3">
            <a:alphaModFix/>
          </a:blip>
          <a:srcRect b="28259" l="22139" r="22978" t="28324"/>
          <a:stretch/>
        </p:blipFill>
        <p:spPr>
          <a:xfrm>
            <a:off x="1535825" y="1159100"/>
            <a:ext cx="6352026" cy="28252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171" name="Shape 171"/>
        <p:cNvGrpSpPr/>
        <p:nvPr/>
      </p:nvGrpSpPr>
      <p:grpSpPr>
        <a:xfrm>
          <a:off x="0" y="0"/>
          <a:ext cx="0" cy="0"/>
          <a:chOff x="0" y="0"/>
          <a:chExt cx="0" cy="0"/>
        </a:xfrm>
      </p:grpSpPr>
      <p:pic>
        <p:nvPicPr>
          <p:cNvPr id="172" name="Google Shape;172;g25f9dace61c_0_64"/>
          <p:cNvPicPr preferRelativeResize="0"/>
          <p:nvPr/>
        </p:nvPicPr>
        <p:blipFill rotWithShape="1">
          <a:blip r:embed="rId3">
            <a:alphaModFix/>
          </a:blip>
          <a:srcRect b="48919" l="31057" r="36787" t="12156"/>
          <a:stretch/>
        </p:blipFill>
        <p:spPr>
          <a:xfrm>
            <a:off x="2521050" y="1580825"/>
            <a:ext cx="3874300" cy="2636949"/>
          </a:xfrm>
          <a:prstGeom prst="rect">
            <a:avLst/>
          </a:prstGeom>
          <a:noFill/>
          <a:ln>
            <a:noFill/>
          </a:ln>
        </p:spPr>
      </p:pic>
      <p:sp>
        <p:nvSpPr>
          <p:cNvPr id="173" name="Google Shape;173;g25f9dace61c_0_64"/>
          <p:cNvSpPr txBox="1"/>
          <p:nvPr/>
        </p:nvSpPr>
        <p:spPr>
          <a:xfrm>
            <a:off x="1666200" y="552125"/>
            <a:ext cx="64476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DM Sans"/>
                <a:ea typeface="DM Sans"/>
                <a:cs typeface="DM Sans"/>
                <a:sym typeface="DM Sans"/>
              </a:rPr>
              <a:t>Rabbi Wallerstein Z”l on Gambling</a:t>
            </a:r>
            <a:endParaRPr sz="3000">
              <a:solidFill>
                <a:schemeClr val="lt1"/>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77" name="Shape 177"/>
        <p:cNvGrpSpPr/>
        <p:nvPr/>
      </p:nvGrpSpPr>
      <p:grpSpPr>
        <a:xfrm>
          <a:off x="0" y="0"/>
          <a:ext cx="0" cy="0"/>
          <a:chOff x="0" y="0"/>
          <a:chExt cx="0" cy="0"/>
        </a:xfrm>
      </p:grpSpPr>
      <p:pic>
        <p:nvPicPr>
          <p:cNvPr id="178" name="Google Shape;178;g25f9dace61c_0_45"/>
          <p:cNvPicPr preferRelativeResize="0"/>
          <p:nvPr/>
        </p:nvPicPr>
        <p:blipFill rotWithShape="1">
          <a:blip r:embed="rId3">
            <a:alphaModFix/>
          </a:blip>
          <a:srcRect b="5801" l="21797" r="28537" t="21136"/>
          <a:stretch/>
        </p:blipFill>
        <p:spPr>
          <a:xfrm>
            <a:off x="2071875" y="558450"/>
            <a:ext cx="4868226" cy="40265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82" name="Shape 182"/>
        <p:cNvGrpSpPr/>
        <p:nvPr/>
      </p:nvGrpSpPr>
      <p:grpSpPr>
        <a:xfrm>
          <a:off x="0" y="0"/>
          <a:ext cx="0" cy="0"/>
          <a:chOff x="0" y="0"/>
          <a:chExt cx="0" cy="0"/>
        </a:xfrm>
      </p:grpSpPr>
      <p:pic>
        <p:nvPicPr>
          <p:cNvPr descr="Are you concerned that gambling is taking over your life? Here are the 10 warning signs you need to watch out for.&#10;&#10;http://ncpgambling.org/help-treatment/screening-tools&#10;&#10;&#10;▪ 60+ Hobby Ideas: https://gamequitters.com/hobby-ideas&#10;▪ Subscribe: http://gamequitte.rs/watchgq&#10;▪ Follow me on Twitter: http://twitter.com/camerondare&#10;▪ Follow me on Instagram: http://instagram.com/camerondare&#10;▪ More Resources: https://gamequitters.com&#10;▪ Join the Forum: https://forum.gamequitters.com&#10;▪ Find a Therapist: https://gamequitters.com/find-a-therapist&#10;▪ Podcast: https://gamequitters.com/podcast&#10;&#10;Helpful Links:&#10;&#10;★ Suicide Helpline:&#10;If you are feeling suicidal, please reach out for help. Call 1-800-273-8255 or text HOME to 741741.&#10;&#10;★ Gambling Addiction:&#10;Call or text: 1-800-522-4700&#10;Chat: http://www.ncpgambling.org/chat&#10;Online peer support forum: http://www.gamtalk.org" id="183" name="Google Shape;183;g25f9dace61c_0_41" title="10 Signs of Gambling Addiction">
            <a:hlinkClick r:id="rId3"/>
          </p:cNvPr>
          <p:cNvPicPr preferRelativeResize="0"/>
          <p:nvPr/>
        </p:nvPicPr>
        <p:blipFill>
          <a:blip r:embed="rId4">
            <a:alphaModFix/>
          </a:blip>
          <a:stretch>
            <a:fillRect/>
          </a:stretch>
        </p:blipFill>
        <p:spPr>
          <a:xfrm>
            <a:off x="1380700" y="895000"/>
            <a:ext cx="5961800" cy="335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585"/>
            </a:gs>
            <a:gs pos="100000">
              <a:srgbClr val="010101"/>
            </a:gs>
          </a:gsLst>
          <a:path path="circle">
            <a:fillToRect b="50%" l="50%" r="50%" t="50%"/>
          </a:path>
          <a:tileRect/>
        </a:gradFill>
      </p:bgPr>
    </p:bg>
    <p:spTree>
      <p:nvGrpSpPr>
        <p:cNvPr id="187" name="Shape 187"/>
        <p:cNvGrpSpPr/>
        <p:nvPr/>
      </p:nvGrpSpPr>
      <p:grpSpPr>
        <a:xfrm>
          <a:off x="0" y="0"/>
          <a:ext cx="0" cy="0"/>
          <a:chOff x="0" y="0"/>
          <a:chExt cx="0" cy="0"/>
        </a:xfrm>
      </p:grpSpPr>
      <p:pic>
        <p:nvPicPr>
          <p:cNvPr id="188" name="Google Shape;188;g25f9dace61c_0_53"/>
          <p:cNvPicPr preferRelativeResize="0"/>
          <p:nvPr/>
        </p:nvPicPr>
        <p:blipFill rotWithShape="1">
          <a:blip r:embed="rId3">
            <a:alphaModFix/>
          </a:blip>
          <a:srcRect b="15085" l="22641" r="21971" t="36703"/>
          <a:stretch/>
        </p:blipFill>
        <p:spPr>
          <a:xfrm>
            <a:off x="1627838" y="928827"/>
            <a:ext cx="5888324" cy="28816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5c7bfbf5df_0_188"/>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Food</a:t>
            </a:r>
            <a:endParaRPr sz="3400"/>
          </a:p>
        </p:txBody>
      </p:sp>
      <p:sp>
        <p:nvSpPr>
          <p:cNvPr id="194" name="Google Shape;194;g25c7bfbf5df_0_188"/>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98" name="Shape 198"/>
        <p:cNvGrpSpPr/>
        <p:nvPr/>
      </p:nvGrpSpPr>
      <p:grpSpPr>
        <a:xfrm>
          <a:off x="0" y="0"/>
          <a:ext cx="0" cy="0"/>
          <a:chOff x="0" y="0"/>
          <a:chExt cx="0" cy="0"/>
        </a:xfrm>
      </p:grpSpPr>
      <p:sp>
        <p:nvSpPr>
          <p:cNvPr id="199" name="Google Shape;199;g25f636f9855_0_347"/>
          <p:cNvSpPr txBox="1"/>
          <p:nvPr/>
        </p:nvSpPr>
        <p:spPr>
          <a:xfrm>
            <a:off x="1272900" y="428925"/>
            <a:ext cx="65982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600"/>
              </a:spcBef>
              <a:spcAft>
                <a:spcPts val="0"/>
              </a:spcAft>
              <a:buClr>
                <a:srgbClr val="000000"/>
              </a:buClr>
              <a:buSzPts val="2500"/>
              <a:buFont typeface="Arial"/>
              <a:buNone/>
            </a:pPr>
            <a:r>
              <a:rPr b="1" i="0" lang="en" sz="2500" u="none" cap="none" strike="noStrike">
                <a:solidFill>
                  <a:schemeClr val="lt1"/>
                </a:solidFill>
                <a:latin typeface="DM Sans"/>
                <a:ea typeface="DM Sans"/>
                <a:cs typeface="DM Sans"/>
                <a:sym typeface="DM Sans"/>
              </a:rPr>
              <a:t>Biological                                                Social </a:t>
            </a:r>
            <a:endParaRPr b="1" i="0" sz="2500" u="none" cap="none" strike="noStrike">
              <a:solidFill>
                <a:schemeClr val="lt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rPr b="1" i="0" lang="en" sz="2500" u="none" cap="none" strike="noStrike">
                <a:solidFill>
                  <a:schemeClr val="lt1"/>
                </a:solidFill>
                <a:latin typeface="DM Sans"/>
                <a:ea typeface="DM Sans"/>
                <a:cs typeface="DM Sans"/>
                <a:sym typeface="DM Sans"/>
              </a:rPr>
              <a:t>Psychological                           Environmental                               </a:t>
            </a:r>
            <a:endParaRPr b="1" i="0" sz="2500" u="none" cap="none" strike="noStrike">
              <a:solidFill>
                <a:schemeClr val="lt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rPr b="1" i="0" lang="en" sz="2500" u="none" cap="none" strike="noStrike">
                <a:solidFill>
                  <a:schemeClr val="dk1"/>
                </a:solidFill>
                <a:latin typeface="DM Sans"/>
                <a:ea typeface="DM Sans"/>
                <a:cs typeface="DM Sans"/>
                <a:sym typeface="DM Sans"/>
              </a:rPr>
              <a:t>                                                          </a:t>
            </a:r>
            <a:endParaRPr b="0" i="0" sz="3800" u="none" cap="none" strike="noStrike">
              <a:solidFill>
                <a:schemeClr val="lt1"/>
              </a:solidFill>
              <a:latin typeface="DM Sans"/>
              <a:ea typeface="DM Sans"/>
              <a:cs typeface="DM Sans"/>
              <a:sym typeface="DM Sans"/>
            </a:endParaRPr>
          </a:p>
          <a:p>
            <a:pPr indent="0" lvl="0" marL="0" marR="0" rtl="0" algn="l">
              <a:lnSpc>
                <a:spcPct val="115000"/>
              </a:lnSpc>
              <a:spcBef>
                <a:spcPts val="600"/>
              </a:spcBef>
              <a:spcAft>
                <a:spcPts val="0"/>
              </a:spcAft>
              <a:buClr>
                <a:srgbClr val="000000"/>
              </a:buClr>
              <a:buSzPts val="2500"/>
              <a:buFont typeface="Arial"/>
              <a:buNone/>
            </a:pPr>
            <a:r>
              <a:t/>
            </a:r>
            <a:endParaRPr b="1" i="0" sz="25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200" name="Google Shape;200;g25f636f9855_0_347"/>
          <p:cNvPicPr preferRelativeResize="0"/>
          <p:nvPr/>
        </p:nvPicPr>
        <p:blipFill rotWithShape="1">
          <a:blip r:embed="rId3">
            <a:alphaModFix/>
          </a:blip>
          <a:srcRect b="0" l="0" r="0" t="0"/>
          <a:stretch/>
        </p:blipFill>
        <p:spPr>
          <a:xfrm>
            <a:off x="3109097" y="970450"/>
            <a:ext cx="2925800" cy="2925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04" name="Shape 204"/>
        <p:cNvGrpSpPr/>
        <p:nvPr/>
      </p:nvGrpSpPr>
      <p:grpSpPr>
        <a:xfrm>
          <a:off x="0" y="0"/>
          <a:ext cx="0" cy="0"/>
          <a:chOff x="0" y="0"/>
          <a:chExt cx="0" cy="0"/>
        </a:xfrm>
      </p:grpSpPr>
      <p:sp>
        <p:nvSpPr>
          <p:cNvPr id="205" name="Google Shape;205;g25f636f9855_0_6"/>
          <p:cNvSpPr txBox="1"/>
          <p:nvPr/>
        </p:nvSpPr>
        <p:spPr>
          <a:xfrm>
            <a:off x="5440800" y="1920800"/>
            <a:ext cx="3350100" cy="275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chemeClr val="accent6"/>
                </a:solidFill>
                <a:latin typeface="DM Sans"/>
                <a:ea typeface="DM Sans"/>
                <a:cs typeface="DM Sans"/>
                <a:sym typeface="DM Sans"/>
              </a:rPr>
              <a:t>         Emotional</a:t>
            </a:r>
            <a:br>
              <a:rPr b="0" i="0" lang="en" sz="1000" u="none" cap="none" strike="noStrike">
                <a:solidFill>
                  <a:schemeClr val="accent6"/>
                </a:solidFill>
                <a:latin typeface="DM Sans"/>
                <a:ea typeface="DM Sans"/>
                <a:cs typeface="DM Sans"/>
                <a:sym typeface="DM Sans"/>
              </a:rPr>
            </a:br>
            <a:endParaRPr b="0" i="0" sz="1400" u="none" cap="none" strike="noStrike">
              <a:solidFill>
                <a:schemeClr val="accent6"/>
              </a:solidFill>
              <a:latin typeface="DM Sans"/>
              <a:ea typeface="DM Sans"/>
              <a:cs typeface="DM Sans"/>
              <a:sym typeface="DM Sans"/>
            </a:endParaRPr>
          </a:p>
          <a:p>
            <a:pPr indent="-361950" lvl="0" marL="457200" marR="0" rtl="0" algn="l">
              <a:lnSpc>
                <a:spcPct val="100000"/>
              </a:lnSpc>
              <a:spcBef>
                <a:spcPts val="0"/>
              </a:spcBef>
              <a:spcAft>
                <a:spcPts val="0"/>
              </a:spcAft>
              <a:buClr>
                <a:srgbClr val="000000"/>
              </a:buClr>
              <a:buSzPts val="2100"/>
              <a:buFont typeface="Arial"/>
              <a:buChar char="●"/>
            </a:pPr>
            <a:r>
              <a:rPr b="0" i="0" lang="en" sz="2100" u="none" cap="none" strike="noStrike">
                <a:solidFill>
                  <a:srgbClr val="000000"/>
                </a:solidFill>
                <a:latin typeface="Arial"/>
                <a:ea typeface="Arial"/>
                <a:cs typeface="Arial"/>
                <a:sym typeface="Arial"/>
              </a:rPr>
              <a:t>A specific food sounds good or looks good</a:t>
            </a:r>
            <a:endParaRPr b="0" i="0" sz="21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rgbClr val="000000"/>
              </a:buClr>
              <a:buSzPts val="2100"/>
              <a:buFont typeface="Arial"/>
              <a:buChar char="●"/>
            </a:pPr>
            <a:r>
              <a:rPr b="0" i="0" lang="en" sz="2100" u="none" cap="none" strike="noStrike">
                <a:solidFill>
                  <a:srgbClr val="000000"/>
                </a:solidFill>
                <a:latin typeface="Arial"/>
                <a:ea typeface="Arial"/>
                <a:cs typeface="Arial"/>
                <a:sym typeface="Arial"/>
              </a:rPr>
              <a:t>You want to reward yourself</a:t>
            </a:r>
            <a:endParaRPr b="0" i="0" sz="21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rgbClr val="000000"/>
              </a:buClr>
              <a:buSzPts val="2100"/>
              <a:buFont typeface="Arial"/>
              <a:buChar char="●"/>
            </a:pPr>
            <a:r>
              <a:rPr b="0" i="0" lang="en" sz="2100" u="none" cap="none" strike="noStrike">
                <a:solidFill>
                  <a:srgbClr val="000000"/>
                </a:solidFill>
                <a:latin typeface="Arial"/>
                <a:ea typeface="Arial"/>
                <a:cs typeface="Arial"/>
                <a:sym typeface="Arial"/>
              </a:rPr>
              <a:t>Want to calm down or feel better.</a:t>
            </a:r>
            <a:endParaRPr b="0" i="0" sz="3700" u="none" cap="none" strike="noStrike">
              <a:solidFill>
                <a:schemeClr val="accent6"/>
              </a:solidFill>
              <a:latin typeface="DM Sans"/>
              <a:ea typeface="DM Sans"/>
              <a:cs typeface="DM Sans"/>
              <a:sym typeface="DM Sans"/>
            </a:endParaRPr>
          </a:p>
        </p:txBody>
      </p:sp>
      <p:sp>
        <p:nvSpPr>
          <p:cNvPr id="206" name="Google Shape;206;g25f636f9855_0_6"/>
          <p:cNvSpPr txBox="1"/>
          <p:nvPr/>
        </p:nvSpPr>
        <p:spPr>
          <a:xfrm>
            <a:off x="502225" y="2078900"/>
            <a:ext cx="3515700" cy="2439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000000"/>
                </a:solidFill>
                <a:latin typeface="DM Sans"/>
                <a:ea typeface="DM Sans"/>
                <a:cs typeface="DM Sans"/>
                <a:sym typeface="DM Sans"/>
              </a:rPr>
              <a:t>         Physical</a:t>
            </a:r>
            <a:endParaRPr b="0" i="0" sz="2700" u="none" cap="none" strike="noStrike">
              <a:solidFill>
                <a:srgbClr val="000000"/>
              </a:solidFill>
              <a:latin typeface="DM Sans"/>
              <a:ea typeface="DM Sans"/>
              <a:cs typeface="DM Sans"/>
              <a:sym typeface="DM Sans"/>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Growling, gurgling stomach </a:t>
            </a:r>
            <a:endParaRPr b="0" i="0" sz="2400" u="none" cap="none" strike="noStrike">
              <a:solidFill>
                <a:srgbClr val="000000"/>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Feeling lightheaded </a:t>
            </a:r>
            <a:endParaRPr b="0" i="0" sz="2400" u="none" cap="none" strike="noStrike">
              <a:solidFill>
                <a:srgbClr val="000000"/>
              </a:solidFill>
              <a:latin typeface="Arial"/>
              <a:ea typeface="Arial"/>
              <a:cs typeface="Arial"/>
              <a:sym typeface="Arial"/>
            </a:endParaRPr>
          </a:p>
          <a:p>
            <a:pPr indent="-381000" lvl="0" marL="457200" marR="0" rtl="0" algn="l">
              <a:lnSpc>
                <a:spcPct val="115000"/>
              </a:lnSpc>
              <a:spcBef>
                <a:spcPts val="0"/>
              </a:spcBef>
              <a:spcAft>
                <a:spcPts val="0"/>
              </a:spcAft>
              <a:buClr>
                <a:srgbClr val="000000"/>
              </a:buClr>
              <a:buSzPts val="2400"/>
              <a:buFont typeface="Arial"/>
              <a:buChar char="●"/>
            </a:pPr>
            <a:r>
              <a:rPr b="0" i="0" lang="en" sz="2400" u="none" cap="none" strike="noStrike">
                <a:solidFill>
                  <a:srgbClr val="000000"/>
                </a:solidFill>
                <a:latin typeface="Arial"/>
                <a:ea typeface="Arial"/>
                <a:cs typeface="Arial"/>
                <a:sym typeface="Arial"/>
              </a:rPr>
              <a:t>Getting a headache. </a:t>
            </a:r>
            <a:endParaRPr b="0" i="0" sz="4400" u="none" cap="none" strike="noStrike">
              <a:solidFill>
                <a:srgbClr val="000000"/>
              </a:solidFill>
              <a:latin typeface="DM Sans"/>
              <a:ea typeface="DM Sans"/>
              <a:cs typeface="DM Sans"/>
              <a:sym typeface="DM Sans"/>
            </a:endParaRPr>
          </a:p>
        </p:txBody>
      </p:sp>
      <p:pic>
        <p:nvPicPr>
          <p:cNvPr id="207" name="Google Shape;207;g25f636f9855_0_6"/>
          <p:cNvPicPr preferRelativeResize="0"/>
          <p:nvPr/>
        </p:nvPicPr>
        <p:blipFill rotWithShape="1">
          <a:blip r:embed="rId3">
            <a:alphaModFix/>
          </a:blip>
          <a:srcRect b="0" l="5470" r="-5470" t="0"/>
          <a:stretch/>
        </p:blipFill>
        <p:spPr>
          <a:xfrm>
            <a:off x="3265400" y="478700"/>
            <a:ext cx="2613200" cy="160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11" name="Shape 211"/>
        <p:cNvGrpSpPr/>
        <p:nvPr/>
      </p:nvGrpSpPr>
      <p:grpSpPr>
        <a:xfrm>
          <a:off x="0" y="0"/>
          <a:ext cx="0" cy="0"/>
          <a:chOff x="0" y="0"/>
          <a:chExt cx="0" cy="0"/>
        </a:xfrm>
      </p:grpSpPr>
      <p:pic>
        <p:nvPicPr>
          <p:cNvPr id="212" name="Google Shape;212;g25f636f9855_0_234"/>
          <p:cNvPicPr preferRelativeResize="0"/>
          <p:nvPr/>
        </p:nvPicPr>
        <p:blipFill rotWithShape="1">
          <a:blip r:embed="rId3">
            <a:alphaModFix/>
          </a:blip>
          <a:srcRect b="2752" l="4349" r="4857" t="0"/>
          <a:stretch/>
        </p:blipFill>
        <p:spPr>
          <a:xfrm>
            <a:off x="1762125" y="219075"/>
            <a:ext cx="5767901" cy="4705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6" name="Shape 216"/>
        <p:cNvGrpSpPr/>
        <p:nvPr/>
      </p:nvGrpSpPr>
      <p:grpSpPr>
        <a:xfrm>
          <a:off x="0" y="0"/>
          <a:ext cx="0" cy="0"/>
          <a:chOff x="0" y="0"/>
          <a:chExt cx="0" cy="0"/>
        </a:xfrm>
      </p:grpSpPr>
      <p:pic>
        <p:nvPicPr>
          <p:cNvPr id="217" name="Google Shape;217;g25f636f9855_0_12"/>
          <p:cNvPicPr preferRelativeResize="0"/>
          <p:nvPr/>
        </p:nvPicPr>
        <p:blipFill rotWithShape="1">
          <a:blip r:embed="rId3">
            <a:alphaModFix/>
          </a:blip>
          <a:srcRect b="0" l="0" r="0" t="0"/>
          <a:stretch/>
        </p:blipFill>
        <p:spPr>
          <a:xfrm>
            <a:off x="448375" y="891525"/>
            <a:ext cx="8247250" cy="2393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21" name="Shape 221"/>
        <p:cNvGrpSpPr/>
        <p:nvPr/>
      </p:nvGrpSpPr>
      <p:grpSpPr>
        <a:xfrm>
          <a:off x="0" y="0"/>
          <a:ext cx="0" cy="0"/>
          <a:chOff x="0" y="0"/>
          <a:chExt cx="0" cy="0"/>
        </a:xfrm>
      </p:grpSpPr>
      <p:sp>
        <p:nvSpPr>
          <p:cNvPr id="222" name="Google Shape;222;g25f636f9855_0_1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pic>
        <p:nvPicPr>
          <p:cNvPr descr="Learning the difference between a physical sensation of hunger and just feeling hungry was an aha! moment.&#10;&#10;We experience hunger on some many different levels in our life and learning to differentiate between physical and emotional hunger can make all the difference when it comes to losing weight or simply feeling lighter.&#10;&#10;Check out the video and then meet in the comments down below!  I wanna hear whether or not you can relate to this.  Do you practice this in your own life?  Have you ever found yourself eating when not hungry?  Let's chat.... xo.&#10;&#10;Be sure to stop by to see and print ALL of my Clean+Delicious recipes here: http://cleananddelicious.com&#10;&#10;LIKE ME ON FACEBOOK http://tinyurl.com/d8suqqs&#10;FOLLOW ME ON TWITTER https://twitter.com/DaniSpies&#10;FOLLOW ME ON PINTEREST http://pinterest.com/danispies/" id="223" name="Google Shape;223;g25f636f9855_0_16" title="Weight Loss Tips: Physical vs. Emotional Hunger">
            <a:hlinkClick r:id="rId3"/>
          </p:cNvPr>
          <p:cNvPicPr preferRelativeResize="0"/>
          <p:nvPr/>
        </p:nvPicPr>
        <p:blipFill rotWithShape="1">
          <a:blip r:embed="rId4">
            <a:alphaModFix/>
          </a:blip>
          <a:srcRect b="0" l="0" r="0" t="0"/>
          <a:stretch/>
        </p:blipFill>
        <p:spPr>
          <a:xfrm>
            <a:off x="2285950" y="6709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227" name="Shape 227"/>
        <p:cNvGrpSpPr/>
        <p:nvPr/>
      </p:nvGrpSpPr>
      <p:grpSpPr>
        <a:xfrm>
          <a:off x="0" y="0"/>
          <a:ext cx="0" cy="0"/>
          <a:chOff x="0" y="0"/>
          <a:chExt cx="0" cy="0"/>
        </a:xfrm>
      </p:grpSpPr>
      <p:sp>
        <p:nvSpPr>
          <p:cNvPr id="228" name="Google Shape;228;g25f636f9855_0_2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29" name="Google Shape;229;g25f636f9855_0_21"/>
          <p:cNvSpPr txBox="1"/>
          <p:nvPr/>
        </p:nvSpPr>
        <p:spPr>
          <a:xfrm>
            <a:off x="988375" y="729875"/>
            <a:ext cx="6927300" cy="4186800"/>
          </a:xfrm>
          <a:prstGeom prst="rect">
            <a:avLst/>
          </a:prstGeom>
          <a:noFill/>
          <a:ln>
            <a:noFill/>
          </a:ln>
        </p:spPr>
        <p:txBody>
          <a:bodyPr anchorCtr="0" anchor="t" bIns="91425" lIns="91425" spcFirstLastPara="1" rIns="91425" wrap="square" tIns="91425">
            <a:spAutoFit/>
          </a:bodyPr>
          <a:lstStyle/>
          <a:p>
            <a:pPr indent="-393700" lvl="0" marL="457200" marR="0" rtl="0" algn="l">
              <a:lnSpc>
                <a:spcPct val="150000"/>
              </a:lnSpc>
              <a:spcBef>
                <a:spcPts val="0"/>
              </a:spcBef>
              <a:spcAft>
                <a:spcPts val="0"/>
              </a:spcAft>
              <a:buClr>
                <a:schemeClr val="lt1"/>
              </a:buClr>
              <a:buSzPts val="2600"/>
              <a:buFont typeface="DM Sans"/>
              <a:buAutoNum type="arabicPeriod"/>
            </a:pPr>
            <a:r>
              <a:rPr b="1" i="0" lang="en" sz="2600" u="none" cap="none" strike="noStrike">
                <a:solidFill>
                  <a:schemeClr val="lt1"/>
                </a:solidFill>
                <a:latin typeface="DM Sans"/>
                <a:ea typeface="DM Sans"/>
                <a:cs typeface="DM Sans"/>
                <a:sym typeface="DM Sans"/>
              </a:rPr>
              <a:t>Do you use food to calm down or relax from stressful emotions?</a:t>
            </a:r>
            <a:endParaRPr b="1" i="0" sz="2600" u="none" cap="none" strike="noStrike">
              <a:solidFill>
                <a:schemeClr val="lt1"/>
              </a:solidFill>
              <a:latin typeface="DM Sans"/>
              <a:ea typeface="DM Sans"/>
              <a:cs typeface="DM Sans"/>
              <a:sym typeface="DM Sans"/>
            </a:endParaRPr>
          </a:p>
          <a:p>
            <a:pPr indent="-393700" lvl="0" marL="457200" marR="0" rtl="0" algn="l">
              <a:lnSpc>
                <a:spcPct val="150000"/>
              </a:lnSpc>
              <a:spcBef>
                <a:spcPts val="0"/>
              </a:spcBef>
              <a:spcAft>
                <a:spcPts val="0"/>
              </a:spcAft>
              <a:buClr>
                <a:schemeClr val="lt1"/>
              </a:buClr>
              <a:buSzPts val="2600"/>
              <a:buFont typeface="DM Sans"/>
              <a:buAutoNum type="arabicPeriod"/>
            </a:pPr>
            <a:r>
              <a:rPr b="1" i="0" lang="en" sz="2600" u="none" cap="none" strike="noStrike">
                <a:solidFill>
                  <a:schemeClr val="lt1"/>
                </a:solidFill>
                <a:latin typeface="DM Sans"/>
                <a:ea typeface="DM Sans"/>
                <a:cs typeface="DM Sans"/>
                <a:sym typeface="DM Sans"/>
              </a:rPr>
              <a:t>Can you a small portion without losing control?</a:t>
            </a:r>
            <a:endParaRPr b="1" i="0" sz="2600" u="none" cap="none" strike="noStrike">
              <a:solidFill>
                <a:schemeClr val="lt1"/>
              </a:solidFill>
              <a:latin typeface="DM Sans"/>
              <a:ea typeface="DM Sans"/>
              <a:cs typeface="DM Sans"/>
              <a:sym typeface="DM Sans"/>
            </a:endParaRPr>
          </a:p>
          <a:p>
            <a:pPr indent="-393700" lvl="0" marL="457200" marR="0" rtl="0" algn="l">
              <a:lnSpc>
                <a:spcPct val="150000"/>
              </a:lnSpc>
              <a:spcBef>
                <a:spcPts val="0"/>
              </a:spcBef>
              <a:spcAft>
                <a:spcPts val="0"/>
              </a:spcAft>
              <a:buClr>
                <a:schemeClr val="lt1"/>
              </a:buClr>
              <a:buSzPts val="2600"/>
              <a:buFont typeface="DM Sans"/>
              <a:buAutoNum type="arabicPeriod"/>
            </a:pPr>
            <a:r>
              <a:rPr b="1" i="0" lang="en" sz="2600" u="none" cap="none" strike="noStrike">
                <a:solidFill>
                  <a:schemeClr val="lt1"/>
                </a:solidFill>
                <a:latin typeface="DM Sans"/>
                <a:ea typeface="DM Sans"/>
                <a:cs typeface="DM Sans"/>
                <a:sym typeface="DM Sans"/>
              </a:rPr>
              <a:t>Do you feel guilty afterward losing control?</a:t>
            </a:r>
            <a:endParaRPr b="1" i="0" sz="2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rgbClr val="000000"/>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g25f636f9855_0_133"/>
          <p:cNvSpPr txBox="1"/>
          <p:nvPr/>
        </p:nvSpPr>
        <p:spPr>
          <a:xfrm>
            <a:off x="3230525" y="506750"/>
            <a:ext cx="54477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100"/>
              <a:buFont typeface="Arial"/>
              <a:buNone/>
            </a:pPr>
            <a:r>
              <a:rPr b="0" i="0" lang="en" sz="3100" u="none" cap="none" strike="noStrike">
                <a:solidFill>
                  <a:schemeClr val="accent1"/>
                </a:solidFill>
                <a:highlight>
                  <a:schemeClr val="lt1"/>
                </a:highlight>
                <a:latin typeface="Arial"/>
                <a:ea typeface="Arial"/>
                <a:cs typeface="Arial"/>
                <a:sym typeface="Arial"/>
              </a:rPr>
              <a:t>A-B process</a:t>
            </a:r>
            <a:r>
              <a:rPr b="0" i="0" lang="en" sz="2400" u="none" cap="none" strike="noStrike">
                <a:solidFill>
                  <a:srgbClr val="333333"/>
                </a:solidFill>
                <a:highlight>
                  <a:schemeClr val="lt1"/>
                </a:highlight>
                <a:latin typeface="Arial"/>
                <a:ea typeface="Arial"/>
                <a:cs typeface="Arial"/>
                <a:sym typeface="Arial"/>
              </a:rPr>
              <a:t> </a:t>
            </a:r>
            <a:endParaRPr b="0" i="0" sz="1400" u="none" cap="none" strike="noStrike">
              <a:solidFill>
                <a:srgbClr val="000000"/>
              </a:solidFill>
              <a:latin typeface="DM Sans"/>
              <a:ea typeface="DM Sans"/>
              <a:cs typeface="DM Sans"/>
              <a:sym typeface="DM Sans"/>
            </a:endParaRPr>
          </a:p>
        </p:txBody>
      </p:sp>
      <p:pic>
        <p:nvPicPr>
          <p:cNvPr id="235" name="Google Shape;235;g25f636f9855_0_133"/>
          <p:cNvPicPr preferRelativeResize="0"/>
          <p:nvPr/>
        </p:nvPicPr>
        <p:blipFill rotWithShape="1">
          <a:blip r:embed="rId3">
            <a:alphaModFix/>
          </a:blip>
          <a:srcRect b="0" l="0" r="0" t="0"/>
          <a:stretch/>
        </p:blipFill>
        <p:spPr>
          <a:xfrm>
            <a:off x="1824675" y="1307900"/>
            <a:ext cx="5180305" cy="2975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25f636f9855_0_26"/>
          <p:cNvSpPr txBox="1"/>
          <p:nvPr>
            <p:ph idx="1" type="body"/>
          </p:nvPr>
        </p:nvSpPr>
        <p:spPr>
          <a:xfrm>
            <a:off x="413375" y="649825"/>
            <a:ext cx="4785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rPr b="1" lang="en">
                <a:solidFill>
                  <a:srgbClr val="000000"/>
                </a:solidFill>
              </a:rPr>
              <a:t>Case Study: Woman, 35</a:t>
            </a:r>
            <a:endParaRPr b="1">
              <a:solidFill>
                <a:srgbClr val="000000"/>
              </a:solidFill>
            </a:endParaRPr>
          </a:p>
          <a:p>
            <a:pPr indent="0" lvl="0" marL="0" rtl="0" algn="l">
              <a:lnSpc>
                <a:spcPct val="115000"/>
              </a:lnSpc>
              <a:spcBef>
                <a:spcPts val="0"/>
              </a:spcBef>
              <a:spcAft>
                <a:spcPts val="0"/>
              </a:spcAft>
              <a:buSzPts val="2400"/>
              <a:buNone/>
            </a:pPr>
            <a:r>
              <a:t/>
            </a:r>
            <a:endParaRPr sz="3000">
              <a:solidFill>
                <a:srgbClr val="000000"/>
              </a:solidFill>
            </a:endParaRPr>
          </a:p>
          <a:p>
            <a:pPr indent="-361950" lvl="0" marL="457200" rtl="0" algn="l">
              <a:lnSpc>
                <a:spcPct val="115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She ate fine during the day but at night with her husband she lost control and had a weakness for potato chips.</a:t>
            </a:r>
            <a:endParaRPr sz="2100">
              <a:solidFill>
                <a:srgbClr val="000000"/>
              </a:solidFill>
              <a:latin typeface="Arial"/>
              <a:ea typeface="Arial"/>
              <a:cs typeface="Arial"/>
              <a:sym typeface="Arial"/>
            </a:endParaRPr>
          </a:p>
          <a:p>
            <a:pPr indent="0" lvl="0" marL="457200" rtl="0" algn="l">
              <a:lnSpc>
                <a:spcPct val="115000"/>
              </a:lnSpc>
              <a:spcBef>
                <a:spcPts val="0"/>
              </a:spcBef>
              <a:spcAft>
                <a:spcPts val="0"/>
              </a:spcAft>
              <a:buSzPts val="2400"/>
              <a:buNone/>
            </a:pPr>
            <a:r>
              <a:t/>
            </a:r>
            <a:endParaRPr sz="2100">
              <a:solidFill>
                <a:srgbClr val="000000"/>
              </a:solidFill>
              <a:latin typeface="Arial"/>
              <a:ea typeface="Arial"/>
              <a:cs typeface="Arial"/>
              <a:sym typeface="Arial"/>
            </a:endParaRPr>
          </a:p>
          <a:p>
            <a:pPr indent="-361950" lvl="0" marL="457200" rtl="0" algn="l">
              <a:lnSpc>
                <a:spcPct val="115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Why? Felt forced to watch a show that made her scared. </a:t>
            </a:r>
            <a:endParaRPr sz="21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t/>
            </a:r>
            <a:endParaRPr sz="19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a:p>
        </p:txBody>
      </p:sp>
      <p:pic>
        <p:nvPicPr>
          <p:cNvPr id="241" name="Google Shape;241;g25f636f9855_0_26"/>
          <p:cNvPicPr preferRelativeResize="0"/>
          <p:nvPr/>
        </p:nvPicPr>
        <p:blipFill rotWithShape="1">
          <a:blip r:embed="rId3">
            <a:alphaModFix/>
          </a:blip>
          <a:srcRect b="0" l="0" r="0" t="0"/>
          <a:stretch/>
        </p:blipFill>
        <p:spPr>
          <a:xfrm>
            <a:off x="5888525" y="841550"/>
            <a:ext cx="2619375" cy="17430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25f636f9855_0_31"/>
          <p:cNvSpPr txBox="1"/>
          <p:nvPr>
            <p:ph idx="1" type="body"/>
          </p:nvPr>
        </p:nvSpPr>
        <p:spPr>
          <a:xfrm>
            <a:off x="413375" y="649825"/>
            <a:ext cx="4785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rPr b="1" lang="en">
                <a:solidFill>
                  <a:srgbClr val="000000"/>
                </a:solidFill>
              </a:rPr>
              <a:t>Case Study: Man, 55</a:t>
            </a:r>
            <a:endParaRPr b="1">
              <a:solidFill>
                <a:srgbClr val="000000"/>
              </a:solidFill>
            </a:endParaRPr>
          </a:p>
          <a:p>
            <a:pPr indent="0" lvl="0" marL="0" rtl="0" algn="l">
              <a:lnSpc>
                <a:spcPct val="115000"/>
              </a:lnSpc>
              <a:spcBef>
                <a:spcPts val="0"/>
              </a:spcBef>
              <a:spcAft>
                <a:spcPts val="0"/>
              </a:spcAft>
              <a:buSzPts val="2400"/>
              <a:buNone/>
            </a:pPr>
            <a:r>
              <a:t/>
            </a:r>
            <a:endParaRPr sz="3000">
              <a:solidFill>
                <a:srgbClr val="000000"/>
              </a:solidFil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Ate chocolate bars at work in the afternoon and a danishes.</a:t>
            </a:r>
            <a:br>
              <a:rPr lang="en" sz="2300">
                <a:solidFill>
                  <a:srgbClr val="000000"/>
                </a:solidFill>
                <a:latin typeface="Arial"/>
                <a:ea typeface="Arial"/>
                <a:cs typeface="Arial"/>
                <a:sym typeface="Arial"/>
              </a:rPr>
            </a:b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Why? He was overstressed at work and overate to calm down. </a:t>
            </a:r>
            <a:endParaRPr sz="23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t/>
            </a:r>
            <a:endParaRPr sz="19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a:p>
        </p:txBody>
      </p:sp>
      <p:pic>
        <p:nvPicPr>
          <p:cNvPr id="247" name="Google Shape;247;g25f636f9855_0_31"/>
          <p:cNvPicPr preferRelativeResize="0"/>
          <p:nvPr/>
        </p:nvPicPr>
        <p:blipFill rotWithShape="1">
          <a:blip r:embed="rId3">
            <a:alphaModFix/>
          </a:blip>
          <a:srcRect b="0" l="0" r="0" t="0"/>
          <a:stretch/>
        </p:blipFill>
        <p:spPr>
          <a:xfrm>
            <a:off x="5542175" y="649825"/>
            <a:ext cx="2619375" cy="17430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25f636f9855_0_36"/>
          <p:cNvSpPr txBox="1"/>
          <p:nvPr>
            <p:ph idx="1" type="body"/>
          </p:nvPr>
        </p:nvSpPr>
        <p:spPr>
          <a:xfrm>
            <a:off x="413375" y="649825"/>
            <a:ext cx="47859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400"/>
              <a:buNone/>
            </a:pPr>
            <a:r>
              <a:rPr b="1" lang="en">
                <a:solidFill>
                  <a:srgbClr val="000000"/>
                </a:solidFill>
              </a:rPr>
              <a:t>Case Study: Mother, 29</a:t>
            </a:r>
            <a:endParaRPr b="1">
              <a:solidFill>
                <a:srgbClr val="000000"/>
              </a:solidFill>
            </a:endParaRPr>
          </a:p>
          <a:p>
            <a:pPr indent="0" lvl="0" marL="0" rtl="0" algn="l">
              <a:lnSpc>
                <a:spcPct val="115000"/>
              </a:lnSpc>
              <a:spcBef>
                <a:spcPts val="0"/>
              </a:spcBef>
              <a:spcAft>
                <a:spcPts val="0"/>
              </a:spcAft>
              <a:buSzPts val="2400"/>
              <a:buNone/>
            </a:pPr>
            <a:r>
              <a:t/>
            </a:r>
            <a:endParaRPr sz="3400">
              <a:solidFill>
                <a:srgbClr val="000000"/>
              </a:solidFil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Stay at home mom with three children ate ice cream everyday a lunch.</a:t>
            </a:r>
            <a:br>
              <a:rPr lang="en" sz="2300">
                <a:solidFill>
                  <a:srgbClr val="000000"/>
                </a:solidFill>
                <a:latin typeface="Arial"/>
                <a:ea typeface="Arial"/>
                <a:cs typeface="Arial"/>
                <a:sym typeface="Arial"/>
              </a:rPr>
            </a:br>
            <a:endParaRPr sz="2300">
              <a:solidFill>
                <a:srgbClr val="000000"/>
              </a:solidFill>
              <a:latin typeface="Arial"/>
              <a:ea typeface="Arial"/>
              <a:cs typeface="Arial"/>
              <a:sym typeface="Arial"/>
            </a:endParaRPr>
          </a:p>
          <a:p>
            <a:pPr indent="-374650" lvl="0" marL="457200" rtl="0" algn="l">
              <a:lnSpc>
                <a:spcPct val="115000"/>
              </a:lnSpc>
              <a:spcBef>
                <a:spcPts val="0"/>
              </a:spcBef>
              <a:spcAft>
                <a:spcPts val="0"/>
              </a:spcAft>
              <a:buClr>
                <a:srgbClr val="000000"/>
              </a:buClr>
              <a:buSzPts val="2300"/>
              <a:buFont typeface="Arial"/>
              <a:buChar char="●"/>
            </a:pPr>
            <a:r>
              <a:rPr lang="en" sz="2300">
                <a:solidFill>
                  <a:srgbClr val="000000"/>
                </a:solidFill>
                <a:latin typeface="Arial"/>
                <a:ea typeface="Arial"/>
                <a:cs typeface="Arial"/>
                <a:sym typeface="Arial"/>
              </a:rPr>
              <a:t>Why? Overwhelmed by stress of children and exhaustion.  </a:t>
            </a:r>
            <a:endParaRPr sz="2300">
              <a:solidFill>
                <a:srgbClr val="000000"/>
              </a:solidFill>
              <a:latin typeface="Arial"/>
              <a:ea typeface="Arial"/>
              <a:cs typeface="Arial"/>
              <a:sym typeface="Arial"/>
            </a:endParaRPr>
          </a:p>
          <a:p>
            <a:pPr indent="0" lvl="0" marL="0" rtl="0" algn="l">
              <a:lnSpc>
                <a:spcPct val="115000"/>
              </a:lnSpc>
              <a:spcBef>
                <a:spcPts val="0"/>
              </a:spcBef>
              <a:spcAft>
                <a:spcPts val="0"/>
              </a:spcAft>
              <a:buSzPts val="2400"/>
              <a:buNone/>
            </a:pPr>
            <a:r>
              <a:t/>
            </a:r>
            <a:endParaRPr sz="19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a:p>
        </p:txBody>
      </p:sp>
      <p:pic>
        <p:nvPicPr>
          <p:cNvPr id="253" name="Google Shape;253;g25f636f9855_0_36"/>
          <p:cNvPicPr preferRelativeResize="0"/>
          <p:nvPr/>
        </p:nvPicPr>
        <p:blipFill rotWithShape="1">
          <a:blip r:embed="rId3">
            <a:alphaModFix/>
          </a:blip>
          <a:srcRect b="0" l="0" r="0" t="0"/>
          <a:stretch/>
        </p:blipFill>
        <p:spPr>
          <a:xfrm>
            <a:off x="5715375" y="848125"/>
            <a:ext cx="2961025" cy="1886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25f636f9855_0_330"/>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Emotional Eating</a:t>
            </a:r>
            <a:endParaRPr/>
          </a:p>
        </p:txBody>
      </p:sp>
      <p:sp>
        <p:nvSpPr>
          <p:cNvPr id="259" name="Google Shape;259;g25f636f9855_0_330"/>
          <p:cNvSpPr txBox="1"/>
          <p:nvPr>
            <p:ph idx="1" type="body"/>
          </p:nvPr>
        </p:nvSpPr>
        <p:spPr>
          <a:xfrm>
            <a:off x="304800" y="1202325"/>
            <a:ext cx="4785900" cy="3221400"/>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Clr>
                <a:srgbClr val="000000"/>
              </a:buClr>
              <a:buSzPts val="2200"/>
              <a:buChar char="●"/>
            </a:pPr>
            <a:r>
              <a:rPr lang="en" sz="2200">
                <a:solidFill>
                  <a:srgbClr val="000000"/>
                </a:solidFill>
              </a:rPr>
              <a:t>Eating is one of the most consistent behaviors we do everyday</a:t>
            </a:r>
            <a:endParaRPr sz="2200">
              <a:solidFill>
                <a:srgbClr val="000000"/>
              </a:solidFill>
            </a:endParaRPr>
          </a:p>
          <a:p>
            <a:pPr indent="0" lvl="0" marL="457200" rtl="0" algn="l">
              <a:lnSpc>
                <a:spcPct val="115000"/>
              </a:lnSpc>
              <a:spcBef>
                <a:spcPts val="0"/>
              </a:spcBef>
              <a:spcAft>
                <a:spcPts val="0"/>
              </a:spcAft>
              <a:buSzPts val="2400"/>
              <a:buNone/>
            </a:pPr>
            <a:r>
              <a:t/>
            </a:r>
            <a:endParaRPr sz="2200">
              <a:solidFill>
                <a:srgbClr val="000000"/>
              </a:solidFill>
            </a:endParaRPr>
          </a:p>
          <a:p>
            <a:pPr indent="-368300" lvl="0" marL="457200" rtl="0" algn="l">
              <a:lnSpc>
                <a:spcPct val="115000"/>
              </a:lnSpc>
              <a:spcBef>
                <a:spcPts val="0"/>
              </a:spcBef>
              <a:spcAft>
                <a:spcPts val="0"/>
              </a:spcAft>
              <a:buClr>
                <a:srgbClr val="000000"/>
              </a:buClr>
              <a:buSzPts val="2200"/>
              <a:buChar char="●"/>
            </a:pPr>
            <a:r>
              <a:rPr lang="en" sz="2200">
                <a:solidFill>
                  <a:srgbClr val="000000"/>
                </a:solidFill>
              </a:rPr>
              <a:t>Weight loss diets focus on what you’re eating but not why</a:t>
            </a:r>
            <a:endParaRPr sz="2200">
              <a:solidFill>
                <a:srgbClr val="000000"/>
              </a:solidFill>
            </a:endParaRPr>
          </a:p>
          <a:p>
            <a:pPr indent="0" lvl="0" marL="0" rtl="0" algn="l">
              <a:lnSpc>
                <a:spcPct val="100000"/>
              </a:lnSpc>
              <a:spcBef>
                <a:spcPts val="0"/>
              </a:spcBef>
              <a:spcAft>
                <a:spcPts val="0"/>
              </a:spcAft>
              <a:buSzPts val="2400"/>
              <a:buNone/>
            </a:pPr>
            <a:r>
              <a:t/>
            </a:r>
            <a:endParaRPr sz="2200">
              <a:solidFill>
                <a:srgbClr val="000000"/>
              </a:solidFill>
            </a:endParaRPr>
          </a:p>
          <a:p>
            <a:pPr indent="0" lvl="0" marL="457200" rtl="0" algn="l">
              <a:lnSpc>
                <a:spcPct val="100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60" name="Google Shape;260;g25f636f9855_0_330"/>
          <p:cNvPicPr preferRelativeResize="0"/>
          <p:nvPr/>
        </p:nvPicPr>
        <p:blipFill rotWithShape="1">
          <a:blip r:embed="rId3">
            <a:alphaModFix/>
          </a:blip>
          <a:srcRect b="0" l="0" r="0" t="0"/>
          <a:stretch/>
        </p:blipFill>
        <p:spPr>
          <a:xfrm>
            <a:off x="5677950" y="932175"/>
            <a:ext cx="2857500" cy="1600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264" name="Shape 264"/>
        <p:cNvGrpSpPr/>
        <p:nvPr/>
      </p:nvGrpSpPr>
      <p:grpSpPr>
        <a:xfrm>
          <a:off x="0" y="0"/>
          <a:ext cx="0" cy="0"/>
          <a:chOff x="0" y="0"/>
          <a:chExt cx="0" cy="0"/>
        </a:xfrm>
      </p:grpSpPr>
      <p:sp>
        <p:nvSpPr>
          <p:cNvPr id="265" name="Google Shape;265;g25f636f9855_0_342"/>
          <p:cNvSpPr txBox="1"/>
          <p:nvPr/>
        </p:nvSpPr>
        <p:spPr>
          <a:xfrm>
            <a:off x="1272900" y="428925"/>
            <a:ext cx="6598200" cy="2645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000"/>
              <a:buFont typeface="Arial"/>
              <a:buNone/>
            </a:pPr>
            <a:r>
              <a:rPr b="0" i="0" lang="en" sz="3000" u="none" cap="none" strike="noStrike">
                <a:solidFill>
                  <a:schemeClr val="lt1"/>
                </a:solidFill>
                <a:latin typeface="DM Sans"/>
                <a:ea typeface="DM Sans"/>
                <a:cs typeface="DM Sans"/>
                <a:sym typeface="DM Sans"/>
              </a:rPr>
              <a:t>These routes are outside of your awareness, deep in your unconscious, hidden from you.</a:t>
            </a:r>
            <a:endParaRPr b="0" i="0" sz="3800" u="none" cap="none" strike="noStrike">
              <a:solidFill>
                <a:schemeClr val="lt1"/>
              </a:solidFill>
              <a:latin typeface="DM Sans"/>
              <a:ea typeface="DM Sans"/>
              <a:cs typeface="DM Sans"/>
              <a:sym typeface="DM Sans"/>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266" name="Google Shape;266;g25f636f9855_0_342"/>
          <p:cNvPicPr preferRelativeResize="0"/>
          <p:nvPr/>
        </p:nvPicPr>
        <p:blipFill rotWithShape="1">
          <a:blip r:embed="rId3">
            <a:alphaModFix/>
          </a:blip>
          <a:srcRect b="0" l="0" r="0" t="0"/>
          <a:stretch/>
        </p:blipFill>
        <p:spPr>
          <a:xfrm>
            <a:off x="2565200" y="2224475"/>
            <a:ext cx="4013600" cy="24081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25f636f9855_0_352"/>
          <p:cNvSpPr txBox="1"/>
          <p:nvPr>
            <p:ph idx="1" type="body"/>
          </p:nvPr>
        </p:nvSpPr>
        <p:spPr>
          <a:xfrm>
            <a:off x="304800" y="1392825"/>
            <a:ext cx="4665600" cy="3221400"/>
          </a:xfrm>
          <a:prstGeom prst="rect">
            <a:avLst/>
          </a:prstGeom>
          <a:noFill/>
          <a:ln>
            <a:noFill/>
          </a:ln>
        </p:spPr>
        <p:txBody>
          <a:bodyPr anchorCtr="0" anchor="t" bIns="0" lIns="0" spcFirstLastPara="1" rIns="0" wrap="square" tIns="0">
            <a:noAutofit/>
          </a:bodyPr>
          <a:lstStyle/>
          <a:p>
            <a:pPr indent="-393700" lvl="0" marL="457200" rtl="0" algn="l">
              <a:lnSpc>
                <a:spcPct val="150000"/>
              </a:lnSpc>
              <a:spcBef>
                <a:spcPts val="0"/>
              </a:spcBef>
              <a:spcAft>
                <a:spcPts val="0"/>
              </a:spcAft>
              <a:buClr>
                <a:srgbClr val="000000"/>
              </a:buClr>
              <a:buSzPts val="2600"/>
              <a:buChar char="●"/>
            </a:pPr>
            <a:r>
              <a:rPr lang="en" sz="2600">
                <a:solidFill>
                  <a:srgbClr val="000000"/>
                </a:solidFill>
              </a:rPr>
              <a:t>Paying attention to the </a:t>
            </a:r>
            <a:r>
              <a:rPr b="1" lang="en" sz="2600">
                <a:solidFill>
                  <a:srgbClr val="000000"/>
                </a:solidFill>
              </a:rPr>
              <a:t>hidden emotions</a:t>
            </a:r>
            <a:r>
              <a:rPr lang="en" sz="2600">
                <a:solidFill>
                  <a:srgbClr val="000000"/>
                </a:solidFill>
              </a:rPr>
              <a:t> and situations that are the biggest </a:t>
            </a:r>
            <a:r>
              <a:rPr b="1" lang="en" sz="2600">
                <a:solidFill>
                  <a:srgbClr val="000000"/>
                </a:solidFill>
              </a:rPr>
              <a:t>triggers.</a:t>
            </a:r>
            <a:endParaRPr b="1" sz="2600">
              <a:solidFill>
                <a:srgbClr val="000000"/>
              </a:solidFill>
            </a:endParaRPr>
          </a:p>
          <a:p>
            <a:pPr indent="0" lvl="0" marL="457200" rtl="0" algn="l">
              <a:lnSpc>
                <a:spcPct val="115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72" name="Google Shape;272;g25f636f9855_0_352"/>
          <p:cNvPicPr preferRelativeResize="0"/>
          <p:nvPr/>
        </p:nvPicPr>
        <p:blipFill rotWithShape="1">
          <a:blip r:embed="rId3">
            <a:alphaModFix/>
          </a:blip>
          <a:srcRect b="0" l="0" r="0" t="0"/>
          <a:stretch/>
        </p:blipFill>
        <p:spPr>
          <a:xfrm>
            <a:off x="5437900" y="842150"/>
            <a:ext cx="3064625" cy="2169750"/>
          </a:xfrm>
          <a:prstGeom prst="rect">
            <a:avLst/>
          </a:prstGeom>
          <a:noFill/>
          <a:ln>
            <a:noFill/>
          </a:ln>
        </p:spPr>
      </p:pic>
      <p:sp>
        <p:nvSpPr>
          <p:cNvPr id="273" name="Google Shape;273;g25f636f9855_0_35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The Emotional Code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5f636f9855_0_358"/>
          <p:cNvSpPr txBox="1"/>
          <p:nvPr>
            <p:ph idx="1" type="body"/>
          </p:nvPr>
        </p:nvSpPr>
        <p:spPr>
          <a:xfrm>
            <a:off x="288375" y="1533025"/>
            <a:ext cx="4785900" cy="3221400"/>
          </a:xfrm>
          <a:prstGeom prst="rect">
            <a:avLst/>
          </a:prstGeom>
          <a:noFill/>
          <a:ln>
            <a:noFill/>
          </a:ln>
        </p:spPr>
        <p:txBody>
          <a:bodyPr anchorCtr="0" anchor="t" bIns="0" lIns="0" spcFirstLastPara="1" rIns="0" wrap="square" tIns="0">
            <a:noAutofit/>
          </a:bodyPr>
          <a:lstStyle/>
          <a:p>
            <a:pPr indent="-381000" lvl="0" marL="457200" rtl="0" algn="l">
              <a:lnSpc>
                <a:spcPct val="150000"/>
              </a:lnSpc>
              <a:spcBef>
                <a:spcPts val="0"/>
              </a:spcBef>
              <a:spcAft>
                <a:spcPts val="0"/>
              </a:spcAft>
              <a:buClr>
                <a:srgbClr val="000000"/>
              </a:buClr>
              <a:buSzPts val="2400"/>
              <a:buChar char="●"/>
            </a:pPr>
            <a:r>
              <a:rPr lang="en">
                <a:solidFill>
                  <a:srgbClr val="000000"/>
                </a:solidFill>
              </a:rPr>
              <a:t>Our minds are incredibly adept at </a:t>
            </a:r>
            <a:r>
              <a:rPr b="1" lang="en">
                <a:solidFill>
                  <a:srgbClr val="000000"/>
                </a:solidFill>
              </a:rPr>
              <a:t>protecting ourselves from unpleasant or upsetting emotions.</a:t>
            </a:r>
            <a:endParaRPr/>
          </a:p>
        </p:txBody>
      </p:sp>
      <p:pic>
        <p:nvPicPr>
          <p:cNvPr id="279" name="Google Shape;279;g25f636f9855_0_358"/>
          <p:cNvPicPr preferRelativeResize="0"/>
          <p:nvPr/>
        </p:nvPicPr>
        <p:blipFill rotWithShape="1">
          <a:blip r:embed="rId3">
            <a:alphaModFix/>
          </a:blip>
          <a:srcRect b="0" l="0" r="0" t="0"/>
          <a:stretch/>
        </p:blipFill>
        <p:spPr>
          <a:xfrm>
            <a:off x="5836575" y="879750"/>
            <a:ext cx="2857500" cy="1600200"/>
          </a:xfrm>
          <a:prstGeom prst="rect">
            <a:avLst/>
          </a:prstGeom>
          <a:noFill/>
          <a:ln>
            <a:noFill/>
          </a:ln>
        </p:spPr>
      </p:pic>
      <p:sp>
        <p:nvSpPr>
          <p:cNvPr id="280" name="Google Shape;280;g25f636f9855_0_358"/>
          <p:cNvSpPr txBox="1"/>
          <p:nvPr>
            <p:ph type="title"/>
          </p:nvPr>
        </p:nvSpPr>
        <p:spPr>
          <a:xfrm>
            <a:off x="288375" y="459000"/>
            <a:ext cx="51843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Eating and Self Protection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25f636f9855_0_364"/>
          <p:cNvSpPr txBox="1"/>
          <p:nvPr>
            <p:ph idx="1" type="body"/>
          </p:nvPr>
        </p:nvSpPr>
        <p:spPr>
          <a:xfrm>
            <a:off x="396025" y="1030825"/>
            <a:ext cx="4785900" cy="3221400"/>
          </a:xfrm>
          <a:prstGeom prst="rect">
            <a:avLst/>
          </a:prstGeom>
          <a:noFill/>
          <a:ln>
            <a:noFill/>
          </a:ln>
        </p:spPr>
        <p:txBody>
          <a:bodyPr anchorCtr="0" anchor="t" bIns="0" lIns="0" spcFirstLastPara="1" rIns="0" wrap="square" tIns="0">
            <a:noAutofit/>
          </a:bodyPr>
          <a:lstStyle/>
          <a:p>
            <a:pPr indent="-393700" lvl="0" marL="457200" rtl="0" algn="l">
              <a:lnSpc>
                <a:spcPct val="150000"/>
              </a:lnSpc>
              <a:spcBef>
                <a:spcPts val="0"/>
              </a:spcBef>
              <a:spcAft>
                <a:spcPts val="0"/>
              </a:spcAft>
              <a:buClr>
                <a:srgbClr val="000000"/>
              </a:buClr>
              <a:buSzPts val="2600"/>
              <a:buChar char="●"/>
            </a:pPr>
            <a:r>
              <a:rPr lang="en" sz="2600">
                <a:solidFill>
                  <a:srgbClr val="000000"/>
                </a:solidFill>
              </a:rPr>
              <a:t>We are</a:t>
            </a:r>
            <a:r>
              <a:rPr b="1" lang="en" sz="2600">
                <a:solidFill>
                  <a:srgbClr val="000000"/>
                </a:solidFill>
              </a:rPr>
              <a:t> good at avoiding </a:t>
            </a:r>
            <a:r>
              <a:rPr lang="en" sz="2600">
                <a:solidFill>
                  <a:srgbClr val="000000"/>
                </a:solidFill>
              </a:rPr>
              <a:t>what’s bothering us even if we don’t know why were triggered.</a:t>
            </a:r>
            <a:endParaRPr b="1" sz="2600">
              <a:solidFill>
                <a:srgbClr val="000000"/>
              </a:solidFill>
            </a:endParaRPr>
          </a:p>
          <a:p>
            <a:pPr indent="0" lvl="0" marL="457200" rtl="0" algn="l">
              <a:lnSpc>
                <a:spcPct val="115000"/>
              </a:lnSpc>
              <a:spcBef>
                <a:spcPts val="0"/>
              </a:spcBef>
              <a:spcAft>
                <a:spcPts val="0"/>
              </a:spcAft>
              <a:buSzPts val="2400"/>
              <a:buNone/>
            </a:pPr>
            <a:r>
              <a:t/>
            </a:r>
            <a:endParaRPr>
              <a:solidFill>
                <a:srgbClr val="000000"/>
              </a:solidFill>
            </a:endParaRPr>
          </a:p>
          <a:p>
            <a:pPr indent="0" lvl="0" marL="457200" rtl="0" algn="l">
              <a:lnSpc>
                <a:spcPct val="115000"/>
              </a:lnSpc>
              <a:spcBef>
                <a:spcPts val="0"/>
              </a:spcBef>
              <a:spcAft>
                <a:spcPts val="0"/>
              </a:spcAft>
              <a:buSzPts val="2400"/>
              <a:buNone/>
            </a:pPr>
            <a:r>
              <a:t/>
            </a:r>
            <a:endParaRPr>
              <a:solidFill>
                <a:srgbClr val="000000"/>
              </a:solidFill>
            </a:endParaRPr>
          </a:p>
          <a:p>
            <a:pPr indent="0" lvl="0" marL="457200" rtl="0" algn="l">
              <a:lnSpc>
                <a:spcPct val="115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86" name="Google Shape;286;g25f636f9855_0_364"/>
          <p:cNvPicPr preferRelativeResize="0"/>
          <p:nvPr/>
        </p:nvPicPr>
        <p:blipFill rotWithShape="1">
          <a:blip r:embed="rId3">
            <a:alphaModFix/>
          </a:blip>
          <a:srcRect b="0" l="0" r="0" t="0"/>
          <a:stretch/>
        </p:blipFill>
        <p:spPr>
          <a:xfrm>
            <a:off x="5715300" y="550725"/>
            <a:ext cx="2619375" cy="1743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25f636f9855_0_369"/>
          <p:cNvSpPr txBox="1"/>
          <p:nvPr>
            <p:ph idx="1" type="body"/>
          </p:nvPr>
        </p:nvSpPr>
        <p:spPr>
          <a:xfrm>
            <a:off x="257500" y="788375"/>
            <a:ext cx="4785900" cy="3221400"/>
          </a:xfrm>
          <a:prstGeom prst="rect">
            <a:avLst/>
          </a:prstGeom>
          <a:noFill/>
          <a:ln>
            <a:noFill/>
          </a:ln>
        </p:spPr>
        <p:txBody>
          <a:bodyPr anchorCtr="0" anchor="t" bIns="0" lIns="0" spcFirstLastPara="1" rIns="0" wrap="square" tIns="0">
            <a:noAutofit/>
          </a:bodyPr>
          <a:lstStyle/>
          <a:p>
            <a:pPr indent="-387350" lvl="0" marL="457200" rtl="0" algn="l">
              <a:lnSpc>
                <a:spcPct val="115000"/>
              </a:lnSpc>
              <a:spcBef>
                <a:spcPts val="0"/>
              </a:spcBef>
              <a:spcAft>
                <a:spcPts val="0"/>
              </a:spcAft>
              <a:buClr>
                <a:srgbClr val="000000"/>
              </a:buClr>
              <a:buSzPts val="2500"/>
              <a:buChar char="●"/>
            </a:pPr>
            <a:r>
              <a:rPr lang="en" sz="2500">
                <a:solidFill>
                  <a:srgbClr val="000000"/>
                </a:solidFill>
              </a:rPr>
              <a:t>If you’re turning to food it’s not because you’re addicted to food or have no willpower…..</a:t>
            </a:r>
            <a:endParaRPr sz="2500">
              <a:solidFill>
                <a:srgbClr val="000000"/>
              </a:solidFill>
            </a:endParaRPr>
          </a:p>
          <a:p>
            <a:pPr indent="0" lvl="0" marL="457200" rtl="0" algn="l">
              <a:lnSpc>
                <a:spcPct val="115000"/>
              </a:lnSpc>
              <a:spcBef>
                <a:spcPts val="0"/>
              </a:spcBef>
              <a:spcAft>
                <a:spcPts val="0"/>
              </a:spcAft>
              <a:buSzPts val="2400"/>
              <a:buNone/>
            </a:pPr>
            <a:r>
              <a:t/>
            </a:r>
            <a:endParaRPr sz="2500">
              <a:solidFill>
                <a:srgbClr val="000000"/>
              </a:solidFill>
            </a:endParaRPr>
          </a:p>
          <a:p>
            <a:pPr indent="-387350" lvl="0" marL="457200" rtl="0" algn="l">
              <a:lnSpc>
                <a:spcPct val="115000"/>
              </a:lnSpc>
              <a:spcBef>
                <a:spcPts val="0"/>
              </a:spcBef>
              <a:spcAft>
                <a:spcPts val="0"/>
              </a:spcAft>
              <a:buClr>
                <a:srgbClr val="000000"/>
              </a:buClr>
              <a:buSzPts val="2500"/>
              <a:buChar char="●"/>
            </a:pPr>
            <a:r>
              <a:rPr lang="en" sz="2500">
                <a:solidFill>
                  <a:srgbClr val="000000"/>
                </a:solidFill>
              </a:rPr>
              <a:t>……… It’s because your mind has found a way to </a:t>
            </a:r>
            <a:r>
              <a:rPr b="1" lang="en" sz="2500">
                <a:solidFill>
                  <a:srgbClr val="000000"/>
                </a:solidFill>
              </a:rPr>
              <a:t>protect yourself.</a:t>
            </a:r>
            <a:endParaRPr b="1" sz="2500">
              <a:solidFill>
                <a:srgbClr val="000000"/>
              </a:solidFill>
            </a:endParaRPr>
          </a:p>
          <a:p>
            <a:pPr indent="0" lvl="0" marL="457200" rtl="0" algn="l">
              <a:lnSpc>
                <a:spcPct val="115000"/>
              </a:lnSpc>
              <a:spcBef>
                <a:spcPts val="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a:p>
            <a:pPr indent="0" lvl="0" marL="0" rtl="0" algn="l">
              <a:lnSpc>
                <a:spcPct val="115000"/>
              </a:lnSpc>
              <a:spcBef>
                <a:spcPts val="600"/>
              </a:spcBef>
              <a:spcAft>
                <a:spcPts val="0"/>
              </a:spcAft>
              <a:buSzPts val="2400"/>
              <a:buNone/>
            </a:pPr>
            <a:r>
              <a:t/>
            </a:r>
            <a:endParaRPr/>
          </a:p>
        </p:txBody>
      </p:sp>
      <p:pic>
        <p:nvPicPr>
          <p:cNvPr id="292" name="Google Shape;292;g25f636f9855_0_369"/>
          <p:cNvPicPr preferRelativeResize="0"/>
          <p:nvPr/>
        </p:nvPicPr>
        <p:blipFill rotWithShape="1">
          <a:blip r:embed="rId3">
            <a:alphaModFix/>
          </a:blip>
          <a:srcRect b="0" l="0" r="0" t="0"/>
          <a:stretch/>
        </p:blipFill>
        <p:spPr>
          <a:xfrm>
            <a:off x="5836575" y="879750"/>
            <a:ext cx="2857500" cy="16002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96" name="Shape 296"/>
        <p:cNvGrpSpPr/>
        <p:nvPr/>
      </p:nvGrpSpPr>
      <p:grpSpPr>
        <a:xfrm>
          <a:off x="0" y="0"/>
          <a:ext cx="0" cy="0"/>
          <a:chOff x="0" y="0"/>
          <a:chExt cx="0" cy="0"/>
        </a:xfrm>
      </p:grpSpPr>
      <p:sp>
        <p:nvSpPr>
          <p:cNvPr id="297" name="Google Shape;297;g25f636f9855_0_374"/>
          <p:cNvSpPr txBox="1"/>
          <p:nvPr/>
        </p:nvSpPr>
        <p:spPr>
          <a:xfrm>
            <a:off x="1203625" y="480900"/>
            <a:ext cx="6598200" cy="2645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900"/>
              <a:buFont typeface="Arial"/>
              <a:buNone/>
            </a:pPr>
            <a:r>
              <a:rPr b="1" i="0" lang="en" sz="2900" u="none" cap="none" strike="noStrike">
                <a:solidFill>
                  <a:srgbClr val="000000"/>
                </a:solidFill>
                <a:latin typeface="DM Sans"/>
                <a:ea typeface="DM Sans"/>
                <a:cs typeface="DM Sans"/>
                <a:sym typeface="DM Sans"/>
              </a:rPr>
              <a:t>We all need love</a:t>
            </a:r>
            <a:r>
              <a:rPr b="0" i="0" lang="en" sz="2900" u="none" cap="none" strike="noStrike">
                <a:solidFill>
                  <a:srgbClr val="000000"/>
                </a:solidFill>
                <a:latin typeface="DM Sans"/>
                <a:ea typeface="DM Sans"/>
                <a:cs typeface="DM Sans"/>
                <a:sym typeface="DM Sans"/>
              </a:rPr>
              <a:t>, affection, connection, attention, and a sense of purpose or meaning fullness in our lives. </a:t>
            </a:r>
            <a:endParaRPr b="0" i="0" sz="17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298" name="Google Shape;298;g25f636f9855_0_374"/>
          <p:cNvPicPr preferRelativeResize="0"/>
          <p:nvPr/>
        </p:nvPicPr>
        <p:blipFill rotWithShape="1">
          <a:blip r:embed="rId3">
            <a:alphaModFix/>
          </a:blip>
          <a:srcRect b="0" l="0" r="0" t="0"/>
          <a:stretch/>
        </p:blipFill>
        <p:spPr>
          <a:xfrm>
            <a:off x="2552713" y="2684325"/>
            <a:ext cx="4038575" cy="1859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02" name="Shape 302"/>
        <p:cNvGrpSpPr/>
        <p:nvPr/>
      </p:nvGrpSpPr>
      <p:grpSpPr>
        <a:xfrm>
          <a:off x="0" y="0"/>
          <a:ext cx="0" cy="0"/>
          <a:chOff x="0" y="0"/>
          <a:chExt cx="0" cy="0"/>
        </a:xfrm>
      </p:grpSpPr>
      <p:pic>
        <p:nvPicPr>
          <p:cNvPr id="303" name="Google Shape;303;g25f636f9855_0_379"/>
          <p:cNvPicPr preferRelativeResize="0"/>
          <p:nvPr/>
        </p:nvPicPr>
        <p:blipFill rotWithShape="1">
          <a:blip r:embed="rId3">
            <a:alphaModFix/>
          </a:blip>
          <a:srcRect b="0" l="0" r="0" t="0"/>
          <a:stretch/>
        </p:blipFill>
        <p:spPr>
          <a:xfrm>
            <a:off x="1123513" y="276188"/>
            <a:ext cx="6896975" cy="4591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307" name="Shape 307"/>
        <p:cNvGrpSpPr/>
        <p:nvPr/>
      </p:nvGrpSpPr>
      <p:grpSpPr>
        <a:xfrm>
          <a:off x="0" y="0"/>
          <a:ext cx="0" cy="0"/>
          <a:chOff x="0" y="0"/>
          <a:chExt cx="0" cy="0"/>
        </a:xfrm>
      </p:grpSpPr>
      <p:sp>
        <p:nvSpPr>
          <p:cNvPr id="308" name="Google Shape;308;g25f636f9855_0_383"/>
          <p:cNvSpPr txBox="1"/>
          <p:nvPr/>
        </p:nvSpPr>
        <p:spPr>
          <a:xfrm>
            <a:off x="1272900" y="723350"/>
            <a:ext cx="6598200" cy="2645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800"/>
              <a:buFont typeface="Arial"/>
              <a:buNone/>
            </a:pPr>
            <a:r>
              <a:rPr b="0" i="0" lang="en" sz="2800" u="none" cap="none" strike="noStrike">
                <a:solidFill>
                  <a:srgbClr val="000000"/>
                </a:solidFill>
                <a:latin typeface="DM Sans"/>
                <a:ea typeface="DM Sans"/>
                <a:cs typeface="DM Sans"/>
                <a:sym typeface="DM Sans"/>
              </a:rPr>
              <a:t>If those needs are not met, or are in consistently met, we feel </a:t>
            </a:r>
            <a:r>
              <a:rPr b="1" i="0" lang="en" sz="2800" u="none" cap="none" strike="noStrike">
                <a:solidFill>
                  <a:srgbClr val="000000"/>
                </a:solidFill>
                <a:latin typeface="DM Sans"/>
                <a:ea typeface="DM Sans"/>
                <a:cs typeface="DM Sans"/>
                <a:sym typeface="DM Sans"/>
              </a:rPr>
              <a:t>needy</a:t>
            </a:r>
            <a:r>
              <a:rPr b="0" i="0" lang="en" sz="2800" u="none" cap="none" strike="noStrike">
                <a:solidFill>
                  <a:srgbClr val="000000"/>
                </a:solidFill>
                <a:latin typeface="DM Sans"/>
                <a:ea typeface="DM Sans"/>
                <a:cs typeface="DM Sans"/>
                <a:sym typeface="DM Sans"/>
              </a:rPr>
              <a:t>.</a:t>
            </a:r>
            <a:endParaRPr b="0" i="0" sz="28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600" u="none" cap="none" strike="noStrike">
              <a:solidFill>
                <a:srgbClr val="000000"/>
              </a:solidFill>
              <a:latin typeface="DM Sans"/>
              <a:ea typeface="DM Sans"/>
              <a:cs typeface="DM Sans"/>
              <a:sym typeface="DM Sans"/>
            </a:endParaRPr>
          </a:p>
        </p:txBody>
      </p:sp>
      <p:pic>
        <p:nvPicPr>
          <p:cNvPr id="309" name="Google Shape;309;g25f636f9855_0_383"/>
          <p:cNvPicPr preferRelativeResize="0"/>
          <p:nvPr/>
        </p:nvPicPr>
        <p:blipFill rotWithShape="1">
          <a:blip r:embed="rId3">
            <a:alphaModFix/>
          </a:blip>
          <a:srcRect b="0" l="0" r="0" t="0"/>
          <a:stretch/>
        </p:blipFill>
        <p:spPr>
          <a:xfrm>
            <a:off x="3291104" y="2038800"/>
            <a:ext cx="2561775" cy="24098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313" name="Shape 313"/>
        <p:cNvGrpSpPr/>
        <p:nvPr/>
      </p:nvGrpSpPr>
      <p:grpSpPr>
        <a:xfrm>
          <a:off x="0" y="0"/>
          <a:ext cx="0" cy="0"/>
          <a:chOff x="0" y="0"/>
          <a:chExt cx="0" cy="0"/>
        </a:xfrm>
      </p:grpSpPr>
      <p:sp>
        <p:nvSpPr>
          <p:cNvPr id="314" name="Google Shape;314;g25f636f9855_0_388"/>
          <p:cNvSpPr txBox="1"/>
          <p:nvPr/>
        </p:nvSpPr>
        <p:spPr>
          <a:xfrm>
            <a:off x="1411450" y="723350"/>
            <a:ext cx="65982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900"/>
              <a:buFont typeface="Arial"/>
              <a:buNone/>
            </a:pPr>
            <a:r>
              <a:rPr b="0" i="0" lang="en" sz="2900" u="none" cap="none" strike="noStrike">
                <a:solidFill>
                  <a:schemeClr val="lt1"/>
                </a:solidFill>
                <a:latin typeface="DM Sans"/>
                <a:ea typeface="DM Sans"/>
                <a:cs typeface="DM Sans"/>
                <a:sym typeface="DM Sans"/>
              </a:rPr>
              <a:t>We turn to food as a way to meet those needs.</a:t>
            </a:r>
            <a:endParaRPr b="0" i="0" sz="29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200"/>
              <a:buFont typeface="Arial"/>
              <a:buNone/>
            </a:pPr>
            <a:r>
              <a:t/>
            </a:r>
            <a:endParaRPr b="0" i="0" sz="2600" u="none" cap="none" strike="noStrike">
              <a:solidFill>
                <a:srgbClr val="000000"/>
              </a:solidFill>
              <a:latin typeface="DM Sans"/>
              <a:ea typeface="DM Sans"/>
              <a:cs typeface="DM Sans"/>
              <a:sym typeface="DM Sans"/>
            </a:endParaRPr>
          </a:p>
        </p:txBody>
      </p:sp>
      <p:pic>
        <p:nvPicPr>
          <p:cNvPr id="315" name="Google Shape;315;g25f636f9855_0_388"/>
          <p:cNvPicPr preferRelativeResize="0"/>
          <p:nvPr/>
        </p:nvPicPr>
        <p:blipFill rotWithShape="1">
          <a:blip r:embed="rId3">
            <a:alphaModFix/>
          </a:blip>
          <a:srcRect b="0" l="0" r="0" t="0"/>
          <a:stretch/>
        </p:blipFill>
        <p:spPr>
          <a:xfrm>
            <a:off x="2299850" y="2053950"/>
            <a:ext cx="4281050" cy="2140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19" name="Shape 319"/>
        <p:cNvGrpSpPr/>
        <p:nvPr/>
      </p:nvGrpSpPr>
      <p:grpSpPr>
        <a:xfrm>
          <a:off x="0" y="0"/>
          <a:ext cx="0" cy="0"/>
          <a:chOff x="0" y="0"/>
          <a:chExt cx="0" cy="0"/>
        </a:xfrm>
      </p:grpSpPr>
      <p:pic>
        <p:nvPicPr>
          <p:cNvPr descr="If you have been emotionally eating – it isn't something to feel bad about. It is normal to turn to food to soothe. Here are nutritionist Dr. Joey's tips to stay healthy during times of stress. Find more info here: https://bit.ly/2U5Stmh&#10;&#10;Cityline is the longest running and most successful daytime show for women in North American history. Host Tracy Moore brings her energy and enthusiasm along with her charismatic personality and flair for style - making her a perfect fit for North America's top source for the latest in home decor, food, entertaining, fashion, health and beauty.&#10;&#10;Visit http://cityline.tv for fresh lifestyle content you’ll love – including blogs, recipes, videos and more!&#10;&#10;Connect with us:&#10;Twitter: @Cityline &#10;Facebook: http://facebook.com/cityline &#10;Instagram: @Cityline &#10;Pinterest: http://pinterest.com/cityline&#10;&#10;Subscribe to Cityline on YouTube - https://goo.gl/AI9BNO&#10;Subscribe to the Cityline Newsletter - https://goo.gl/Jnjipv" id="320" name="Google Shape;320;g25f636f9855_0_393" title="A nutritionist's guide to understanding — and stopping — emotional eating">
            <a:hlinkClick r:id="rId3"/>
          </p:cNvPr>
          <p:cNvPicPr preferRelativeResize="0"/>
          <p:nvPr/>
        </p:nvPicPr>
        <p:blipFill rotWithShape="1">
          <a:blip r:embed="rId4">
            <a:alphaModFix/>
          </a:blip>
          <a:srcRect b="0" l="0" r="0" t="0"/>
          <a:stretch/>
        </p:blipFill>
        <p:spPr>
          <a:xfrm>
            <a:off x="2286000" y="729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324" name="Shape 324"/>
        <p:cNvGrpSpPr/>
        <p:nvPr/>
      </p:nvGrpSpPr>
      <p:grpSpPr>
        <a:xfrm>
          <a:off x="0" y="0"/>
          <a:ext cx="0" cy="0"/>
          <a:chOff x="0" y="0"/>
          <a:chExt cx="0" cy="0"/>
        </a:xfrm>
      </p:grpSpPr>
      <p:pic>
        <p:nvPicPr>
          <p:cNvPr id="325" name="Google Shape;325;g33d205c07b5_1_0"/>
          <p:cNvPicPr preferRelativeResize="0"/>
          <p:nvPr/>
        </p:nvPicPr>
        <p:blipFill rotWithShape="1">
          <a:blip r:embed="rId3">
            <a:alphaModFix/>
          </a:blip>
          <a:srcRect b="0" l="0" r="0" t="0"/>
          <a:stretch/>
        </p:blipFill>
        <p:spPr>
          <a:xfrm>
            <a:off x="2784750" y="152400"/>
            <a:ext cx="3737896"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