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 id="214748368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embeddedFontLst>
    <p:embeddedFont>
      <p:font typeface="DM Sans"/>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0" roundtripDataSignature="AMtx7mguDFa2t067f8EeDiABbiXiosp2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customschemas.google.com/relationships/presentationmetadata" Target="meta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DMSans-bold.fntdata"/><Relationship Id="rId12" Type="http://schemas.openxmlformats.org/officeDocument/2006/relationships/slide" Target="slides/slide6.xml"/><Relationship Id="rId56" Type="http://schemas.openxmlformats.org/officeDocument/2006/relationships/font" Target="fonts/DMSans-regular.fntdata"/><Relationship Id="rId15" Type="http://schemas.openxmlformats.org/officeDocument/2006/relationships/slide" Target="slides/slide9.xml"/><Relationship Id="rId59" Type="http://schemas.openxmlformats.org/officeDocument/2006/relationships/font" Target="fonts/DMSans-boldItalic.fntdata"/><Relationship Id="rId14" Type="http://schemas.openxmlformats.org/officeDocument/2006/relationships/slide" Target="slides/slide8.xml"/><Relationship Id="rId58" Type="http://schemas.openxmlformats.org/officeDocument/2006/relationships/font" Target="fonts/DMSans-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WxC1HOxT2SU"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x3DnB_nhGFM"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mIbybdOx2Ew"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dfba890cbb_0_2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dfba890cbb_0_2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e76235a57c_0_3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e76235a57c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e76235a57c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03" name="Google Shape;303;ge76235a57c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628f1d0ae0_1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3628f1d0ae0_1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e76235a57c_0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e76235a57c_0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There are 4/4 cornerstone.</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are naturally creative in capable of finding answers - people often have the answers to their own questions, they just get stuck. Solution focused therapy - exceptions, miracle questions, scaling.</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Focus on the whole person that means they are thoughts feelings and actions relationships in their body - people are more complicated than merely their thoughts, that have emotions, expressions. They are also, spouses, parents, children, empolyees, etc</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Dance in the moment. Every moment is an opportunity to listen or deeply and to create a new tone mood for this means we have to be able to dance with the client to follow your lead.</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Evoke transformation.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The coach is able to take the entire person of him and with the coach he hold two and model of the vision that they want to achieve. The key here however is to look for the connection between igniting today's goals in life potential visit. This is what we call transformation. It moves a person from the satisfaction of ahh to breakthrough awareness of  aha finding a new strength for covering a renewed capacity. It's like finding a muscle didn't know you had or had forgotten. This brings towards a deeper awareness that the coach he has an expanded capacity to reach his or her capacity potential. Another words provoking transformation means that the coach plays eight dynamic role of holding the vision of what is possible</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e76235a57c_0_3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e76235a57c_0_3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628f1d0ae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g3628f1d0ae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628f1d0ae0_1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3628f1d0ae0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e76235a57c_0_3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e76235a57c_0_3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e76235a57c_0_3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ge76235a57c_0_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e76235a57c_0_3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e76235a57c_0_3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76235a57c_0_3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e76235a57c_0_3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u="sng">
                <a:solidFill>
                  <a:schemeClr val="hlink"/>
                </a:solidFill>
                <a:hlinkClick r:id="rId2"/>
              </a:rPr>
              <a:t>https://www.youtube.com/watch?v=WxC1HOxT2SU</a:t>
            </a:r>
            <a:endParaRPr/>
          </a:p>
          <a:p>
            <a:pPr indent="0" lvl="0" marL="0" rtl="0" algn="l">
              <a:lnSpc>
                <a:spcPct val="100000"/>
              </a:lnSpc>
              <a:spcBef>
                <a:spcPts val="0"/>
              </a:spcBef>
              <a:spcAft>
                <a:spcPts val="0"/>
              </a:spcAft>
              <a:buClr>
                <a:schemeClr val="dk2"/>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e76235a57c_0_3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ge76235a57c_0_3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e76235a57c_0_3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ge76235a57c_0_3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e76235a57c_0_3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ge76235a57c_0_3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6dc4aaf01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g26dc4aaf01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e76235a57c_0_3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ge76235a57c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628f1d0ae0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3628f1d0ae0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8:15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e4e2f85fe0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e4e2f85fe0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e44833c4c4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ge44833c4c4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261d198356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g1261d198356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e634e917c7_1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ge634e917c7_1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e44833c4c4_0_5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ge44833c4c4_0_5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261d198356_0_2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1261d198356_0_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https://www.youtube.com/watch?v=x3DnB_nhGFM</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261d198356_0_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g1261d198356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261d198356_0_2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g1261d198356_0_2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261d198356_0_2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g1261d198356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400"/>
              <a:buFont typeface="Arial"/>
              <a:buNone/>
            </a:pPr>
            <a:r>
              <a:rPr lang="en"/>
              <a:t>10:41 and 20:32</a:t>
            </a:r>
            <a:endParaRPr sz="1100"/>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1261d198356_0_2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1261d198356_0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261d198356_0_2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g1261d198356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1261d198356_0_2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0" name="Google Shape;480;g1261d198356_0_2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 u="sng">
                <a:solidFill>
                  <a:schemeClr val="hlink"/>
                </a:solidFill>
                <a:hlinkClick r:id="rId2"/>
              </a:rPr>
              <a:t>https://www.youtube.com/watch?v=mIbybdOx2Ew</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261d198356_0_2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g1261d198356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261d198356_0_2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g1261d198356_0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261d198356_0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1261d198356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1261d198356_0_2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1261d198356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261d198356_0_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1261d198356_0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1261d198356_0_2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1261d198356_0_2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261d198356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g1261d198356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1261d198356_0_3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g1261d198356_0_3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1261d198356_0_3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g1261d198356_0_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261d198356_0_3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g1261d198356_0_3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e634e917c7_1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ge634e917c7_1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e44833c4c4_0_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ge44833c4c4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e44833c4c4_0_5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ge44833c4c4_0_5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https://www.recovery.org/pro/articles/developing-your-personal-recovery-plan-template-included/</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e44833c4c4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ge44833c4c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e44833c4c4_0_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5" name="Google Shape;585;ge44833c4c4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e44833c4c4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ge44833c4c4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e44833c4c4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ge44833c4c4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e80ea279d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e80ea279d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https://www.recovery.org/pro/articles/developing-your-personal-recovery-plan-template-included/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7058"/>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ge76235a57c_0_40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e76235a57c_0_40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e76235a57c_0_40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05" name="Shape 105"/>
        <p:cNvGrpSpPr/>
        <p:nvPr/>
      </p:nvGrpSpPr>
      <p:grpSpPr>
        <a:xfrm>
          <a:off x="0" y="0"/>
          <a:ext cx="0" cy="0"/>
          <a:chOff x="0" y="0"/>
          <a:chExt cx="0" cy="0"/>
        </a:xfrm>
      </p:grpSpPr>
      <p:cxnSp>
        <p:nvCxnSpPr>
          <p:cNvPr id="106" name="Google Shape;106;ge76235a57c_0_41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ge76235a57c_0_41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08" name="Google Shape;108;ge76235a57c_0_4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9" name="Shape 109"/>
        <p:cNvGrpSpPr/>
        <p:nvPr/>
      </p:nvGrpSpPr>
      <p:grpSpPr>
        <a:xfrm>
          <a:off x="0" y="0"/>
          <a:ext cx="0" cy="0"/>
          <a:chOff x="0" y="0"/>
          <a:chExt cx="0" cy="0"/>
        </a:xfrm>
      </p:grpSpPr>
      <p:sp>
        <p:nvSpPr>
          <p:cNvPr id="110" name="Google Shape;110;ge76235a57c_0_413"/>
          <p:cNvSpPr/>
          <p:nvPr/>
        </p:nvSpPr>
        <p:spPr>
          <a:xfrm>
            <a:off x="0" y="1583350"/>
            <a:ext cx="74043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ge76235a57c_0_413"/>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12" name="Google Shape;112;ge76235a57c_0_413"/>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13" name="Google Shape;113;ge76235a57c_0_413"/>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14" name="Shape 114"/>
        <p:cNvGrpSpPr/>
        <p:nvPr/>
      </p:nvGrpSpPr>
      <p:grpSpPr>
        <a:xfrm>
          <a:off x="0" y="0"/>
          <a:ext cx="0" cy="0"/>
          <a:chOff x="0" y="0"/>
          <a:chExt cx="0" cy="0"/>
        </a:xfrm>
      </p:grpSpPr>
      <p:sp>
        <p:nvSpPr>
          <p:cNvPr id="115" name="Google Shape;115;ge76235a57c_0_4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ge76235a57c_0_40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ge76235a57c_0_40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ge76235a57c_0_4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19" name="Google Shape;119;ge76235a57c_0_40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0" name="Google Shape;120;ge76235a57c_0_40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21" name="Shape 121"/>
        <p:cNvGrpSpPr/>
        <p:nvPr/>
      </p:nvGrpSpPr>
      <p:grpSpPr>
        <a:xfrm>
          <a:off x="0" y="0"/>
          <a:ext cx="0" cy="0"/>
          <a:chOff x="0" y="0"/>
          <a:chExt cx="0" cy="0"/>
        </a:xfrm>
      </p:grpSpPr>
      <p:sp>
        <p:nvSpPr>
          <p:cNvPr id="122" name="Google Shape;122;ge76235a57c_0_39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e76235a57c_0_398"/>
          <p:cNvSpPr/>
          <p:nvPr/>
        </p:nvSpPr>
        <p:spPr>
          <a:xfrm>
            <a:off x="0" y="2946600"/>
            <a:ext cx="6096000" cy="1739700"/>
          </a:xfrm>
          <a:prstGeom prst="rect">
            <a:avLst/>
          </a:prstGeom>
          <a:solidFill>
            <a:schemeClr val="lt1"/>
          </a:solidFill>
          <a:ln>
            <a:noFill/>
          </a:ln>
          <a:effectLst>
            <a:outerShdw blurRad="271463" rotWithShape="0" algn="bl" dist="66675">
              <a:schemeClr val="dk1">
                <a:alpha val="2784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ge76235a57c_0_39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5" name="Shape 125"/>
        <p:cNvGrpSpPr/>
        <p:nvPr/>
      </p:nvGrpSpPr>
      <p:grpSpPr>
        <a:xfrm>
          <a:off x="0" y="0"/>
          <a:ext cx="0" cy="0"/>
          <a:chOff x="0" y="0"/>
          <a:chExt cx="0" cy="0"/>
        </a:xfrm>
      </p:grpSpPr>
      <p:sp>
        <p:nvSpPr>
          <p:cNvPr id="126" name="Google Shape;126;ge76235a57c_0_42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ge76235a57c_0_42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e76235a57c_0_42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29" name="Google Shape;129;ge76235a57c_0_42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30" name="Google Shape;130;ge76235a57c_0_4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31" name="Shape 131"/>
        <p:cNvGrpSpPr/>
        <p:nvPr/>
      </p:nvGrpSpPr>
      <p:grpSpPr>
        <a:xfrm>
          <a:off x="0" y="0"/>
          <a:ext cx="0" cy="0"/>
          <a:chOff x="0" y="0"/>
          <a:chExt cx="0" cy="0"/>
        </a:xfrm>
      </p:grpSpPr>
      <p:sp>
        <p:nvSpPr>
          <p:cNvPr id="132" name="Google Shape;132;ge76235a57c_0_42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ge76235a57c_0_42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e76235a57c_0_42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e76235a57c_0_42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e76235a57c_0_42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37" name="Google Shape;137;ge76235a57c_0_42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38" name="Google Shape;138;ge76235a57c_0_4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39" name="Shape 139"/>
        <p:cNvGrpSpPr/>
        <p:nvPr/>
      </p:nvGrpSpPr>
      <p:grpSpPr>
        <a:xfrm>
          <a:off x="0" y="0"/>
          <a:ext cx="0" cy="0"/>
          <a:chOff x="0" y="0"/>
          <a:chExt cx="0" cy="0"/>
        </a:xfrm>
      </p:grpSpPr>
      <p:sp>
        <p:nvSpPr>
          <p:cNvPr id="140" name="Google Shape;140;ge76235a57c_0_43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e76235a57c_0_43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42" name="Google Shape;142;ge76235a57c_0_436"/>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e76235a57c_0_43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44" name="Google Shape;144;ge76235a57c_0_43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5" name="Shape 145"/>
        <p:cNvGrpSpPr/>
        <p:nvPr/>
      </p:nvGrpSpPr>
      <p:grpSpPr>
        <a:xfrm>
          <a:off x="0" y="0"/>
          <a:ext cx="0" cy="0"/>
          <a:chOff x="0" y="0"/>
          <a:chExt cx="0" cy="0"/>
        </a:xfrm>
      </p:grpSpPr>
      <p:sp>
        <p:nvSpPr>
          <p:cNvPr id="146" name="Google Shape;146;ge76235a57c_0_44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e76235a57c_0_44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e76235a57c_0_4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9" name="Google Shape;149;ge76235a57c_0_44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0" name="Google Shape;150;ge76235a57c_0_44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1" name="Google Shape;151;ge76235a57c_0_4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2" name="Shape 152"/>
        <p:cNvGrpSpPr/>
        <p:nvPr/>
      </p:nvGrpSpPr>
      <p:grpSpPr>
        <a:xfrm>
          <a:off x="0" y="0"/>
          <a:ext cx="0" cy="0"/>
          <a:chOff x="0" y="0"/>
          <a:chExt cx="0" cy="0"/>
        </a:xfrm>
      </p:grpSpPr>
      <p:sp>
        <p:nvSpPr>
          <p:cNvPr id="153" name="Google Shape;153;ge76235a57c_0_44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e76235a57c_0_44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e76235a57c_0_44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6" name="Google Shape;156;ge76235a57c_0_44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7" name="Google Shape;157;ge76235a57c_0_44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8" name="Google Shape;158;ge76235a57c_0_44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9" name="Google Shape;159;ge76235a57c_0_44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ge76235a57c_0_45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e76235a57c_0_45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e76235a57c_0_45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64" name="Google Shape;164;ge76235a57c_0_4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ge76235a57c_0_4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e76235a57c_0_46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68" name="Google Shape;168;ge76235a57c_0_4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ge76235a57c_0_46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ge76235a57c_0_46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ge76235a57c_0_46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ge76235a57c_0_46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ge76235a57c_0_46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5" name="Google Shape;175;ge76235a57c_0_46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ge76235a57c_0_4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ge76235a57c_0_474"/>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79" name="Google Shape;179;ge76235a57c_0_474"/>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80" name="Google Shape;180;ge76235a57c_0_474"/>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ge76235a57c_0_474"/>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ge76235a57c_0_474"/>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ge76235a57c_0_48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85" name="Google Shape;185;ge76235a57c_0_48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86" name="Google Shape;186;ge76235a57c_0_48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ge76235a57c_0_48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ge76235a57c_0_48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3" name="Shape 193"/>
        <p:cNvGrpSpPr/>
        <p:nvPr/>
      </p:nvGrpSpPr>
      <p:grpSpPr>
        <a:xfrm>
          <a:off x="0" y="0"/>
          <a:ext cx="0" cy="0"/>
          <a:chOff x="0" y="0"/>
          <a:chExt cx="0" cy="0"/>
        </a:xfrm>
      </p:grpSpPr>
      <p:sp>
        <p:nvSpPr>
          <p:cNvPr id="194" name="Google Shape;194;g1261d198356_0_380"/>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g1261d198356_0_380"/>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1261d198356_0_38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97" name="Shape 197"/>
        <p:cNvGrpSpPr/>
        <p:nvPr/>
      </p:nvGrpSpPr>
      <p:grpSpPr>
        <a:xfrm>
          <a:off x="0" y="0"/>
          <a:ext cx="0" cy="0"/>
          <a:chOff x="0" y="0"/>
          <a:chExt cx="0" cy="0"/>
        </a:xfrm>
      </p:grpSpPr>
      <p:sp>
        <p:nvSpPr>
          <p:cNvPr id="198" name="Google Shape;198;g1261d198356_0_327"/>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g1261d198356_0_327"/>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1261d198356_0_327"/>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01" name="Shape 201"/>
        <p:cNvGrpSpPr/>
        <p:nvPr/>
      </p:nvGrpSpPr>
      <p:grpSpPr>
        <a:xfrm>
          <a:off x="0" y="0"/>
          <a:ext cx="0" cy="0"/>
          <a:chOff x="0" y="0"/>
          <a:chExt cx="0" cy="0"/>
        </a:xfrm>
      </p:grpSpPr>
      <p:sp>
        <p:nvSpPr>
          <p:cNvPr id="202" name="Google Shape;202;g1261d198356_0_331"/>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g1261d198356_0_331"/>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04" name="Google Shape;204;g1261d198356_0_331"/>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05" name="Google Shape;205;g1261d198356_0_33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206" name="Shape 206"/>
        <p:cNvGrpSpPr/>
        <p:nvPr/>
      </p:nvGrpSpPr>
      <p:grpSpPr>
        <a:xfrm>
          <a:off x="0" y="0"/>
          <a:ext cx="0" cy="0"/>
          <a:chOff x="0" y="0"/>
          <a:chExt cx="0" cy="0"/>
        </a:xfrm>
      </p:grpSpPr>
      <p:sp>
        <p:nvSpPr>
          <p:cNvPr id="207" name="Google Shape;207;g1261d198356_0_33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1261d198356_0_33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09" name="Google Shape;209;g1261d198356_0_336"/>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1261d198356_0_33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211" name="Google Shape;211;g1261d198356_0_33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12" name="Shape 212"/>
        <p:cNvGrpSpPr/>
        <p:nvPr/>
      </p:nvGrpSpPr>
      <p:grpSpPr>
        <a:xfrm>
          <a:off x="0" y="0"/>
          <a:ext cx="0" cy="0"/>
          <a:chOff x="0" y="0"/>
          <a:chExt cx="0" cy="0"/>
        </a:xfrm>
      </p:grpSpPr>
      <p:sp>
        <p:nvSpPr>
          <p:cNvPr id="213" name="Google Shape;213;g1261d198356_0_34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1261d198356_0_34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1261d198356_0_34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16" name="Google Shape;216;g1261d198356_0_34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17" name="Google Shape;217;g1261d198356_0_34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18" name="Shape 218"/>
        <p:cNvGrpSpPr/>
        <p:nvPr/>
      </p:nvGrpSpPr>
      <p:grpSpPr>
        <a:xfrm>
          <a:off x="0" y="0"/>
          <a:ext cx="0" cy="0"/>
          <a:chOff x="0" y="0"/>
          <a:chExt cx="0" cy="0"/>
        </a:xfrm>
      </p:grpSpPr>
      <p:sp>
        <p:nvSpPr>
          <p:cNvPr id="219" name="Google Shape;219;g1261d198356_0_34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g1261d198356_0_348"/>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1261d198356_0_348"/>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1261d198356_0_3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23" name="Google Shape;223;g1261d198356_0_34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24" name="Google Shape;224;g1261d198356_0_348"/>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25" name="Shape 225"/>
        <p:cNvGrpSpPr/>
        <p:nvPr/>
      </p:nvGrpSpPr>
      <p:grpSpPr>
        <a:xfrm>
          <a:off x="0" y="0"/>
          <a:ext cx="0" cy="0"/>
          <a:chOff x="0" y="0"/>
          <a:chExt cx="0" cy="0"/>
        </a:xfrm>
      </p:grpSpPr>
      <p:sp>
        <p:nvSpPr>
          <p:cNvPr id="226" name="Google Shape;226;g1261d198356_0_35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g1261d198356_0_35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g1261d198356_0_35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29" name="Google Shape;229;g1261d198356_0_355"/>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30" name="Google Shape;230;g1261d198356_0_355"/>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231" name="Google Shape;231;g1261d198356_0_35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32" name="Shape 232"/>
        <p:cNvGrpSpPr/>
        <p:nvPr/>
      </p:nvGrpSpPr>
      <p:grpSpPr>
        <a:xfrm>
          <a:off x="0" y="0"/>
          <a:ext cx="0" cy="0"/>
          <a:chOff x="0" y="0"/>
          <a:chExt cx="0" cy="0"/>
        </a:xfrm>
      </p:grpSpPr>
      <p:sp>
        <p:nvSpPr>
          <p:cNvPr id="233" name="Google Shape;233;g1261d198356_0_36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1261d198356_0_36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1261d198356_0_36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36" name="Google Shape;236;g1261d198356_0_362"/>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37" name="Google Shape;237;g1261d198356_0_362"/>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38" name="Google Shape;238;g1261d198356_0_362"/>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39" name="Google Shape;239;g1261d198356_0_3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0" name="Shape 240"/>
        <p:cNvGrpSpPr/>
        <p:nvPr/>
      </p:nvGrpSpPr>
      <p:grpSpPr>
        <a:xfrm>
          <a:off x="0" y="0"/>
          <a:ext cx="0" cy="0"/>
          <a:chOff x="0" y="0"/>
          <a:chExt cx="0" cy="0"/>
        </a:xfrm>
      </p:grpSpPr>
      <p:sp>
        <p:nvSpPr>
          <p:cNvPr id="241" name="Google Shape;241;g1261d198356_0_37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1261d198356_0_37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g1261d198356_0_37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44" name="Google Shape;244;g1261d198356_0_37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5" name="Shape 245"/>
        <p:cNvGrpSpPr/>
        <p:nvPr/>
      </p:nvGrpSpPr>
      <p:grpSpPr>
        <a:xfrm>
          <a:off x="0" y="0"/>
          <a:ext cx="0" cy="0"/>
          <a:chOff x="0" y="0"/>
          <a:chExt cx="0" cy="0"/>
        </a:xfrm>
      </p:grpSpPr>
      <p:sp>
        <p:nvSpPr>
          <p:cNvPr id="246" name="Google Shape;246;g1261d198356_0_37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g1261d198356_0_37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248" name="Google Shape;248;g1261d198356_0_37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49" name="Google Shape;249;g1261d198356_0_375"/>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50" name="Shape 250"/>
        <p:cNvGrpSpPr/>
        <p:nvPr/>
      </p:nvGrpSpPr>
      <p:grpSpPr>
        <a:xfrm>
          <a:off x="0" y="0"/>
          <a:ext cx="0" cy="0"/>
          <a:chOff x="0" y="0"/>
          <a:chExt cx="0" cy="0"/>
        </a:xfrm>
      </p:grpSpPr>
      <p:sp>
        <p:nvSpPr>
          <p:cNvPr id="251" name="Google Shape;251;g1261d198356_0_38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1261d198356_0_38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1261d198356_0_38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1261d198356_0_38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1261d198356_0_38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256" name="Google Shape;256;g1261d198356_0_38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57" name="Google Shape;257;g1261d198356_0_3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58" name="Shape 258"/>
        <p:cNvGrpSpPr/>
        <p:nvPr/>
      </p:nvGrpSpPr>
      <p:grpSpPr>
        <a:xfrm>
          <a:off x="0" y="0"/>
          <a:ext cx="0" cy="0"/>
          <a:chOff x="0" y="0"/>
          <a:chExt cx="0" cy="0"/>
        </a:xfrm>
      </p:grpSpPr>
      <p:cxnSp>
        <p:nvCxnSpPr>
          <p:cNvPr id="259" name="Google Shape;259;g1261d198356_0_39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60" name="Google Shape;260;g1261d198356_0_39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61" name="Google Shape;261;g1261d198356_0_39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62" name="Shape 262"/>
        <p:cNvGrpSpPr/>
        <p:nvPr/>
      </p:nvGrpSpPr>
      <p:grpSpPr>
        <a:xfrm>
          <a:off x="0" y="0"/>
          <a:ext cx="0" cy="0"/>
          <a:chOff x="0" y="0"/>
          <a:chExt cx="0" cy="0"/>
        </a:xfrm>
      </p:grpSpPr>
      <p:sp>
        <p:nvSpPr>
          <p:cNvPr id="263" name="Google Shape;263;g1261d198356_0_39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64" name="Google Shape;264;g1261d198356_0_39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65" name="Google Shape;265;g1261d198356_0_39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266" name="Google Shape;266;g1261d198356_0_39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67" name="Google Shape;267;g1261d198356_0_39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68" name="Google Shape;268;g1261d198356_0_39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69" name="Shape 269"/>
        <p:cNvGrpSpPr/>
        <p:nvPr/>
      </p:nvGrpSpPr>
      <p:grpSpPr>
        <a:xfrm>
          <a:off x="0" y="0"/>
          <a:ext cx="0" cy="0"/>
          <a:chOff x="0" y="0"/>
          <a:chExt cx="0" cy="0"/>
        </a:xfrm>
      </p:grpSpPr>
      <p:sp>
        <p:nvSpPr>
          <p:cNvPr id="270" name="Google Shape;270;g1261d198356_0_40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71" name="Google Shape;271;g1261d198356_0_40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272" name="Google Shape;272;g1261d198356_0_40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3" name="Google Shape;273;g1261d198356_0_40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4" name="Google Shape;274;g1261d198356_0_40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5" name="Shape 275"/>
        <p:cNvGrpSpPr/>
        <p:nvPr/>
      </p:nvGrpSpPr>
      <p:grpSpPr>
        <a:xfrm>
          <a:off x="0" y="0"/>
          <a:ext cx="0" cy="0"/>
          <a:chOff x="0" y="0"/>
          <a:chExt cx="0" cy="0"/>
        </a:xfrm>
      </p:grpSpPr>
      <p:sp>
        <p:nvSpPr>
          <p:cNvPr id="276" name="Google Shape;276;g1261d198356_0_40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277" name="Google Shape;277;g1261d198356_0_40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278" name="Google Shape;278;g1261d198356_0_40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9" name="Google Shape;279;g1261d198356_0_40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0" name="Google Shape;280;g1261d198356_0_40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1.xml"/><Relationship Id="rId10" Type="http://schemas.openxmlformats.org/officeDocument/2006/relationships/slideLayout" Target="../slideLayouts/slideLayout40.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6" Type="http://schemas.openxmlformats.org/officeDocument/2006/relationships/theme" Target="../theme/theme1.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e76235a57c_0_39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e76235a57c_0_39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100" name="Google Shape;100;ge76235a57c_0_394"/>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89" name="Shape 189"/>
        <p:cNvGrpSpPr/>
        <p:nvPr/>
      </p:nvGrpSpPr>
      <p:grpSpPr>
        <a:xfrm>
          <a:off x="0" y="0"/>
          <a:ext cx="0" cy="0"/>
          <a:chOff x="0" y="0"/>
          <a:chExt cx="0" cy="0"/>
        </a:xfrm>
      </p:grpSpPr>
      <p:sp>
        <p:nvSpPr>
          <p:cNvPr id="190" name="Google Shape;190;g1261d198356_0_32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91" name="Google Shape;191;g1261d198356_0_32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92" name="Google Shape;192;g1261d198356_0_32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hyperlink" Target="http://www.youtube.com/watch?v=loay2imHq5E"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hyperlink" Target="http://www.youtube.com/watch?v=Cdn-N9pBw6o" TargetMode="Externa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hyperlink" Target="http://www.youtube.com/watch?v=DeCY1sj06Qo" TargetMode="External"/><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hyperlink" Target="http://www.youtube.com/watch?v=WxC1HOxT2SU" TargetMode="Externa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hyperlink" Target="http://www.youtube.com/watch?v=cabN4yE2fZo" TargetMode="External"/><Relationship Id="rId4" Type="http://schemas.openxmlformats.org/officeDocument/2006/relationships/image" Target="../media/image5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hyperlink" Target="http://www.youtube.com/watch?v=mmgOxMsBaJI" TargetMode="Externa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hyperlink" Target="http://www.youtube.com/watch?v=cnhupByVZew" TargetMode="Externa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www.youtube.com/watch?v=B0Xv6Tb2k0E" TargetMode="External"/><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hyperlink" Target="http://www.youtube.com/watch?v=r_KElRioNcs" TargetMode="Externa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23.jp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53.jp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26.jp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60.jp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60.jpg"/><Relationship Id="rId4" Type="http://schemas.openxmlformats.org/officeDocument/2006/relationships/hyperlink" Target="http://www.youtube.com/watch?v=mIbybdOx2Ew" TargetMode="External"/><Relationship Id="rId5"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hyperlink" Target="http://www.youtube.com/watch?v=B0Xv6Tb2k0E" TargetMode="External"/><Relationship Id="rId4" Type="http://schemas.openxmlformats.org/officeDocument/2006/relationships/image" Target="../media/image1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 Id="rId3"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 Id="rId3" Type="http://schemas.openxmlformats.org/officeDocument/2006/relationships/image" Target="../media/image5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0.xml"/><Relationship Id="rId3"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5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5</a:t>
            </a:r>
            <a:endParaRPr sz="2700">
              <a:solidFill>
                <a:schemeClr val="accent2"/>
              </a:solidFill>
            </a:endParaRPr>
          </a:p>
        </p:txBody>
      </p:sp>
      <p:pic>
        <p:nvPicPr>
          <p:cNvPr id="286" name="Google Shape;286;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dfba890cbb_0_2461"/>
          <p:cNvSpPr txBox="1"/>
          <p:nvPr>
            <p:ph idx="1" type="body"/>
          </p:nvPr>
        </p:nvSpPr>
        <p:spPr>
          <a:xfrm>
            <a:off x="359975" y="565325"/>
            <a:ext cx="4861800" cy="3221400"/>
          </a:xfrm>
          <a:prstGeom prst="rect">
            <a:avLst/>
          </a:prstGeom>
          <a:noFill/>
          <a:ln>
            <a:noFill/>
          </a:ln>
        </p:spPr>
        <p:txBody>
          <a:bodyPr anchorCtr="0" anchor="t" bIns="0" lIns="0" spcFirstLastPara="1" rIns="0" wrap="square" tIns="0">
            <a:noAutofit/>
          </a:bodyPr>
          <a:lstStyle/>
          <a:p>
            <a:pPr indent="0" lvl="0" marL="457200" rtl="0" algn="l">
              <a:lnSpc>
                <a:spcPct val="100000"/>
              </a:lnSpc>
              <a:spcBef>
                <a:spcPts val="0"/>
              </a:spcBef>
              <a:spcAft>
                <a:spcPts val="0"/>
              </a:spcAft>
              <a:buSzPts val="2400"/>
              <a:buNone/>
            </a:pPr>
            <a:r>
              <a:t/>
            </a:r>
            <a:endParaRPr sz="2100">
              <a:solidFill>
                <a:srgbClr val="000000"/>
              </a:solidFill>
            </a:endParaRPr>
          </a:p>
          <a:p>
            <a:pPr indent="0" lvl="0" marL="457200" rtl="0" algn="l">
              <a:lnSpc>
                <a:spcPct val="100000"/>
              </a:lnSpc>
              <a:spcBef>
                <a:spcPts val="0"/>
              </a:spcBef>
              <a:spcAft>
                <a:spcPts val="0"/>
              </a:spcAft>
              <a:buSzPts val="2400"/>
              <a:buNone/>
            </a:pPr>
            <a:r>
              <a:t/>
            </a:r>
            <a:endParaRPr sz="2100">
              <a:solidFill>
                <a:srgbClr val="000000"/>
              </a:solidFill>
            </a:endParaRPr>
          </a:p>
          <a:p>
            <a:pPr indent="0" lvl="0" marL="0" rtl="0" algn="l">
              <a:lnSpc>
                <a:spcPct val="100000"/>
              </a:lnSpc>
              <a:spcBef>
                <a:spcPts val="0"/>
              </a:spcBef>
              <a:spcAft>
                <a:spcPts val="0"/>
              </a:spcAft>
              <a:buSzPts val="2400"/>
              <a:buNone/>
            </a:pPr>
            <a:r>
              <a:t/>
            </a:r>
            <a:endParaRPr sz="2100">
              <a:solidFill>
                <a:srgbClr val="000000"/>
              </a:solidFill>
            </a:endParaRPr>
          </a:p>
          <a:p>
            <a:pPr indent="0" lvl="0" marL="457200" rtl="0" algn="l">
              <a:lnSpc>
                <a:spcPct val="100000"/>
              </a:lnSpc>
              <a:spcBef>
                <a:spcPts val="0"/>
              </a:spcBef>
              <a:spcAft>
                <a:spcPts val="0"/>
              </a:spcAft>
              <a:buSzPts val="2400"/>
              <a:buNone/>
            </a:pPr>
            <a:r>
              <a:t/>
            </a:r>
            <a:endParaRPr sz="25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Co-active coaching</a:t>
            </a:r>
            <a:endParaRPr sz="2500">
              <a:solidFill>
                <a:srgbClr val="000000"/>
              </a:solidFill>
            </a:endParaRPr>
          </a:p>
          <a:p>
            <a:pPr indent="0" lvl="0" marL="457200" rtl="0" algn="l">
              <a:lnSpc>
                <a:spcPct val="100000"/>
              </a:lnSpc>
              <a:spcBef>
                <a:spcPts val="0"/>
              </a:spcBef>
              <a:spcAft>
                <a:spcPts val="0"/>
              </a:spcAft>
              <a:buSzPts val="2400"/>
              <a:buNone/>
            </a:pPr>
            <a:r>
              <a:t/>
            </a:r>
            <a:endParaRPr sz="25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Empathy and Listening</a:t>
            </a:r>
            <a:br>
              <a:rPr lang="en" sz="2500">
                <a:solidFill>
                  <a:srgbClr val="000000"/>
                </a:solidFill>
              </a:rPr>
            </a:br>
            <a:endParaRPr sz="25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Carl Rogers</a:t>
            </a:r>
            <a:endParaRPr sz="2500">
              <a:solidFill>
                <a:srgbClr val="000000"/>
              </a:solidFill>
            </a:endParaRPr>
          </a:p>
          <a:p>
            <a:pPr indent="0" lvl="0" marL="0" rtl="0" algn="l">
              <a:lnSpc>
                <a:spcPct val="100000"/>
              </a:lnSpc>
              <a:spcBef>
                <a:spcPts val="0"/>
              </a:spcBef>
              <a:spcAft>
                <a:spcPts val="0"/>
              </a:spcAft>
              <a:buSzPts val="2400"/>
              <a:buNone/>
            </a:pPr>
            <a:r>
              <a:t/>
            </a:r>
            <a:endParaRPr sz="21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b="1" sz="2900"/>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292" name="Google Shape;292;gdfba890cbb_0_2461"/>
          <p:cNvPicPr preferRelativeResize="0"/>
          <p:nvPr/>
        </p:nvPicPr>
        <p:blipFill rotWithShape="1">
          <a:blip r:embed="rId3">
            <a:alphaModFix/>
          </a:blip>
          <a:srcRect b="0" l="0" r="0" t="0"/>
          <a:stretch/>
        </p:blipFill>
        <p:spPr>
          <a:xfrm>
            <a:off x="5679200" y="1215775"/>
            <a:ext cx="2880775" cy="1920501"/>
          </a:xfrm>
          <a:prstGeom prst="rect">
            <a:avLst/>
          </a:prstGeom>
          <a:noFill/>
          <a:ln>
            <a:noFill/>
          </a:ln>
        </p:spPr>
      </p:pic>
      <p:sp>
        <p:nvSpPr>
          <p:cNvPr id="293" name="Google Shape;293;gdfba890cbb_0_2461"/>
          <p:cNvSpPr txBox="1"/>
          <p:nvPr>
            <p:ph type="title"/>
          </p:nvPr>
        </p:nvSpPr>
        <p:spPr>
          <a:xfrm>
            <a:off x="0" y="56532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Week 5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e76235a57c_0_325"/>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t/>
            </a:r>
            <a:endParaRPr sz="3600">
              <a:solidFill>
                <a:schemeClr val="dk1"/>
              </a:solidFill>
            </a:endParaRPr>
          </a:p>
          <a:p>
            <a:pPr indent="0" lvl="0" marL="0" rtl="0" algn="l">
              <a:lnSpc>
                <a:spcPct val="100000"/>
              </a:lnSpc>
              <a:spcBef>
                <a:spcPts val="0"/>
              </a:spcBef>
              <a:spcAft>
                <a:spcPts val="0"/>
              </a:spcAft>
              <a:buSzPts val="3600"/>
              <a:buNone/>
            </a:pPr>
            <a:r>
              <a:rPr lang="en" sz="3600">
                <a:solidFill>
                  <a:schemeClr val="dk1"/>
                </a:solidFill>
              </a:rPr>
              <a:t>Coaching </a:t>
            </a:r>
            <a:endParaRPr/>
          </a:p>
        </p:txBody>
      </p:sp>
      <p:sp>
        <p:nvSpPr>
          <p:cNvPr id="299" name="Google Shape;299;ge76235a57c_0_325"/>
          <p:cNvSpPr txBox="1"/>
          <p:nvPr>
            <p:ph idx="4294967295" type="title"/>
          </p:nvPr>
        </p:nvSpPr>
        <p:spPr>
          <a:xfrm>
            <a:off x="571500" y="1870375"/>
            <a:ext cx="5574000" cy="30387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What is Co-active Coaching?</a:t>
            </a:r>
            <a:endParaRPr sz="1200"/>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4 Cornerstones for </a:t>
            </a:r>
            <a:r>
              <a:rPr b="0" lang="en" sz="2600">
                <a:highlight>
                  <a:srgbClr val="FFFFFF"/>
                </a:highlight>
              </a:rPr>
              <a:t>Addiction</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Carl Rogers and Empathy</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Levels of Listening</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Exercise</a:t>
            </a:r>
            <a:endParaRPr b="0" sz="2600">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00" name="Google Shape;300;ge76235a57c_0_325"/>
          <p:cNvPicPr preferRelativeResize="0"/>
          <p:nvPr/>
        </p:nvPicPr>
        <p:blipFill rotWithShape="1">
          <a:blip r:embed="rId3">
            <a:alphaModFix/>
          </a:blip>
          <a:srcRect b="0" l="0" r="0" t="0"/>
          <a:stretch/>
        </p:blipFill>
        <p:spPr>
          <a:xfrm>
            <a:off x="5929650" y="955675"/>
            <a:ext cx="2666850" cy="1774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descr="A close up of a map&#10;&#10;Description generated with high confidence" id="305" name="Google Shape;305;ge76235a57c_0_331"/>
          <p:cNvPicPr preferRelativeResize="0"/>
          <p:nvPr/>
        </p:nvPicPr>
        <p:blipFill rotWithShape="1">
          <a:blip r:embed="rId3">
            <a:alphaModFix/>
          </a:blip>
          <a:srcRect b="0" l="0" r="0" t="0"/>
          <a:stretch/>
        </p:blipFill>
        <p:spPr>
          <a:xfrm>
            <a:off x="833421" y="213121"/>
            <a:ext cx="7305701" cy="471725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09" name="Shape 309"/>
        <p:cNvGrpSpPr/>
        <p:nvPr/>
      </p:nvGrpSpPr>
      <p:grpSpPr>
        <a:xfrm>
          <a:off x="0" y="0"/>
          <a:ext cx="0" cy="0"/>
          <a:chOff x="0" y="0"/>
          <a:chExt cx="0" cy="0"/>
        </a:xfrm>
      </p:grpSpPr>
      <p:pic>
        <p:nvPicPr>
          <p:cNvPr descr="Toronto Youth Corps, June 7, 1972" id="310" name="Google Shape;310;g3628f1d0ae0_1_17" title="Viktor Frankl on Why Idealists Are Real Realists">
            <a:hlinkClick r:id="rId3"/>
          </p:cNvPr>
          <p:cNvPicPr preferRelativeResize="0"/>
          <p:nvPr/>
        </p:nvPicPr>
        <p:blipFill>
          <a:blip r:embed="rId4">
            <a:alphaModFix/>
          </a:blip>
          <a:stretch>
            <a:fillRect/>
          </a:stretch>
        </p:blipFill>
        <p:spPr>
          <a:xfrm>
            <a:off x="2101388" y="1182025"/>
            <a:ext cx="4941225" cy="2779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descr="Screen Shot 2015-11-20 at 9.47.21 AM.png" id="315" name="Google Shape;315;ge76235a57c_0_335"/>
          <p:cNvPicPr preferRelativeResize="0"/>
          <p:nvPr/>
        </p:nvPicPr>
        <p:blipFill rotWithShape="1">
          <a:blip r:embed="rId3">
            <a:alphaModFix/>
          </a:blip>
          <a:srcRect b="0" l="4413" r="4404" t="0"/>
          <a:stretch/>
        </p:blipFill>
        <p:spPr>
          <a:xfrm>
            <a:off x="0" y="-4"/>
            <a:ext cx="9144000" cy="5143503"/>
          </a:xfrm>
          <a:prstGeom prst="rect">
            <a:avLst/>
          </a:prstGeom>
          <a:noFill/>
          <a:ln>
            <a:noFill/>
          </a:ln>
        </p:spPr>
      </p:pic>
      <p:sp>
        <p:nvSpPr>
          <p:cNvPr id="316" name="Google Shape;316;ge76235a57c_0_335"/>
          <p:cNvSpPr txBox="1"/>
          <p:nvPr>
            <p:ph type="title"/>
          </p:nvPr>
        </p:nvSpPr>
        <p:spPr>
          <a:xfrm>
            <a:off x="1037203" y="1238591"/>
            <a:ext cx="6244200" cy="38355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Font typeface="Arial"/>
              <a:buAutoNum type="arabicPeriod"/>
            </a:pPr>
            <a:r>
              <a:rPr b="0" lang="en" sz="2200">
                <a:latin typeface="Arial"/>
                <a:ea typeface="Arial"/>
                <a:cs typeface="Arial"/>
                <a:sym typeface="Arial"/>
              </a:rPr>
              <a:t>Clients experience their inner reality differently.</a:t>
            </a:r>
            <a:endParaRPr b="0" sz="2200">
              <a:latin typeface="Arial"/>
              <a:ea typeface="Arial"/>
              <a:cs typeface="Arial"/>
              <a:sym typeface="Arial"/>
            </a:endParaRPr>
          </a:p>
          <a:p>
            <a:pPr indent="-368300" lvl="0" marL="457200" rtl="0" algn="l">
              <a:lnSpc>
                <a:spcPct val="115000"/>
              </a:lnSpc>
              <a:spcBef>
                <a:spcPts val="0"/>
              </a:spcBef>
              <a:spcAft>
                <a:spcPts val="0"/>
              </a:spcAft>
              <a:buSzPts val="2200"/>
              <a:buFont typeface="Arial"/>
              <a:buAutoNum type="arabicPeriod"/>
            </a:pPr>
            <a:r>
              <a:rPr b="0" lang="en" sz="2200">
                <a:latin typeface="Arial"/>
                <a:ea typeface="Arial"/>
                <a:cs typeface="Arial"/>
                <a:sym typeface="Arial"/>
              </a:rPr>
              <a:t>Clients are resourceful and have a unique inner voice that can help heal.</a:t>
            </a:r>
            <a:endParaRPr b="0" sz="2200">
              <a:latin typeface="Arial"/>
              <a:ea typeface="Arial"/>
              <a:cs typeface="Arial"/>
              <a:sym typeface="Arial"/>
            </a:endParaRPr>
          </a:p>
          <a:p>
            <a:pPr indent="-368300" lvl="0" marL="457200" rtl="0" algn="l">
              <a:lnSpc>
                <a:spcPct val="115000"/>
              </a:lnSpc>
              <a:spcBef>
                <a:spcPts val="0"/>
              </a:spcBef>
              <a:spcAft>
                <a:spcPts val="0"/>
              </a:spcAft>
              <a:buSzPts val="2200"/>
              <a:buFont typeface="Arial"/>
              <a:buAutoNum type="arabicPeriod"/>
            </a:pPr>
            <a:r>
              <a:rPr b="0" lang="en" sz="2200">
                <a:latin typeface="Arial"/>
                <a:ea typeface="Arial"/>
                <a:cs typeface="Arial"/>
                <a:sym typeface="Arial"/>
              </a:rPr>
              <a:t>Empathy towards the client’s feelings helps the healing process  </a:t>
            </a:r>
            <a:endParaRPr b="0" sz="2200">
              <a:latin typeface="Arial"/>
              <a:ea typeface="Arial"/>
              <a:cs typeface="Arial"/>
              <a:sym typeface="Arial"/>
            </a:endParaRPr>
          </a:p>
          <a:p>
            <a:pPr indent="-368300" lvl="0" marL="457200" rtl="0" algn="l">
              <a:lnSpc>
                <a:spcPct val="115000"/>
              </a:lnSpc>
              <a:spcBef>
                <a:spcPts val="0"/>
              </a:spcBef>
              <a:spcAft>
                <a:spcPts val="0"/>
              </a:spcAft>
              <a:buSzPts val="2200"/>
              <a:buFont typeface="Arial"/>
              <a:buAutoNum type="arabicPeriod"/>
            </a:pPr>
            <a:r>
              <a:rPr b="0" lang="en" sz="2200">
                <a:latin typeface="Arial"/>
                <a:ea typeface="Arial"/>
                <a:cs typeface="Arial"/>
                <a:sym typeface="Arial"/>
              </a:rPr>
              <a:t>Important to connect with the person, not just the problem.</a:t>
            </a:r>
            <a:endParaRPr b="0" sz="2200">
              <a:latin typeface="Arial"/>
              <a:ea typeface="Arial"/>
              <a:cs typeface="Arial"/>
              <a:sym typeface="Arial"/>
            </a:endParaRPr>
          </a:p>
          <a:p>
            <a:pPr indent="0" lvl="0" marL="0" rtl="0" algn="l">
              <a:lnSpc>
                <a:spcPct val="115000"/>
              </a:lnSpc>
              <a:spcBef>
                <a:spcPts val="0"/>
              </a:spcBef>
              <a:spcAft>
                <a:spcPts val="0"/>
              </a:spcAft>
              <a:buSzPts val="4800"/>
              <a:buNone/>
            </a:pPr>
            <a:r>
              <a:t/>
            </a:r>
            <a:endParaRPr b="0" sz="2500">
              <a:latin typeface="Arial"/>
              <a:ea typeface="Arial"/>
              <a:cs typeface="Arial"/>
              <a:sym typeface="Arial"/>
            </a:endParaRPr>
          </a:p>
          <a:p>
            <a:pPr indent="0" lvl="0" marL="0" rtl="0" algn="l">
              <a:lnSpc>
                <a:spcPct val="115000"/>
              </a:lnSpc>
              <a:spcBef>
                <a:spcPts val="0"/>
              </a:spcBef>
              <a:spcAft>
                <a:spcPts val="0"/>
              </a:spcAft>
              <a:buSzPts val="2400"/>
              <a:buNone/>
            </a:pPr>
            <a:r>
              <a:t/>
            </a:r>
            <a:endParaRPr b="0" sz="2400">
              <a:latin typeface="Arial"/>
              <a:ea typeface="Arial"/>
              <a:cs typeface="Arial"/>
              <a:sym typeface="Arial"/>
            </a:endParaRPr>
          </a:p>
        </p:txBody>
      </p:sp>
      <p:sp>
        <p:nvSpPr>
          <p:cNvPr id="317" name="Google Shape;317;ge76235a57c_0_335"/>
          <p:cNvSpPr txBox="1"/>
          <p:nvPr/>
        </p:nvSpPr>
        <p:spPr>
          <a:xfrm>
            <a:off x="444100" y="448200"/>
            <a:ext cx="8164200" cy="70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 Cornerstones of Co-active Coaching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ge76235a57c_0_341"/>
          <p:cNvSpPr txBox="1"/>
          <p:nvPr/>
        </p:nvSpPr>
        <p:spPr>
          <a:xfrm>
            <a:off x="3540328" y="780529"/>
            <a:ext cx="5952300" cy="3220500"/>
          </a:xfrm>
          <a:prstGeom prst="rect">
            <a:avLst/>
          </a:prstGeom>
          <a:noFill/>
          <a:ln>
            <a:noFill/>
          </a:ln>
        </p:spPr>
        <p:txBody>
          <a:bodyPr anchorCtr="0" anchor="t" bIns="91425" lIns="91425" spcFirstLastPara="1" rIns="91425" wrap="square" tIns="91425">
            <a:noAutofit/>
          </a:bodyPr>
          <a:lstStyle/>
          <a:p>
            <a:pPr indent="0" lvl="0" marL="457200" marR="0" rtl="0" algn="l">
              <a:lnSpc>
                <a:spcPct val="15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         </a:t>
            </a:r>
            <a:r>
              <a:rPr b="1" i="0" lang="en" sz="2400" u="none" cap="none" strike="noStrike">
                <a:solidFill>
                  <a:srgbClr val="000000"/>
                </a:solidFill>
                <a:latin typeface="Arial"/>
                <a:ea typeface="Arial"/>
                <a:cs typeface="Arial"/>
                <a:sym typeface="Arial"/>
              </a:rPr>
              <a:t>         Empathy</a:t>
            </a:r>
            <a:endParaRPr b="1" i="0" sz="2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Arial"/>
                <a:ea typeface="Arial"/>
                <a:cs typeface="Arial"/>
                <a:sym typeface="Arial"/>
              </a:rPr>
              <a:t>Active Listening                         Support</a:t>
            </a:r>
            <a:endParaRPr b="0" i="0" sz="1000" u="none" cap="none" strike="noStrike">
              <a:solidFill>
                <a:srgbClr val="000000"/>
              </a:solidFill>
              <a:latin typeface="Arial"/>
              <a:ea typeface="Arial"/>
              <a:cs typeface="Arial"/>
              <a:sym typeface="Arial"/>
            </a:endParaRPr>
          </a:p>
        </p:txBody>
      </p:sp>
      <p:sp>
        <p:nvSpPr>
          <p:cNvPr id="323" name="Google Shape;323;ge76235a57c_0_341"/>
          <p:cNvSpPr/>
          <p:nvPr/>
        </p:nvSpPr>
        <p:spPr>
          <a:xfrm>
            <a:off x="4974150" y="1649100"/>
            <a:ext cx="2258700" cy="1714500"/>
          </a:xfrm>
          <a:prstGeom prst="triangle">
            <a:avLst>
              <a:gd fmla="val 50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e76235a57c_0_341"/>
          <p:cNvSpPr txBox="1"/>
          <p:nvPr/>
        </p:nvSpPr>
        <p:spPr>
          <a:xfrm>
            <a:off x="5517925" y="2514450"/>
            <a:ext cx="1524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FFFFF"/>
                </a:solidFill>
                <a:latin typeface="Arial"/>
                <a:ea typeface="Arial"/>
                <a:cs typeface="Arial"/>
                <a:sym typeface="Arial"/>
              </a:rPr>
              <a:t>Alliance</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328" name="Shape 328"/>
        <p:cNvGrpSpPr/>
        <p:nvPr/>
      </p:nvGrpSpPr>
      <p:grpSpPr>
        <a:xfrm>
          <a:off x="0" y="0"/>
          <a:ext cx="0" cy="0"/>
          <a:chOff x="0" y="0"/>
          <a:chExt cx="0" cy="0"/>
        </a:xfrm>
      </p:grpSpPr>
      <p:pic>
        <p:nvPicPr>
          <p:cNvPr descr="https://americanaddictioncenters.org/recovery-is-possible&#10;&#10;American Addiction Centers Interventionist Robert Phillips offers up advice on starting the conversation with a loved one about drug or alcohol abuse. Finding a place to start is often the hardest thing to do when confronting a loved one, but preparing yourself with answers is a great way to begin.&#10;&#10;If you or a loved one is struggling with addiction, please call 866-244-1070&#10;&#10;Connect with Us:&#10;Website: https://americanaddictioncenters.org&#10;Phone: 866-244-1070&#10;Facebook: https://www.facebook.com/AmericanAddictionCenters&#10;Twitter: https://twitter.com/AAC_Tweet&#10;LinkedIn: https://www.linkedin.com/company/american-addiction-centers&#10;Instagram: https://www.instagram.com/americanaddictioncenters&#10;YouTube: https://www.youtube.com/c/AmericanAddictionCenters&#10;&#10;About American Addiction Centers:&#10;A leading nationwide provider of substance abuse treatment, American Addiction Centers treats clients struggling with drug addiction, alcohol addiction, and mental health/behavioral health issues. As the only publicly traded company in the addiction treatment space, our success rate is double the national average, and we have been mentioned in Forbes, Fox News, Daily Mail, Bustle, and USA Today." id="329" name="Google Shape;329;g3628f1d0ae0_1_0" title="Intervention: How to Talk to a Family Member with an Addiction Part 1">
            <a:hlinkClick r:id="rId3"/>
          </p:cNvPr>
          <p:cNvPicPr preferRelativeResize="0"/>
          <p:nvPr/>
        </p:nvPicPr>
        <p:blipFill>
          <a:blip r:embed="rId4">
            <a:alphaModFix/>
          </a:blip>
          <a:stretch>
            <a:fillRect/>
          </a:stretch>
        </p:blipFill>
        <p:spPr>
          <a:xfrm>
            <a:off x="1563875" y="926000"/>
            <a:ext cx="5851575" cy="329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path path="circle">
            <a:fillToRect b="50%" l="50%" r="50%" t="50%"/>
          </a:path>
          <a:tileRect/>
        </a:gradFill>
      </p:bgPr>
    </p:bg>
    <p:spTree>
      <p:nvGrpSpPr>
        <p:cNvPr id="333" name="Shape 333"/>
        <p:cNvGrpSpPr/>
        <p:nvPr/>
      </p:nvGrpSpPr>
      <p:grpSpPr>
        <a:xfrm>
          <a:off x="0" y="0"/>
          <a:ext cx="0" cy="0"/>
          <a:chOff x="0" y="0"/>
          <a:chExt cx="0" cy="0"/>
        </a:xfrm>
      </p:grpSpPr>
      <p:pic>
        <p:nvPicPr>
          <p:cNvPr descr="The dos and don’ts of helping a drug addict recover&#10;Watch the newest video from Big Think: https://bigth.ink/NewVideo&#10;Join Big Think Edge for exclusive videos: https://bigth.ink/Edge&#10;---------------------------------------------------------------------------------- &#10;Addiction is a learning disorder; it's not a sign that someone is a bad person.&#10;&#10;Tough love doesn't help drug-addicted people. Research shows that the best way to get people help is through compassion, empathy and support. Approach them as an equal human being deserving of respect.&#10;&#10;As a first step to recovery, Maia Szalavitz recommends the family or friends of people with addiction get them a complete psychiatric evaluation by somebody who is not affiliated with any treatment organization. Unfortunately, warns Szalavitz, some people will try to make a profit off of an addicted person without informing them of their full options.&#10;---------------------------------------------------------------------------------- &#10;MAIA SZALAVITZ:&#10;&#10;Maia Szalavitz is widely viewed as one of the premier American journalists covering addiction and drugs. A neuroscience writer for TIME.com and a former cocaine and heroin addict, she understands the science and its personal dimensions in a way that few others can. is the first book-length exposé of the &quot;tough love&quot; business that dominates addiction treatment. Her newest book is Unbroken Brain: A Revolutionary New Way of Understanding Addiction.&#10;---------------------------------------------------------------------------------- &#10;TRANSCRIPT:&#10;&#10;MAIA SZALAVITZ: There are people who are trying to promote brain surgery for addiction using electrical stimulation of that area and it doesn't work any better than methadone. And that's not to say that methadone isn't the most useful drug we currently have, but it does not involve invasive surgery. I should say methadone and buprenorphine, the opioid agonists, are the best treatments that we have for opioid addiction. And what they do is two things: The first thing is they cut the death rate by 50 percent, which is – this happens whether you continue using on top or not. So that's pure harm reduction and that's wonderful. If we can keep you alive long enough that you stabilize your life, that is a lot better than having you die. The other thing that they do is they allow people, who are ready, to stabilize their lives. So you couldn't tell right now if I was on a maintenance treatment or not because basically once you get a tolerance to these drugs you are not high or impaired, and you can drive and you can work and you can love and you can do all of these things, but we don't understand, we think, &quot;Oh you've just substituted one addiction for another.&quot; No, what you've done is you've substituted compulsive behavior despite negative consequences, and now you just have a physical dependence. And that's not a real problem as long as you have a safe and legal supply.&#10;&#10;I think the most important place to start is that addiction is a learning disorder; it's not a sign that you're a bad person. And if you want to have a safe and addiction-free, or at least lower level addiction, workplace or school, you want people to feel included and comfortable and safe and you don't want this to be an adversarial thing. The research shows that the best way to get people help is through compassion and empathy and support, and absolutely not tough love. There may be situations in which an employer has to fire somebody because their performance has just degraded so much that there's no other option, but they shouldn't think, &quot;I'm doing them a favor by firing them, because that will make them hit bottom and it will help them.&quot; Sometimes that happens, but sometimes they just go on to a life of homelessness and then die. So you can't assume that creating extra-negative consequences is actually going to help a person with addiction. What you want to do is ally yourself with them and, presuming this is an employee that you want to keep, help them realize that this is not a sin. &quot;I am not trying to control you. What I want to do is for you to be at your best – at work, at home. And you're not being at your best right now, so what can we do to help?&quot;&#10;&#10;Well, I think the important way to start that conversation is to first not assume that a problem that you think might be drugs is drugs. The person could be having any number of mental illnesses, the person could be having, you know, there's a million things that could look like oh you think they have a drug problem and there's something else going on. So if you approach the person with respect and not assuming that you're going to find a drug thing unless, obviously in some situations it's completely obvious... &#10;&#10;Read the full transcript at https://bigthink.com/videos/the-dos-and-donts-of-helping-a-drug-addicted-person-recover" id="334" name="Google Shape;334;g3628f1d0ae0_1_6" title="The dos and don’ts of helping a drug addict recover | Maia Szalavitz | Big Think">
            <a:hlinkClick r:id="rId3"/>
          </p:cNvPr>
          <p:cNvPicPr preferRelativeResize="0"/>
          <p:nvPr/>
        </p:nvPicPr>
        <p:blipFill>
          <a:blip r:embed="rId4">
            <a:alphaModFix/>
          </a:blip>
          <a:stretch>
            <a:fillRect/>
          </a:stretch>
        </p:blipFill>
        <p:spPr>
          <a:xfrm>
            <a:off x="1978650" y="1253275"/>
            <a:ext cx="5186700" cy="2917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1000"/>
                                        <p:tgtEl>
                                          <p:spTgt spid="3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6D2"/>
            </a:gs>
            <a:gs pos="100000">
              <a:srgbClr val="093053"/>
            </a:gs>
          </a:gsLst>
          <a:path path="circle">
            <a:fillToRect b="50%" l="50%" r="50%" t="50%"/>
          </a:path>
          <a:tileRect/>
        </a:gradFill>
      </p:bgPr>
    </p:bg>
    <p:spTree>
      <p:nvGrpSpPr>
        <p:cNvPr id="338" name="Shape 338"/>
        <p:cNvGrpSpPr/>
        <p:nvPr/>
      </p:nvGrpSpPr>
      <p:grpSpPr>
        <a:xfrm>
          <a:off x="0" y="0"/>
          <a:ext cx="0" cy="0"/>
          <a:chOff x="0" y="0"/>
          <a:chExt cx="0" cy="0"/>
        </a:xfrm>
      </p:grpSpPr>
      <p:pic>
        <p:nvPicPr>
          <p:cNvPr id="339" name="Google Shape;339;ge76235a57c_0_347"/>
          <p:cNvPicPr preferRelativeResize="0"/>
          <p:nvPr/>
        </p:nvPicPr>
        <p:blipFill rotWithShape="1">
          <a:blip r:embed="rId3">
            <a:alphaModFix/>
          </a:blip>
          <a:srcRect b="0" l="0" r="0" t="0"/>
          <a:stretch/>
        </p:blipFill>
        <p:spPr>
          <a:xfrm>
            <a:off x="2159202" y="1355400"/>
            <a:ext cx="4471800" cy="2975775"/>
          </a:xfrm>
          <a:prstGeom prst="rect">
            <a:avLst/>
          </a:prstGeom>
          <a:noFill/>
          <a:ln>
            <a:noFill/>
          </a:ln>
        </p:spPr>
      </p:pic>
      <p:sp>
        <p:nvSpPr>
          <p:cNvPr id="340" name="Google Shape;340;ge76235a57c_0_347"/>
          <p:cNvSpPr txBox="1"/>
          <p:nvPr/>
        </p:nvSpPr>
        <p:spPr>
          <a:xfrm>
            <a:off x="1396575" y="394600"/>
            <a:ext cx="73371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lt1"/>
                </a:solidFill>
                <a:latin typeface="Arial"/>
                <a:ea typeface="Arial"/>
                <a:cs typeface="Arial"/>
                <a:sym typeface="Arial"/>
              </a:rPr>
              <a:t>Channel love, compassion and kindness</a:t>
            </a:r>
            <a:endParaRPr b="1" i="0" sz="25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37F6F"/>
            </a:gs>
            <a:gs pos="48000">
              <a:srgbClr val="55BAA4"/>
            </a:gs>
            <a:gs pos="100000">
              <a:srgbClr val="95D4C7"/>
            </a:gs>
          </a:gsLst>
          <a:lin ang="16198662" scaled="0"/>
        </a:gradFill>
      </p:bgPr>
    </p:bg>
    <p:spTree>
      <p:nvGrpSpPr>
        <p:cNvPr id="344" name="Shape 344"/>
        <p:cNvGrpSpPr/>
        <p:nvPr/>
      </p:nvGrpSpPr>
      <p:grpSpPr>
        <a:xfrm>
          <a:off x="0" y="0"/>
          <a:ext cx="0" cy="0"/>
          <a:chOff x="0" y="0"/>
          <a:chExt cx="0" cy="0"/>
        </a:xfrm>
      </p:grpSpPr>
      <p:pic>
        <p:nvPicPr>
          <p:cNvPr id="345" name="Google Shape;345;ge76235a57c_0_352"/>
          <p:cNvPicPr preferRelativeResize="0"/>
          <p:nvPr/>
        </p:nvPicPr>
        <p:blipFill rotWithShape="1">
          <a:blip r:embed="rId3">
            <a:alphaModFix/>
          </a:blip>
          <a:srcRect b="0" l="0" r="0" t="0"/>
          <a:stretch/>
        </p:blipFill>
        <p:spPr>
          <a:xfrm>
            <a:off x="6643000" y="876600"/>
            <a:ext cx="1828800" cy="2495550"/>
          </a:xfrm>
          <a:prstGeom prst="rect">
            <a:avLst/>
          </a:prstGeom>
          <a:noFill/>
          <a:ln>
            <a:noFill/>
          </a:ln>
        </p:spPr>
      </p:pic>
      <p:sp>
        <p:nvSpPr>
          <p:cNvPr id="346" name="Google Shape;346;ge76235a57c_0_352"/>
          <p:cNvSpPr txBox="1"/>
          <p:nvPr/>
        </p:nvSpPr>
        <p:spPr>
          <a:xfrm>
            <a:off x="462650" y="1594450"/>
            <a:ext cx="5927700" cy="195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“If there is concern in a man's heart, let him cast it down [</a:t>
            </a:r>
            <a:r>
              <a:rPr b="1" i="0" lang="en" sz="2300" u="none" cap="none" strike="noStrike">
                <a:solidFill>
                  <a:srgbClr val="000000"/>
                </a:solidFill>
                <a:latin typeface="Arial"/>
                <a:ea typeface="Arial"/>
                <a:cs typeface="Arial"/>
                <a:sym typeface="Arial"/>
              </a:rPr>
              <a:t>pour out or to speak out</a:t>
            </a:r>
            <a:r>
              <a:rPr b="0" i="0" lang="en" sz="2300" u="none" cap="none" strike="noStrike">
                <a:solidFill>
                  <a:srgbClr val="000000"/>
                </a:solidFill>
                <a:latin typeface="Arial"/>
                <a:ea typeface="Arial"/>
                <a:cs typeface="Arial"/>
                <a:sym typeface="Arial"/>
              </a:rPr>
              <a:t>], and a good word will make it cheerful.” </a:t>
            </a:r>
            <a:endParaRPr b="0" i="0" sz="2300" u="none" cap="none" strike="noStrike">
              <a:solidFill>
                <a:srgbClr val="000000"/>
              </a:solidFill>
              <a:latin typeface="Arial"/>
              <a:ea typeface="Arial"/>
              <a:cs typeface="Arial"/>
              <a:sym typeface="Arial"/>
            </a:endParaRPr>
          </a:p>
          <a:p>
            <a:pPr indent="457200" lvl="0" marL="274320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457200" lvl="0" marL="274320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         Mishle 12:25</a:t>
            </a:r>
            <a:endParaRPr b="0" i="0" sz="2500" u="none" cap="none" strike="noStrike">
              <a:solidFill>
                <a:srgbClr val="000000"/>
              </a:solidFill>
              <a:latin typeface="Arial"/>
              <a:ea typeface="Arial"/>
              <a:cs typeface="Arial"/>
              <a:sym typeface="Arial"/>
            </a:endParaRPr>
          </a:p>
        </p:txBody>
      </p:sp>
      <p:sp>
        <p:nvSpPr>
          <p:cNvPr id="347" name="Google Shape;347;ge76235a57c_0_352"/>
          <p:cNvSpPr txBox="1"/>
          <p:nvPr/>
        </p:nvSpPr>
        <p:spPr>
          <a:xfrm>
            <a:off x="394600" y="625925"/>
            <a:ext cx="54651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rgbClr val="000000"/>
                </a:solidFill>
                <a:latin typeface="Arial"/>
                <a:ea typeface="Arial"/>
                <a:cs typeface="Arial"/>
                <a:sym typeface="Arial"/>
              </a:rPr>
              <a:t>Torah-based Modality</a:t>
            </a:r>
            <a:endParaRPr b="1" i="0" sz="31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path path="circle">
            <a:fillToRect b="50%" l="50%" r="50%" t="50%"/>
          </a:path>
          <a:tileRect/>
        </a:gradFill>
      </p:bgPr>
    </p:bg>
    <p:spTree>
      <p:nvGrpSpPr>
        <p:cNvPr id="351" name="Shape 351"/>
        <p:cNvGrpSpPr/>
        <p:nvPr/>
      </p:nvGrpSpPr>
      <p:grpSpPr>
        <a:xfrm>
          <a:off x="0" y="0"/>
          <a:ext cx="0" cy="0"/>
          <a:chOff x="0" y="0"/>
          <a:chExt cx="0" cy="0"/>
        </a:xfrm>
      </p:grpSpPr>
      <p:sp>
        <p:nvSpPr>
          <p:cNvPr id="352" name="Google Shape;352;ge76235a57c_0_358"/>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Carl Rogers: Empathic Listening </a:t>
            </a:r>
            <a:endParaRPr/>
          </a:p>
        </p:txBody>
      </p:sp>
      <p:sp>
        <p:nvSpPr>
          <p:cNvPr id="353" name="Google Shape;353;ge76235a57c_0_358"/>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 without judgment</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Unconditional acceptance</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Listening creates healing</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54" name="Google Shape;354;ge76235a57c_0_358"/>
          <p:cNvPicPr preferRelativeResize="0"/>
          <p:nvPr/>
        </p:nvPicPr>
        <p:blipFill rotWithShape="1">
          <a:blip r:embed="rId3">
            <a:alphaModFix/>
          </a:blip>
          <a:srcRect b="0" l="0" r="0" t="0"/>
          <a:stretch/>
        </p:blipFill>
        <p:spPr>
          <a:xfrm>
            <a:off x="6247226" y="1617975"/>
            <a:ext cx="1857375" cy="2466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58" name="Shape 358"/>
        <p:cNvGrpSpPr/>
        <p:nvPr/>
      </p:nvGrpSpPr>
      <p:grpSpPr>
        <a:xfrm>
          <a:off x="0" y="0"/>
          <a:ext cx="0" cy="0"/>
          <a:chOff x="0" y="0"/>
          <a:chExt cx="0" cy="0"/>
        </a:xfrm>
      </p:grpSpPr>
      <p:sp>
        <p:nvSpPr>
          <p:cNvPr id="359" name="Google Shape;359;ge76235a57c_0_364"/>
          <p:cNvSpPr txBox="1"/>
          <p:nvPr>
            <p:ph idx="4294967295" type="title"/>
          </p:nvPr>
        </p:nvSpPr>
        <p:spPr>
          <a:xfrm>
            <a:off x="1996025" y="30265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dk1"/>
                </a:solidFill>
              </a:rPr>
              <a:t>Carl Rogers on Empathy </a:t>
            </a:r>
            <a:endParaRPr sz="2600"/>
          </a:p>
        </p:txBody>
      </p:sp>
      <p:sp>
        <p:nvSpPr>
          <p:cNvPr id="360" name="Google Shape;360;ge76235a57c_0_364"/>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50000"/>
              </a:lnSpc>
              <a:spcBef>
                <a:spcPts val="0"/>
              </a:spcBef>
              <a:spcAft>
                <a:spcPts val="0"/>
              </a:spcAft>
              <a:buSzPts val="3000"/>
              <a:buNone/>
            </a:pPr>
            <a:r>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see full video at &#10;https://www.youtube.com/watch?v=iMi7uY83z-U&#10;&#10;From  Empathic: An Unappreciated Way of Being by Carl R. Rogers,&#10;http://j.mp/1fEDEyn&#10;&#10;With this conceptual background, let me attempt a description of empathy which would seem satisfactory to me today. I would no longer be terming it a &quot;state of empathy,&quot; because I believe it to be a process, rather than a state. Perhaps I can capture that quality.&#10; &#10;The way of being with another person which is termed empathic has several facets.&#10;[Note: Feeling your way into the others experience?]&#10;&#10;1. It means entering the private perceptual world of the other and becoming thoroughly at home in it. &#10;&#10;2. It involves being sensitive, moment to moment, to the changing felt meanings which flow in this other person, to the fear or rage or tenderness or confusion or whatever, that he/she is experiencing. &#10;&#10;3. It means temporarily living in his/her life, moving about in it delicately without making judgments, sensing meanings of which he/she is scarcely aware, but not trying to uncover feelings of which the person is totally unaware, since this would be too threatening. &#10;&#10;4. It includes communicating your sensings of his/her world as you look with fresh and unfrightened eyes at elements of which the individual is fearful. It means frequently checking with him/ her as to the accuracy of your sensings, and being guided by the responses you receive. &#10;&#10;5. You are a confident companion to the person in his/her inner world. By pointing to the possible meaning in the flow of his/her experiencing you help the person&#10;&#10;a. to focus on this useful type of referent, &#10;b. to experience the meanings more fully, and &#10;c. to move forward in the experiencing.&#10;&#10;6. To be with another in this way means that for the time being you lay aside the views and values you hold for yourself in order to enter another's world without prejudice. In some sense it means that you lay aside yourself and this can only be done by a person who is secure enough in himself that he knows he will not get lost in what may turn out to be the strange or bizarre world of the other, and can comfortably return to his own world when he wishes&#10;&#10;Perhaps this description makes clear that being empathic is a complex, demanding, strong yet subtle and gentle way of being." id="361" name="Google Shape;361;ge76235a57c_0_364" title="Carl Rogers Defines Empathy">
            <a:hlinkClick r:id="rId3"/>
          </p:cNvPr>
          <p:cNvPicPr preferRelativeResize="0"/>
          <p:nvPr/>
        </p:nvPicPr>
        <p:blipFill rotWithShape="1">
          <a:blip r:embed="rId4">
            <a:alphaModFix/>
          </a:blip>
          <a:srcRect b="0" l="0" r="0" t="0"/>
          <a:stretch/>
        </p:blipFill>
        <p:spPr>
          <a:xfrm>
            <a:off x="2163075" y="1130602"/>
            <a:ext cx="4546700" cy="341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65" name="Shape 365"/>
        <p:cNvGrpSpPr/>
        <p:nvPr/>
      </p:nvGrpSpPr>
      <p:grpSpPr>
        <a:xfrm>
          <a:off x="0" y="0"/>
          <a:ext cx="0" cy="0"/>
          <a:chOff x="0" y="0"/>
          <a:chExt cx="0" cy="0"/>
        </a:xfrm>
      </p:grpSpPr>
      <p:sp>
        <p:nvSpPr>
          <p:cNvPr id="366" name="Google Shape;366;ge76235a57c_0_370"/>
          <p:cNvSpPr txBox="1"/>
          <p:nvPr>
            <p:ph idx="4294967295" type="title"/>
          </p:nvPr>
        </p:nvSpPr>
        <p:spPr>
          <a:xfrm>
            <a:off x="393475" y="66235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dk1"/>
                </a:solidFill>
              </a:rPr>
              <a:t>Carl Rogers Empathic Listening </a:t>
            </a:r>
            <a:endParaRPr sz="2600"/>
          </a:p>
        </p:txBody>
      </p:sp>
      <p:sp>
        <p:nvSpPr>
          <p:cNvPr id="367" name="Google Shape;367;ge76235a57c_0_370"/>
          <p:cNvSpPr txBox="1"/>
          <p:nvPr>
            <p:ph idx="4294967295" type="title"/>
          </p:nvPr>
        </p:nvSpPr>
        <p:spPr>
          <a:xfrm>
            <a:off x="261600" y="1562250"/>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“The state of empathy, or being empathic, is to perceive the internal frame of reference of another with accuracy and with the emotional components and meanings which pertain thereto as if one were the person”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100">
                <a:solidFill>
                  <a:srgbClr val="000000"/>
                </a:solidFill>
                <a:latin typeface="Arial"/>
                <a:ea typeface="Arial"/>
                <a:cs typeface="Arial"/>
                <a:sym typeface="Arial"/>
              </a:rPr>
              <a:t>                        (Carl Rogers 1980 P140).</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68" name="Google Shape;368;ge76235a57c_0_370"/>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lin ang="5400012" scaled="0"/>
        </a:gradFill>
      </p:bgPr>
    </p:bg>
    <p:spTree>
      <p:nvGrpSpPr>
        <p:cNvPr id="372" name="Shape 372"/>
        <p:cNvGrpSpPr/>
        <p:nvPr/>
      </p:nvGrpSpPr>
      <p:grpSpPr>
        <a:xfrm>
          <a:off x="0" y="0"/>
          <a:ext cx="0" cy="0"/>
          <a:chOff x="0" y="0"/>
          <a:chExt cx="0" cy="0"/>
        </a:xfrm>
      </p:grpSpPr>
      <p:sp>
        <p:nvSpPr>
          <p:cNvPr id="373" name="Google Shape;373;ge76235a57c_0_376"/>
          <p:cNvSpPr txBox="1"/>
          <p:nvPr>
            <p:ph idx="4294967295" type="title"/>
          </p:nvPr>
        </p:nvSpPr>
        <p:spPr>
          <a:xfrm>
            <a:off x="393475" y="52555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200">
                <a:solidFill>
                  <a:schemeClr val="dk1"/>
                </a:solidFill>
              </a:rPr>
              <a:t>Carl Rogers Empathic Listening </a:t>
            </a:r>
            <a:endParaRPr sz="2600"/>
          </a:p>
        </p:txBody>
      </p:sp>
      <p:sp>
        <p:nvSpPr>
          <p:cNvPr id="374" name="Google Shape;374;ge76235a57c_0_376"/>
          <p:cNvSpPr txBox="1"/>
          <p:nvPr>
            <p:ph idx="4294967295" type="title"/>
          </p:nvPr>
        </p:nvSpPr>
        <p:spPr>
          <a:xfrm>
            <a:off x="153700" y="1358425"/>
            <a:ext cx="608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"To my mind, empathy is in itself a healing agent. It is one of the most potent aspects of therapy, because it releases, it confirms, it brings even the most frightened client into the human race. If a person is understood, he or she belongs."   Carl Rogers</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75" name="Google Shape;375;ge76235a57c_0_376"/>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path path="circle">
            <a:fillToRect b="50%" l="50%" r="50%" t="50%"/>
          </a:path>
          <a:tileRect/>
        </a:gradFill>
      </p:bgPr>
    </p:bg>
    <p:spTree>
      <p:nvGrpSpPr>
        <p:cNvPr id="379" name="Shape 379"/>
        <p:cNvGrpSpPr/>
        <p:nvPr/>
      </p:nvGrpSpPr>
      <p:grpSpPr>
        <a:xfrm>
          <a:off x="0" y="0"/>
          <a:ext cx="0" cy="0"/>
          <a:chOff x="0" y="0"/>
          <a:chExt cx="0" cy="0"/>
        </a:xfrm>
      </p:grpSpPr>
      <p:sp>
        <p:nvSpPr>
          <p:cNvPr id="380" name="Google Shape;380;ge76235a57c_0_382"/>
          <p:cNvSpPr txBox="1"/>
          <p:nvPr>
            <p:ph idx="4294967295" type="title"/>
          </p:nvPr>
        </p:nvSpPr>
        <p:spPr>
          <a:xfrm>
            <a:off x="393475" y="552900"/>
            <a:ext cx="70281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Carl Rogers Empathic Listening </a:t>
            </a:r>
            <a:endParaRPr/>
          </a:p>
        </p:txBody>
      </p:sp>
      <p:sp>
        <p:nvSpPr>
          <p:cNvPr id="381" name="Google Shape;381;ge76235a57c_0_382"/>
          <p:cNvSpPr txBox="1"/>
          <p:nvPr>
            <p:ph idx="4294967295" type="title"/>
          </p:nvPr>
        </p:nvSpPr>
        <p:spPr>
          <a:xfrm>
            <a:off x="393475" y="1562250"/>
            <a:ext cx="5908500" cy="3138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rPr b="0" lang="en" sz="2200">
                <a:solidFill>
                  <a:srgbClr val="000000"/>
                </a:solidFill>
                <a:latin typeface="Arial"/>
                <a:ea typeface="Arial"/>
                <a:cs typeface="Arial"/>
                <a:sym typeface="Arial"/>
              </a:rPr>
              <a:t>“Empathy is the listener's effort to hear the other person deeply, accurately, and non-judgmentally. Empathy involves skillful reflective listening that clarifies and amplifies the person’s own experiencing and meaning, without imposing the listener’s own material.”</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2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t/>
            </a:r>
            <a:endParaRPr b="0"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3000"/>
              <a:buNone/>
            </a:pPr>
            <a:r>
              <a:rPr b="0" lang="en" sz="1100">
                <a:solidFill>
                  <a:srgbClr val="000000"/>
                </a:solidFill>
                <a:highlight>
                  <a:srgbClr val="FFFFFF"/>
                </a:highlight>
                <a:latin typeface="Arial"/>
                <a:ea typeface="Arial"/>
                <a:cs typeface="Arial"/>
                <a:sym typeface="Arial"/>
              </a:rPr>
              <a:t> </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382" name="Google Shape;382;ge76235a57c_0_382"/>
          <p:cNvPicPr preferRelativeResize="0"/>
          <p:nvPr/>
        </p:nvPicPr>
        <p:blipFill rotWithShape="1">
          <a:blip r:embed="rId3">
            <a:alphaModFix/>
          </a:blip>
          <a:srcRect b="0" l="0" r="0" t="0"/>
          <a:stretch/>
        </p:blipFill>
        <p:spPr>
          <a:xfrm>
            <a:off x="6714801" y="1562250"/>
            <a:ext cx="1857375" cy="2466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86" name="Shape 386"/>
        <p:cNvGrpSpPr/>
        <p:nvPr/>
      </p:nvGrpSpPr>
      <p:grpSpPr>
        <a:xfrm>
          <a:off x="0" y="0"/>
          <a:ext cx="0" cy="0"/>
          <a:chOff x="0" y="0"/>
          <a:chExt cx="0" cy="0"/>
        </a:xfrm>
      </p:grpSpPr>
      <p:pic>
        <p:nvPicPr>
          <p:cNvPr descr="Watch renowned American psychologist Carl Rogers speak about his job as a counselor and therapist. Learn more about what he considers to be the instruments of his job, and how he strives to create a psychological climate of helpfulness to effectively build a relationship with people (1960).&#10;Rogers was one of the founders of the humanistic approach to psychology. Committed to helping students achieve their full potential, Saybrook University is deeply rooted in this humanistic tradition.&#10;&#10;Interested in attending Saybrook University? Discover all of our areas of study: &#10;https://www.saybrook.edu/areas-of-study/ &#10;&#10;Follow Saybrook University on social media:&#10;Facebook: https://www.facebook.com/SaybrookU &#10;LinkedIn: https://www.linkedin.com/school/saybrook-university &#10;Twitter: https://twitter.com/SaybrookU &#10;Instagram: https://www.instagram.com/saybrook_university" id="387" name="Google Shape;387;g26dc4aaf017_0_0" title="A Conversation with Carl Rogers: The Job of a Therapist | Saybrook University">
            <a:hlinkClick r:id="rId3"/>
          </p:cNvPr>
          <p:cNvPicPr preferRelativeResize="0"/>
          <p:nvPr/>
        </p:nvPicPr>
        <p:blipFill>
          <a:blip r:embed="rId4">
            <a:alphaModFix/>
          </a:blip>
          <a:stretch>
            <a:fillRect/>
          </a:stretch>
        </p:blipFill>
        <p:spPr>
          <a:xfrm>
            <a:off x="2357663" y="1260900"/>
            <a:ext cx="4428675" cy="2491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91" name="Shape 391"/>
        <p:cNvGrpSpPr/>
        <p:nvPr/>
      </p:nvGrpSpPr>
      <p:grpSpPr>
        <a:xfrm>
          <a:off x="0" y="0"/>
          <a:ext cx="0" cy="0"/>
          <a:chOff x="0" y="0"/>
          <a:chExt cx="0" cy="0"/>
        </a:xfrm>
      </p:grpSpPr>
      <p:sp>
        <p:nvSpPr>
          <p:cNvPr id="392" name="Google Shape;392;ge76235a57c_0_388"/>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100">
                <a:solidFill>
                  <a:srgbClr val="000000"/>
                </a:solidFill>
                <a:latin typeface="Arial"/>
                <a:ea typeface="Arial"/>
                <a:cs typeface="Arial"/>
                <a:sym typeface="Arial"/>
              </a:rPr>
              <a:t>Person-Centered Approach </a:t>
            </a:r>
            <a:endParaRPr b="0" sz="3100">
              <a:solidFill>
                <a:srgbClr val="000000"/>
              </a:solidFill>
              <a:latin typeface="Arial"/>
              <a:ea typeface="Arial"/>
              <a:cs typeface="Arial"/>
              <a:sym typeface="Arial"/>
            </a:endParaRPr>
          </a:p>
          <a:p>
            <a:pPr indent="0" lvl="0" marL="0" rtl="0" algn="l">
              <a:lnSpc>
                <a:spcPct val="115000"/>
              </a:lnSpc>
              <a:spcBef>
                <a:spcPts val="0"/>
              </a:spcBef>
              <a:spcAft>
                <a:spcPts val="0"/>
              </a:spcAft>
              <a:buSzPts val="3000"/>
              <a:buNone/>
            </a:pPr>
            <a:r>
              <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393" name="Google Shape;393;ge76235a57c_0_388"/>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For the full video, go to: http://www.psychotherapy.net/video/carl-rogers-person-centered-therapy-approach&#10;&#10;Carl Rogers was one of the most influential psychologists and psychotherapists of our time. In this singular presentation, Rogers' biographer, Howard Kirschenbaum, guides us through Rogers' life and work and the development of the &quot;client-centered&quot; and &quot;person-centered&quot; approach to counseling, education, group work, and human relationships." id="394" name="Google Shape;394;ge76235a57c_0_388" title="Carl Rogers and the Person-Centered Approach Video">
            <a:hlinkClick r:id="rId3"/>
          </p:cNvPr>
          <p:cNvPicPr preferRelativeResize="0"/>
          <p:nvPr/>
        </p:nvPicPr>
        <p:blipFill rotWithShape="1">
          <a:blip r:embed="rId4">
            <a:alphaModFix/>
          </a:blip>
          <a:srcRect b="0" l="0" r="0" t="0"/>
          <a:stretch/>
        </p:blipFill>
        <p:spPr>
          <a:xfrm>
            <a:off x="2231075" y="1248677"/>
            <a:ext cx="4556476" cy="3417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398" name="Shape 398"/>
        <p:cNvGrpSpPr/>
        <p:nvPr/>
      </p:nvGrpSpPr>
      <p:grpSpPr>
        <a:xfrm>
          <a:off x="0" y="0"/>
          <a:ext cx="0" cy="0"/>
          <a:chOff x="0" y="0"/>
          <a:chExt cx="0" cy="0"/>
        </a:xfrm>
      </p:grpSpPr>
      <p:pic>
        <p:nvPicPr>
          <p:cNvPr descr="How do you connect with an addicted loved one who is lying, stealing, and manipulating? Families are often at a loss for how to help their loved one. They feel alone and ashamed and wonder how to motivate their loved one to change. Michelle Weidenbenner is the founder of several private support groups for moms of addicted loved ones. Thousands have joined. She’s a passionate podcaster at Moms Letting Go Without Giving Up where she shares tips, interviews and hope. She calls herself the Chief Hope Builder.&#10;She wants to stop the stigma of substance use disorder and help moms of addicted loved ones find hope, courage, and support so they can identify their superpower and help change the addiction landscape. &#10;She has been a guest on Magnificent Midlife, The Addiction Podcast – Point of No Return, Unapologetically BOLD,  Everyday Leaders and Write the Book Inside You. &#10;Michelle is an Amazon #1 Best-Selling and Award-Winning author and speaker. Her new book, Unhackable Moms of Addicted Loved Ones, Closing the Gap between Havoc and Hope is a 30-day program for moms who want to heal. This talk was given at a TEDx event using the TED conference format but independently organized by a local community. Learn more at https://www.ted.com/tedx" id="399" name="Google Shape;399;g3628f1d0ae0_1_11" title="How to Connect with an Addicted Loved One with PEACE | Michelle Weidenbenner | TEDxFaurotPark">
            <a:hlinkClick r:id="rId3"/>
          </p:cNvPr>
          <p:cNvPicPr preferRelativeResize="0"/>
          <p:nvPr/>
        </p:nvPicPr>
        <p:blipFill>
          <a:blip r:embed="rId4">
            <a:alphaModFix/>
          </a:blip>
          <a:stretch>
            <a:fillRect/>
          </a:stretch>
        </p:blipFill>
        <p:spPr>
          <a:xfrm>
            <a:off x="2139375" y="1526050"/>
            <a:ext cx="4715375" cy="2652400"/>
          </a:xfrm>
          <a:prstGeom prst="rect">
            <a:avLst/>
          </a:prstGeom>
          <a:noFill/>
          <a:ln>
            <a:noFill/>
          </a:ln>
        </p:spPr>
      </p:pic>
      <p:sp>
        <p:nvSpPr>
          <p:cNvPr id="400" name="Google Shape;400;g3628f1d0ae0_1_11"/>
          <p:cNvSpPr txBox="1"/>
          <p:nvPr/>
        </p:nvSpPr>
        <p:spPr>
          <a:xfrm>
            <a:off x="3694100" y="570000"/>
            <a:ext cx="1605900" cy="6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rPr>
              <a:t>P.E.A.C.E.</a:t>
            </a:r>
            <a:endParaRPr sz="24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04" name="Shape 404"/>
        <p:cNvGrpSpPr/>
        <p:nvPr/>
      </p:nvGrpSpPr>
      <p:grpSpPr>
        <a:xfrm>
          <a:off x="0" y="0"/>
          <a:ext cx="0" cy="0"/>
          <a:chOff x="0" y="0"/>
          <a:chExt cx="0" cy="0"/>
        </a:xfrm>
      </p:grpSpPr>
      <p:sp>
        <p:nvSpPr>
          <p:cNvPr id="405" name="Google Shape;405;ge4e2f85fe0_0_85"/>
          <p:cNvSpPr txBox="1"/>
          <p:nvPr/>
        </p:nvSpPr>
        <p:spPr>
          <a:xfrm>
            <a:off x="4355225" y="1820500"/>
            <a:ext cx="58095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Empathy (Trust etc.)</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Coaching (Recovery Plan)</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12 step support groups</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AutoNum type="arabicPeriod"/>
            </a:pPr>
            <a:r>
              <a:rPr b="0" i="0" lang="en" sz="2300" u="none" cap="none" strike="noStrike">
                <a:solidFill>
                  <a:srgbClr val="000000"/>
                </a:solidFill>
                <a:latin typeface="Arial"/>
                <a:ea typeface="Arial"/>
                <a:cs typeface="Arial"/>
                <a:sym typeface="Arial"/>
              </a:rPr>
              <a:t>Relapse Prevention</a:t>
            </a:r>
            <a:endParaRPr b="0" i="0" sz="2300" u="none" cap="none" strike="noStrike">
              <a:solidFill>
                <a:srgbClr val="000000"/>
              </a:solidFill>
              <a:latin typeface="Arial"/>
              <a:ea typeface="Arial"/>
              <a:cs typeface="Arial"/>
              <a:sym typeface="Arial"/>
            </a:endParaRPr>
          </a:p>
          <a:p>
            <a:pPr indent="0" lvl="0" marL="914400" marR="0" rtl="0" algn="l">
              <a:lnSpc>
                <a:spcPct val="15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406" name="Google Shape;406;ge4e2f85fe0_0_85"/>
          <p:cNvSpPr txBox="1"/>
          <p:nvPr/>
        </p:nvSpPr>
        <p:spPr>
          <a:xfrm>
            <a:off x="854850" y="574075"/>
            <a:ext cx="85977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rgbClr val="000000"/>
                </a:solidFill>
                <a:latin typeface="Arial"/>
                <a:ea typeface="Arial"/>
                <a:cs typeface="Arial"/>
                <a:sym typeface="Arial"/>
              </a:rPr>
              <a:t>Addiction Recovery Coaching </a:t>
            </a:r>
            <a:endParaRPr b="1" i="0" sz="3200" u="none" cap="none" strike="noStrike">
              <a:solidFill>
                <a:srgbClr val="000000"/>
              </a:solidFill>
              <a:latin typeface="Arial"/>
              <a:ea typeface="Arial"/>
              <a:cs typeface="Arial"/>
              <a:sym typeface="Arial"/>
            </a:endParaRPr>
          </a:p>
        </p:txBody>
      </p:sp>
      <p:pic>
        <p:nvPicPr>
          <p:cNvPr id="407" name="Google Shape;407;ge4e2f85fe0_0_85"/>
          <p:cNvPicPr preferRelativeResize="0"/>
          <p:nvPr/>
        </p:nvPicPr>
        <p:blipFill rotWithShape="1">
          <a:blip r:embed="rId3">
            <a:alphaModFix/>
          </a:blip>
          <a:srcRect b="0" l="0" r="0" t="0"/>
          <a:stretch/>
        </p:blipFill>
        <p:spPr>
          <a:xfrm>
            <a:off x="698925" y="1901450"/>
            <a:ext cx="3245975" cy="1817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411" name="Shape 411"/>
        <p:cNvGrpSpPr/>
        <p:nvPr/>
      </p:nvGrpSpPr>
      <p:grpSpPr>
        <a:xfrm>
          <a:off x="0" y="0"/>
          <a:ext cx="0" cy="0"/>
          <a:chOff x="0" y="0"/>
          <a:chExt cx="0" cy="0"/>
        </a:xfrm>
      </p:grpSpPr>
      <p:sp>
        <p:nvSpPr>
          <p:cNvPr id="412" name="Google Shape;412;ge44833c4c4_0_162"/>
          <p:cNvSpPr txBox="1"/>
          <p:nvPr/>
        </p:nvSpPr>
        <p:spPr>
          <a:xfrm>
            <a:off x="640150" y="1516825"/>
            <a:ext cx="51627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0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Empathy for the user’s inner experience and pain </a:t>
            </a:r>
            <a:endParaRPr b="0" i="0" sz="23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374650" lvl="0" marL="457200" marR="0" rtl="0" algn="l">
              <a:lnSpc>
                <a:spcPct val="10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(Oxytocin - “tend and befriend  </a:t>
            </a:r>
            <a:endParaRPr b="0" i="0" sz="23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300"/>
              <a:buFont typeface="Arial"/>
              <a:buNone/>
            </a:pPr>
            <a:r>
              <a:rPr b="0" i="0" lang="en" sz="2300" u="none" cap="none" strike="noStrike">
                <a:solidFill>
                  <a:schemeClr val="lt1"/>
                </a:solidFill>
                <a:latin typeface="Arial"/>
                <a:ea typeface="Arial"/>
                <a:cs typeface="Arial"/>
                <a:sym typeface="Arial"/>
              </a:rPr>
              <a:t>                      hormone”)</a:t>
            </a:r>
            <a:endParaRPr b="0" i="0" sz="23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374650" lvl="0" marL="457200" marR="0" rtl="0" algn="l">
              <a:lnSpc>
                <a:spcPct val="100000"/>
              </a:lnSpc>
              <a:spcBef>
                <a:spcPts val="0"/>
              </a:spcBef>
              <a:spcAft>
                <a:spcPts val="0"/>
              </a:spcAft>
              <a:buClr>
                <a:srgbClr val="000000"/>
              </a:buClr>
              <a:buSzPts val="2300"/>
              <a:buFont typeface="Arial"/>
              <a:buChar char="●"/>
            </a:pPr>
            <a:r>
              <a:rPr b="0" i="0" lang="en" sz="2300" u="none" cap="none" strike="noStrike">
                <a:solidFill>
                  <a:schemeClr val="lt1"/>
                </a:solidFill>
                <a:latin typeface="Arial"/>
                <a:ea typeface="Arial"/>
                <a:cs typeface="Arial"/>
                <a:sym typeface="Arial"/>
              </a:rPr>
              <a:t>Fundamental to developing trust</a:t>
            </a: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413" name="Google Shape;413;ge44833c4c4_0_162"/>
          <p:cNvSpPr txBox="1"/>
          <p:nvPr/>
        </p:nvSpPr>
        <p:spPr>
          <a:xfrm>
            <a:off x="920225" y="659425"/>
            <a:ext cx="2700600" cy="85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chemeClr val="lt1"/>
                </a:solidFill>
                <a:latin typeface="Arial"/>
                <a:ea typeface="Arial"/>
                <a:cs typeface="Arial"/>
                <a:sym typeface="Arial"/>
              </a:rPr>
              <a:t>Empathy</a:t>
            </a:r>
            <a:endParaRPr b="1" i="0" sz="3200" u="none" cap="none" strike="noStrike">
              <a:solidFill>
                <a:schemeClr val="lt1"/>
              </a:solidFill>
              <a:latin typeface="Arial"/>
              <a:ea typeface="Arial"/>
              <a:cs typeface="Arial"/>
              <a:sym typeface="Arial"/>
            </a:endParaRPr>
          </a:p>
        </p:txBody>
      </p:sp>
      <p:pic>
        <p:nvPicPr>
          <p:cNvPr id="414" name="Google Shape;414;ge44833c4c4_0_162"/>
          <p:cNvPicPr preferRelativeResize="0"/>
          <p:nvPr/>
        </p:nvPicPr>
        <p:blipFill rotWithShape="1">
          <a:blip r:embed="rId3">
            <a:alphaModFix/>
          </a:blip>
          <a:srcRect b="0" l="0" r="0" t="0"/>
          <a:stretch/>
        </p:blipFill>
        <p:spPr>
          <a:xfrm>
            <a:off x="5802825" y="1313025"/>
            <a:ext cx="2820550" cy="157950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37F6F"/>
            </a:gs>
            <a:gs pos="48000">
              <a:srgbClr val="55BAA4"/>
            </a:gs>
            <a:gs pos="100000">
              <a:srgbClr val="95D4C7"/>
            </a:gs>
          </a:gsLst>
          <a:lin ang="16198662" scaled="0"/>
        </a:gradFill>
      </p:bgPr>
    </p:bg>
    <p:spTree>
      <p:nvGrpSpPr>
        <p:cNvPr id="418" name="Shape 418"/>
        <p:cNvGrpSpPr/>
        <p:nvPr/>
      </p:nvGrpSpPr>
      <p:grpSpPr>
        <a:xfrm>
          <a:off x="0" y="0"/>
          <a:ext cx="0" cy="0"/>
          <a:chOff x="0" y="0"/>
          <a:chExt cx="0" cy="0"/>
        </a:xfrm>
      </p:grpSpPr>
      <p:sp>
        <p:nvSpPr>
          <p:cNvPr id="419" name="Google Shape;419;g1261d198356_0_18"/>
          <p:cNvSpPr txBox="1"/>
          <p:nvPr/>
        </p:nvSpPr>
        <p:spPr>
          <a:xfrm>
            <a:off x="1561800" y="317475"/>
            <a:ext cx="6020400" cy="85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chemeClr val="lt1"/>
                </a:solidFill>
                <a:latin typeface="Arial"/>
                <a:ea typeface="Arial"/>
                <a:cs typeface="Arial"/>
                <a:sym typeface="Arial"/>
              </a:rPr>
              <a:t>Rogers on Empathy &amp; Healing </a:t>
            </a:r>
            <a:endParaRPr b="1" i="0" sz="3200" u="none" cap="none" strike="noStrike">
              <a:solidFill>
                <a:schemeClr val="lt1"/>
              </a:solidFill>
              <a:latin typeface="Arial"/>
              <a:ea typeface="Arial"/>
              <a:cs typeface="Arial"/>
              <a:sym typeface="Arial"/>
            </a:endParaRPr>
          </a:p>
        </p:txBody>
      </p:sp>
      <p:pic>
        <p:nvPicPr>
          <p:cNvPr descr="Presentations at CarlRogers.info: New World / New Person Pt. 1 2/22/81 &#10;Full audio at:  http://carlrogers.info/audio.html&#10;More on Rogers and Empathy at: http://j.mp/V88gdn&#10;&#10;Starts talking about empathy and empathic listening at 40:30, discusses presence from 42:00 to end.&#10;Transcript: &#10;&quot;You've heard much in this conference about the skill of empathic listening. I simply want to underscore what has been said because I believe that it plays a large part in our future. I come to believe that a very sensitive listening is one of the most powerful forces for growth that I know. &#10;&#10;When I can let myself enter softly and delicately, the vulnerable inner world of the other person. &#10;When I can temporarily lay aside my views and values and prejudices. &#10;When I can let myself be at home in the fright, the concern, the pain, the anger, the tenderness, the confusion, which fills his or her life. &#10;When I can move about in that inner world without making judgments,. &#10;When I can see that world with fresh unfrightened eyes. &#10;When I can check the accuracy of my sensing's with him or her being guided by the responses I receive.&#10;&#10;Then I can be a companion to that inner person, pointing to the felt meanings of what is being experienced. Then I find myself to be a true helper, a welcome companion, and aid to growth and help. Listening seems such a easy word, I find it a lifetime task to achieve true listening and a task well worth the effort. &#10;&#10;There is another very subtle factor in the healing relationship which I have experienced and that I would call presence.  It is certainly known to physicians. ..... I to have experienced this. When I am at my best as a group facilitator, or a therapist, I discover this characteristic. I find that when I am closest to my inner intuitive self, when I am somehow in touch with the unknown in me, when perhaps I am in a slightly altered state of consciousness, then what ever I do seems to be full of healing. Then simply my presence is releasing and helpful. There is nothing I can do to force this experience. But when I can relax and be close to the transcendental core of me, then I may behave in strange and impulsive ways in the relationship, ways which I can't justify rationally which have nothing to do with my thought processes. But these strange behaviors turn out to be right in some odd way. At those moments it seems that my inner spirit has reached out and touched the inner spirit of the other. Our relationship transcends itself and had become part of something larger. Profound growth and healing and energy are present." id="420" name="Google Shape;420;g1261d198356_0_18" title="Carl Rogers on Empathy and Presence">
            <a:hlinkClick r:id="rId3"/>
          </p:cNvPr>
          <p:cNvPicPr preferRelativeResize="0"/>
          <p:nvPr/>
        </p:nvPicPr>
        <p:blipFill rotWithShape="1">
          <a:blip r:embed="rId4">
            <a:alphaModFix/>
          </a:blip>
          <a:srcRect b="0" l="0" r="0" t="0"/>
          <a:stretch/>
        </p:blipFill>
        <p:spPr>
          <a:xfrm>
            <a:off x="2175575" y="13515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24" name="Shape 424"/>
        <p:cNvGrpSpPr/>
        <p:nvPr/>
      </p:nvGrpSpPr>
      <p:grpSpPr>
        <a:xfrm>
          <a:off x="0" y="0"/>
          <a:ext cx="0" cy="0"/>
          <a:chOff x="0" y="0"/>
          <a:chExt cx="0" cy="0"/>
        </a:xfrm>
      </p:grpSpPr>
      <p:sp>
        <p:nvSpPr>
          <p:cNvPr id="425" name="Google Shape;425;ge634e917c7_1_66"/>
          <p:cNvSpPr txBox="1"/>
          <p:nvPr/>
        </p:nvSpPr>
        <p:spPr>
          <a:xfrm>
            <a:off x="640150" y="1516825"/>
            <a:ext cx="51627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Active Listening</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Reflection</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Paraphrasing </a:t>
            </a: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426" name="Google Shape;426;ge634e917c7_1_66"/>
          <p:cNvSpPr txBox="1"/>
          <p:nvPr/>
        </p:nvSpPr>
        <p:spPr>
          <a:xfrm>
            <a:off x="920225" y="659425"/>
            <a:ext cx="2700600" cy="85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Empathy</a:t>
            </a:r>
            <a:endParaRPr b="1" i="0" sz="3200" u="none" cap="none" strike="noStrike">
              <a:solidFill>
                <a:srgbClr val="000000"/>
              </a:solidFill>
              <a:latin typeface="Arial"/>
              <a:ea typeface="Arial"/>
              <a:cs typeface="Arial"/>
              <a:sym typeface="Arial"/>
            </a:endParaRPr>
          </a:p>
        </p:txBody>
      </p:sp>
      <p:pic>
        <p:nvPicPr>
          <p:cNvPr id="427" name="Google Shape;427;ge634e917c7_1_66"/>
          <p:cNvPicPr preferRelativeResize="0"/>
          <p:nvPr/>
        </p:nvPicPr>
        <p:blipFill rotWithShape="1">
          <a:blip r:embed="rId3">
            <a:alphaModFix/>
          </a:blip>
          <a:srcRect b="0" l="0" r="0" t="0"/>
          <a:stretch/>
        </p:blipFill>
        <p:spPr>
          <a:xfrm>
            <a:off x="5802825" y="1313025"/>
            <a:ext cx="2820550" cy="15795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31" name="Shape 431"/>
        <p:cNvGrpSpPr/>
        <p:nvPr/>
      </p:nvGrpSpPr>
      <p:grpSpPr>
        <a:xfrm>
          <a:off x="0" y="0"/>
          <a:ext cx="0" cy="0"/>
          <a:chOff x="0" y="0"/>
          <a:chExt cx="0" cy="0"/>
        </a:xfrm>
      </p:grpSpPr>
      <p:sp>
        <p:nvSpPr>
          <p:cNvPr id="432" name="Google Shape;432;ge44833c4c4_0_537"/>
          <p:cNvSpPr txBox="1"/>
          <p:nvPr/>
        </p:nvSpPr>
        <p:spPr>
          <a:xfrm>
            <a:off x="482800" y="1507325"/>
            <a:ext cx="5756100" cy="3203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Identify goals for achieving wellness</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Specify steps to take reach those goals</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Consider both daily activities and longer term goals</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300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433" name="Google Shape;433;ge44833c4c4_0_537"/>
          <p:cNvSpPr txBox="1"/>
          <p:nvPr/>
        </p:nvSpPr>
        <p:spPr>
          <a:xfrm>
            <a:off x="515500" y="524000"/>
            <a:ext cx="56907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Arial"/>
                <a:ea typeface="Arial"/>
                <a:cs typeface="Arial"/>
                <a:sym typeface="Arial"/>
              </a:rPr>
              <a:t>Coaching - Recovery Plan</a:t>
            </a:r>
            <a:endParaRPr b="1" i="0" sz="3200" u="none" cap="none" strike="noStrike">
              <a:solidFill>
                <a:schemeClr val="lt1"/>
              </a:solidFill>
              <a:latin typeface="Arial"/>
              <a:ea typeface="Arial"/>
              <a:cs typeface="Arial"/>
              <a:sym typeface="Arial"/>
            </a:endParaRPr>
          </a:p>
        </p:txBody>
      </p:sp>
      <p:pic>
        <p:nvPicPr>
          <p:cNvPr id="434" name="Google Shape;434;ge44833c4c4_0_537"/>
          <p:cNvPicPr preferRelativeResize="0"/>
          <p:nvPr/>
        </p:nvPicPr>
        <p:blipFill rotWithShape="1">
          <a:blip r:embed="rId3">
            <a:alphaModFix/>
          </a:blip>
          <a:srcRect b="0" l="0" r="0" t="0"/>
          <a:stretch/>
        </p:blipFill>
        <p:spPr>
          <a:xfrm>
            <a:off x="6372250" y="781050"/>
            <a:ext cx="2413550" cy="160610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438" name="Shape 438"/>
        <p:cNvGrpSpPr/>
        <p:nvPr/>
      </p:nvGrpSpPr>
      <p:grpSpPr>
        <a:xfrm>
          <a:off x="0" y="0"/>
          <a:ext cx="0" cy="0"/>
          <a:chOff x="0" y="0"/>
          <a:chExt cx="0" cy="0"/>
        </a:xfrm>
      </p:grpSpPr>
      <p:sp>
        <p:nvSpPr>
          <p:cNvPr id="439" name="Google Shape;439;g1261d198356_0_220"/>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40" name="Google Shape;440;g1261d198356_0_220"/>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descr=" " id="441" name="Google Shape;441;g1261d198356_0_220" title="Levels of Listening 3">
            <a:hlinkClick r:id="rId3"/>
          </p:cNvPr>
          <p:cNvPicPr preferRelativeResize="0"/>
          <p:nvPr/>
        </p:nvPicPr>
        <p:blipFill rotWithShape="1">
          <a:blip r:embed="rId4">
            <a:alphaModFix/>
          </a:blip>
          <a:srcRect b="0" l="0" r="0" t="0"/>
          <a:stretch/>
        </p:blipFill>
        <p:spPr>
          <a:xfrm>
            <a:off x="2286000" y="857250"/>
            <a:ext cx="4572000" cy="3429000"/>
          </a:xfrm>
          <a:prstGeom prst="rect">
            <a:avLst/>
          </a:prstGeom>
          <a:noFill/>
          <a:ln>
            <a:noFill/>
          </a:ln>
        </p:spPr>
      </p:pic>
      <p:sp>
        <p:nvSpPr>
          <p:cNvPr id="442" name="Google Shape;442;g1261d198356_0_220"/>
          <p:cNvSpPr txBox="1"/>
          <p:nvPr/>
        </p:nvSpPr>
        <p:spPr>
          <a:xfrm>
            <a:off x="2590800" y="175350"/>
            <a:ext cx="45720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3 Levels of Listening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6" name="Shape 446"/>
        <p:cNvGrpSpPr/>
        <p:nvPr/>
      </p:nvGrpSpPr>
      <p:grpSpPr>
        <a:xfrm>
          <a:off x="0" y="0"/>
          <a:ext cx="0" cy="0"/>
          <a:chOff x="0" y="0"/>
          <a:chExt cx="0" cy="0"/>
        </a:xfrm>
      </p:grpSpPr>
      <p:sp>
        <p:nvSpPr>
          <p:cNvPr id="447" name="Google Shape;447;g1261d198356_0_227"/>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1</a:t>
            </a:r>
            <a:endParaRPr b="0" i="0" sz="1400" u="none" cap="none" strike="noStrike">
              <a:solidFill>
                <a:schemeClr val="lt1"/>
              </a:solidFill>
              <a:latin typeface="Arial"/>
              <a:ea typeface="Arial"/>
              <a:cs typeface="Arial"/>
              <a:sym typeface="Arial"/>
            </a:endParaRPr>
          </a:p>
        </p:txBody>
      </p:sp>
      <p:sp>
        <p:nvSpPr>
          <p:cNvPr id="448" name="Google Shape;448;g1261d198356_0_227"/>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Listening to Yourself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-Worries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-Distractions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-Inabilities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449" name="Google Shape;449;g1261d198356_0_227"/>
          <p:cNvPicPr preferRelativeResize="0"/>
          <p:nvPr/>
        </p:nvPicPr>
        <p:blipFill rotWithShape="1">
          <a:blip r:embed="rId4">
            <a:alphaModFix/>
          </a:blip>
          <a:srcRect b="0" l="0" r="0" t="0"/>
          <a:stretch/>
        </p:blipFill>
        <p:spPr>
          <a:xfrm>
            <a:off x="5362563" y="1165038"/>
            <a:ext cx="2276475" cy="20097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3" name="Shape 453"/>
        <p:cNvGrpSpPr/>
        <p:nvPr/>
      </p:nvGrpSpPr>
      <p:grpSpPr>
        <a:xfrm>
          <a:off x="0" y="0"/>
          <a:ext cx="0" cy="0"/>
          <a:chOff x="0" y="0"/>
          <a:chExt cx="0" cy="0"/>
        </a:xfrm>
      </p:grpSpPr>
      <p:sp>
        <p:nvSpPr>
          <p:cNvPr id="454" name="Google Shape;454;g1261d198356_0_233"/>
          <p:cNvSpPr txBox="1"/>
          <p:nvPr/>
        </p:nvSpPr>
        <p:spPr>
          <a:xfrm>
            <a:off x="3570426" y="236912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Level 2</a:t>
            </a:r>
            <a:endParaRPr b="0" i="0" sz="1400" u="none" cap="none" strike="noStrike">
              <a:solidFill>
                <a:srgbClr val="000000"/>
              </a:solidFill>
              <a:latin typeface="Arial"/>
              <a:ea typeface="Arial"/>
              <a:cs typeface="Arial"/>
              <a:sym typeface="Arial"/>
            </a:endParaRPr>
          </a:p>
        </p:txBody>
      </p:sp>
      <p:sp>
        <p:nvSpPr>
          <p:cNvPr id="455" name="Google Shape;455;g1261d198356_0_233"/>
          <p:cNvSpPr txBox="1"/>
          <p:nvPr/>
        </p:nvSpPr>
        <p:spPr>
          <a:xfrm>
            <a:off x="2638025" y="3201400"/>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Listening to Others: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-Reflective Statements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(You think...because…..)</a:t>
            </a:r>
            <a:endParaRPr b="0" i="0" sz="1400" u="none" cap="none" strike="noStrike">
              <a:solidFill>
                <a:srgbClr val="000000"/>
              </a:solidFill>
              <a:latin typeface="Arial"/>
              <a:ea typeface="Arial"/>
              <a:cs typeface="Arial"/>
              <a:sym typeface="Arial"/>
            </a:endParaRPr>
          </a:p>
        </p:txBody>
      </p:sp>
      <p:pic>
        <p:nvPicPr>
          <p:cNvPr id="456" name="Google Shape;456;g1261d198356_0_233"/>
          <p:cNvPicPr preferRelativeResize="0"/>
          <p:nvPr/>
        </p:nvPicPr>
        <p:blipFill rotWithShape="1">
          <a:blip r:embed="rId4">
            <a:alphaModFix/>
          </a:blip>
          <a:srcRect b="0" l="0" r="0" t="0"/>
          <a:stretch/>
        </p:blipFill>
        <p:spPr>
          <a:xfrm>
            <a:off x="5573575" y="815675"/>
            <a:ext cx="2965800" cy="1973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2B1A8"/>
            </a:gs>
            <a:gs pos="23000">
              <a:srgbClr val="22B1A8"/>
            </a:gs>
            <a:gs pos="69000">
              <a:srgbClr val="1D958D"/>
            </a:gs>
            <a:gs pos="97000">
              <a:srgbClr val="1B8B84"/>
            </a:gs>
            <a:gs pos="100000">
              <a:srgbClr val="1B8B84"/>
            </a:gs>
          </a:gsLst>
          <a:path path="circle">
            <a:fillToRect b="50%" l="50%" r="50%" t="50%"/>
          </a:path>
          <a:tileRect/>
        </a:gradFill>
      </p:bgPr>
    </p:bg>
    <p:spTree>
      <p:nvGrpSpPr>
        <p:cNvPr id="460" name="Shape 460"/>
        <p:cNvGrpSpPr/>
        <p:nvPr/>
      </p:nvGrpSpPr>
      <p:grpSpPr>
        <a:xfrm>
          <a:off x="0" y="0"/>
          <a:ext cx="0" cy="0"/>
          <a:chOff x="0" y="0"/>
          <a:chExt cx="0" cy="0"/>
        </a:xfrm>
      </p:grpSpPr>
      <p:sp>
        <p:nvSpPr>
          <p:cNvPr id="461" name="Google Shape;461;g1261d198356_0_239"/>
          <p:cNvSpPr txBox="1"/>
          <p:nvPr/>
        </p:nvSpPr>
        <p:spPr>
          <a:xfrm>
            <a:off x="2416156" y="1444613"/>
            <a:ext cx="3991200" cy="51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462" name="Google Shape;462;g1261d198356_0_239"/>
          <p:cNvPicPr preferRelativeResize="0"/>
          <p:nvPr/>
        </p:nvPicPr>
        <p:blipFill rotWithShape="1">
          <a:blip r:embed="rId3">
            <a:alphaModFix/>
          </a:blip>
          <a:srcRect b="0" l="0" r="0" t="0"/>
          <a:stretch/>
        </p:blipFill>
        <p:spPr>
          <a:xfrm>
            <a:off x="1727050" y="1130300"/>
            <a:ext cx="5689910" cy="2882888"/>
          </a:xfrm>
          <a:prstGeom prst="rect">
            <a:avLst/>
          </a:prstGeom>
          <a:noFill/>
          <a:ln>
            <a:noFill/>
          </a:ln>
        </p:spPr>
      </p:pic>
      <p:sp>
        <p:nvSpPr>
          <p:cNvPr id="463" name="Google Shape;463;g1261d198356_0_239"/>
          <p:cNvSpPr txBox="1"/>
          <p:nvPr/>
        </p:nvSpPr>
        <p:spPr>
          <a:xfrm>
            <a:off x="2471550" y="312975"/>
            <a:ext cx="42183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rgbClr val="000000"/>
                </a:solidFill>
                <a:latin typeface="DM Sans"/>
                <a:ea typeface="DM Sans"/>
                <a:cs typeface="DM Sans"/>
                <a:sym typeface="DM Sans"/>
              </a:rPr>
              <a:t>Peter Levine Session</a:t>
            </a:r>
            <a:endParaRPr b="0" i="0" sz="3100" u="none" cap="none" strike="noStrike">
              <a:solidFill>
                <a:srgbClr val="000000"/>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7" name="Shape 467"/>
        <p:cNvGrpSpPr/>
        <p:nvPr/>
      </p:nvGrpSpPr>
      <p:grpSpPr>
        <a:xfrm>
          <a:off x="0" y="0"/>
          <a:ext cx="0" cy="0"/>
          <a:chOff x="0" y="0"/>
          <a:chExt cx="0" cy="0"/>
        </a:xfrm>
      </p:grpSpPr>
      <p:sp>
        <p:nvSpPr>
          <p:cNvPr id="468" name="Google Shape;468;g1261d198356_0_245"/>
          <p:cNvSpPr txBox="1"/>
          <p:nvPr/>
        </p:nvSpPr>
        <p:spPr>
          <a:xfrm>
            <a:off x="1110950" y="8770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2</a:t>
            </a:r>
            <a:endParaRPr b="0" i="0" sz="1400" u="none" cap="none" strike="noStrike">
              <a:solidFill>
                <a:schemeClr val="lt1"/>
              </a:solidFill>
              <a:latin typeface="Arial"/>
              <a:ea typeface="Arial"/>
              <a:cs typeface="Arial"/>
              <a:sym typeface="Arial"/>
            </a:endParaRPr>
          </a:p>
        </p:txBody>
      </p:sp>
      <p:sp>
        <p:nvSpPr>
          <p:cNvPr id="469" name="Google Shape;469;g1261d198356_0_245"/>
          <p:cNvSpPr txBox="1"/>
          <p:nvPr/>
        </p:nvSpPr>
        <p:spPr>
          <a:xfrm>
            <a:off x="1156350" y="19648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Facts</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1"/>
                </a:solidFill>
                <a:latin typeface="Arial"/>
                <a:ea typeface="Arial"/>
                <a:cs typeface="Arial"/>
                <a:sym typeface="Arial"/>
              </a:rPr>
              <a:t>-You’re saying that...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000000"/>
              </a:solidFill>
              <a:latin typeface="Arial"/>
              <a:ea typeface="Arial"/>
              <a:cs typeface="Arial"/>
              <a:sym typeface="Arial"/>
            </a:endParaRPr>
          </a:p>
        </p:txBody>
      </p:sp>
      <p:pic>
        <p:nvPicPr>
          <p:cNvPr id="470" name="Google Shape;470;g1261d198356_0_245"/>
          <p:cNvPicPr preferRelativeResize="0"/>
          <p:nvPr/>
        </p:nvPicPr>
        <p:blipFill rotWithShape="1">
          <a:blip r:embed="rId4">
            <a:alphaModFix/>
          </a:blip>
          <a:srcRect b="0" l="0" r="0" t="0"/>
          <a:stretch/>
        </p:blipFill>
        <p:spPr>
          <a:xfrm>
            <a:off x="5149850" y="799500"/>
            <a:ext cx="2965800" cy="1973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sp>
        <p:nvSpPr>
          <p:cNvPr id="475" name="Google Shape;475;g1261d198356_0_251"/>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Level 2</a:t>
            </a:r>
            <a:endParaRPr b="0" i="0" sz="1400" u="none" cap="none" strike="noStrike">
              <a:solidFill>
                <a:srgbClr val="000000"/>
              </a:solidFill>
              <a:latin typeface="Arial"/>
              <a:ea typeface="Arial"/>
              <a:cs typeface="Arial"/>
              <a:sym typeface="Arial"/>
            </a:endParaRPr>
          </a:p>
        </p:txBody>
      </p:sp>
      <p:sp>
        <p:nvSpPr>
          <p:cNvPr id="476" name="Google Shape;476;g1261d198356_0_251"/>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Feelings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-You’re feeling…..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 for example…..</a:t>
            </a:r>
            <a:endParaRPr b="0" i="0" sz="1400" u="none" cap="none" strike="noStrike">
              <a:solidFill>
                <a:srgbClr val="000000"/>
              </a:solidFill>
              <a:latin typeface="Arial"/>
              <a:ea typeface="Arial"/>
              <a:cs typeface="Arial"/>
              <a:sym typeface="Arial"/>
            </a:endParaRPr>
          </a:p>
        </p:txBody>
      </p:sp>
      <p:pic>
        <p:nvPicPr>
          <p:cNvPr id="477" name="Google Shape;477;g1261d198356_0_251"/>
          <p:cNvPicPr preferRelativeResize="0"/>
          <p:nvPr/>
        </p:nvPicPr>
        <p:blipFill rotWithShape="1">
          <a:blip r:embed="rId4">
            <a:alphaModFix/>
          </a:blip>
          <a:srcRect b="0" l="0" r="0" t="0"/>
          <a:stretch/>
        </p:blipFill>
        <p:spPr>
          <a:xfrm>
            <a:off x="5420150" y="844900"/>
            <a:ext cx="2965800" cy="1973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1" name="Shape 481"/>
        <p:cNvGrpSpPr/>
        <p:nvPr/>
      </p:nvGrpSpPr>
      <p:grpSpPr>
        <a:xfrm>
          <a:off x="0" y="0"/>
          <a:ext cx="0" cy="0"/>
          <a:chOff x="0" y="0"/>
          <a:chExt cx="0" cy="0"/>
        </a:xfrm>
      </p:grpSpPr>
      <p:sp>
        <p:nvSpPr>
          <p:cNvPr id="482" name="Google Shape;482;g1261d198356_0_257"/>
          <p:cNvSpPr txBox="1"/>
          <p:nvPr/>
        </p:nvSpPr>
        <p:spPr>
          <a:xfrm>
            <a:off x="2833600" y="364650"/>
            <a:ext cx="3702000" cy="77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Coaching Demo</a:t>
            </a:r>
            <a:endParaRPr b="0" i="0" sz="1400" u="none" cap="none" strike="noStrike">
              <a:solidFill>
                <a:srgbClr val="000000"/>
              </a:solidFill>
              <a:latin typeface="Arial"/>
              <a:ea typeface="Arial"/>
              <a:cs typeface="Arial"/>
              <a:sym typeface="Arial"/>
            </a:endParaRPr>
          </a:p>
        </p:txBody>
      </p:sp>
      <p:pic>
        <p:nvPicPr>
          <p:cNvPr descr="For a more graphically interesting and interactive experience, link to http://www.co-active.tv" id="483" name="Google Shape;483;g1261d198356_0_257" title="Short Coaching Demonstration">
            <a:hlinkClick r:id="rId4"/>
          </p:cNvPr>
          <p:cNvPicPr preferRelativeResize="0"/>
          <p:nvPr/>
        </p:nvPicPr>
        <p:blipFill rotWithShape="1">
          <a:blip r:embed="rId5">
            <a:alphaModFix/>
          </a:blip>
          <a:srcRect b="0" l="0" r="0" t="0"/>
          <a:stretch/>
        </p:blipFill>
        <p:spPr>
          <a:xfrm>
            <a:off x="2462450" y="1287750"/>
            <a:ext cx="4444300" cy="3333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37F6F"/>
            </a:gs>
            <a:gs pos="48000">
              <a:srgbClr val="55BAA4"/>
            </a:gs>
            <a:gs pos="100000">
              <a:srgbClr val="95D4C7"/>
            </a:gs>
          </a:gsLst>
          <a:lin ang="16200038" scaled="0"/>
        </a:gradFill>
      </p:bgPr>
    </p:bg>
    <p:spTree>
      <p:nvGrpSpPr>
        <p:cNvPr id="487" name="Shape 487"/>
        <p:cNvGrpSpPr/>
        <p:nvPr/>
      </p:nvGrpSpPr>
      <p:grpSpPr>
        <a:xfrm>
          <a:off x="0" y="0"/>
          <a:ext cx="0" cy="0"/>
          <a:chOff x="0" y="0"/>
          <a:chExt cx="0" cy="0"/>
        </a:xfrm>
      </p:grpSpPr>
      <p:sp>
        <p:nvSpPr>
          <p:cNvPr id="488" name="Google Shape;488;g1261d198356_0_262"/>
          <p:cNvSpPr txBox="1"/>
          <p:nvPr/>
        </p:nvSpPr>
        <p:spPr>
          <a:xfrm>
            <a:off x="814925" y="542625"/>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rial"/>
                <a:ea typeface="Arial"/>
                <a:cs typeface="Arial"/>
                <a:sym typeface="Arial"/>
              </a:rPr>
              <a:t>Level 3</a:t>
            </a:r>
            <a:endParaRPr b="0" i="0" sz="1400" u="none" cap="none" strike="noStrike">
              <a:solidFill>
                <a:srgbClr val="000000"/>
              </a:solidFill>
              <a:latin typeface="Arial"/>
              <a:ea typeface="Arial"/>
              <a:cs typeface="Arial"/>
              <a:sym typeface="Arial"/>
            </a:endParaRPr>
          </a:p>
        </p:txBody>
      </p:sp>
      <p:sp>
        <p:nvSpPr>
          <p:cNvPr id="489" name="Google Shape;489;g1261d198356_0_262"/>
          <p:cNvSpPr txBox="1"/>
          <p:nvPr/>
        </p:nvSpPr>
        <p:spPr>
          <a:xfrm>
            <a:off x="814925" y="15790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Global Listening:</a:t>
            </a:r>
            <a:br>
              <a:rPr b="0" i="0" lang="en" sz="30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-Intent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-Emotion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-Bigger Picture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-Whole Person</a:t>
            </a:r>
            <a:endParaRPr b="0" i="0" sz="1400" u="none" cap="none" strike="noStrike">
              <a:solidFill>
                <a:srgbClr val="000000"/>
              </a:solidFill>
              <a:latin typeface="Arial"/>
              <a:ea typeface="Arial"/>
              <a:cs typeface="Arial"/>
              <a:sym typeface="Arial"/>
            </a:endParaRPr>
          </a:p>
        </p:txBody>
      </p:sp>
      <p:pic>
        <p:nvPicPr>
          <p:cNvPr id="490" name="Google Shape;490;g1261d198356_0_262"/>
          <p:cNvPicPr preferRelativeResize="0"/>
          <p:nvPr/>
        </p:nvPicPr>
        <p:blipFill rotWithShape="1">
          <a:blip r:embed="rId3">
            <a:alphaModFix/>
          </a:blip>
          <a:srcRect b="0" l="0" r="0" t="0"/>
          <a:stretch/>
        </p:blipFill>
        <p:spPr>
          <a:xfrm>
            <a:off x="5181927" y="1490450"/>
            <a:ext cx="2648950" cy="1762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94" name="Shape 494"/>
        <p:cNvGrpSpPr/>
        <p:nvPr/>
      </p:nvGrpSpPr>
      <p:grpSpPr>
        <a:xfrm>
          <a:off x="0" y="0"/>
          <a:ext cx="0" cy="0"/>
          <a:chOff x="0" y="0"/>
          <a:chExt cx="0" cy="0"/>
        </a:xfrm>
      </p:grpSpPr>
      <p:sp>
        <p:nvSpPr>
          <p:cNvPr id="495" name="Google Shape;495;g1261d198356_0_268"/>
          <p:cNvSpPr txBox="1"/>
          <p:nvPr>
            <p:ph idx="4294967295" type="title"/>
          </p:nvPr>
        </p:nvSpPr>
        <p:spPr>
          <a:xfrm>
            <a:off x="2077075" y="380525"/>
            <a:ext cx="5083800" cy="76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rPr b="0" lang="en" sz="3700">
                <a:solidFill>
                  <a:srgbClr val="000000"/>
                </a:solidFill>
                <a:latin typeface="Arial"/>
                <a:ea typeface="Arial"/>
                <a:cs typeface="Arial"/>
                <a:sym typeface="Arial"/>
              </a:rPr>
              <a:t>Empathy and Presence</a:t>
            </a:r>
            <a:endParaRPr b="0" sz="3700">
              <a:solidFill>
                <a:srgbClr val="000000"/>
              </a:solidFill>
              <a:latin typeface="Arial"/>
              <a:ea typeface="Arial"/>
              <a:cs typeface="Arial"/>
              <a:sym typeface="Arial"/>
            </a:endParaRPr>
          </a:p>
          <a:p>
            <a:pPr indent="0" lvl="0" marL="0" rtl="0" algn="l">
              <a:lnSpc>
                <a:spcPct val="100000"/>
              </a:lnSpc>
              <a:spcBef>
                <a:spcPts val="0"/>
              </a:spcBef>
              <a:spcAft>
                <a:spcPts val="0"/>
              </a:spcAft>
              <a:buSzPts val="3600"/>
              <a:buNone/>
            </a:pPr>
            <a:r>
              <a:t/>
            </a:r>
            <a:endParaRPr sz="3600">
              <a:solidFill>
                <a:schemeClr val="dk1"/>
              </a:solidFill>
            </a:endParaRPr>
          </a:p>
        </p:txBody>
      </p:sp>
      <p:sp>
        <p:nvSpPr>
          <p:cNvPr id="496" name="Google Shape;496;g1261d198356_0_268"/>
          <p:cNvSpPr txBox="1"/>
          <p:nvPr>
            <p:ph idx="4294967295" type="title"/>
          </p:nvPr>
        </p:nvSpPr>
        <p:spPr>
          <a:xfrm>
            <a:off x="393476" y="1480150"/>
            <a:ext cx="4926300" cy="313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000"/>
              <a:buNone/>
            </a:pPr>
            <a:r>
              <a:t/>
            </a:r>
            <a:endParaRPr b="0" sz="2800">
              <a:solidFill>
                <a:srgbClr val="000000"/>
              </a:solidFill>
              <a:highlight>
                <a:srgbClr val="FFFFFF"/>
              </a:highlight>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Presentations at CarlRogers.info: New World / New Person Pt. 1 2/22/81 &#10;Full audio at:  http://carlrogers.info/audio.html&#10;More on Rogers and Empathy at: http://j.mp/V88gdn&#10;&#10;Starts talking about empathy and empathic listening at 40:30, discusses presence from 42:00 to end.&#10;Transcript: &#10;&quot;You've heard much in this conference about the skill of empathic listening. I simply want to underscore what has been said because I believe that it plays a large part in our future. I come to believe that a very sensitive listening is one of the most powerful forces for growth that I know. &#10;&#10;When I can let myself enter softly and delicately, the vulnerable inner world of the other person. &#10;When I can temporarily lay aside my views and values and prejudices. &#10;When I can let myself be at home in the fright, the concern, the pain, the anger, the tenderness, the confusion, which fills his or her life. &#10;When I can move about in that inner world without making judgments,. &#10;When I can see that world with fresh unfrightened eyes. &#10;When I can check the accuracy of my sensing's with him or her being guided by the responses I receive.&#10;&#10;Then I can be a companion to that inner person, pointing to the felt meanings of what is being experienced. Then I find myself to be a true helper, a welcome companion, and aid to growth and help. Listening seems such a easy word, I find it a lifetime task to achieve true listening and a task well worth the effort. &#10;&#10;There is another very subtle factor in the healing relationship which I have experienced and that I would call presence.  It is certainly known to physicians. ..... I to have experienced this. When I am at my best as a group facilitator, or a therapist, I discover this characteristic. I find that when I am closest to my inner intuitive self, when I am somehow in touch with the unknown in me, when perhaps I am in a slightly altered state of consciousness, then what ever I do seems to be full of healing. Then simply my presence is releasing and helpful. There is nothing I can do to force this experience. But when I can relax and be close to the transcendental core of me, then I may behave in strange and impulsive ways in the relationship, ways which I can't justify rationally which have nothing to do with my thought processes. But these strange behaviors turn out to be right in some odd way. At those moments it seems that my inner spirit has reached out and touched the inner spirit of the other. Our relationship transcends itself and had become part of something larger. Profound growth and healing and energy are present." id="497" name="Google Shape;497;g1261d198356_0_268" title="Carl Rogers on Empathy and Presence">
            <a:hlinkClick r:id="rId3"/>
          </p:cNvPr>
          <p:cNvPicPr preferRelativeResize="0"/>
          <p:nvPr/>
        </p:nvPicPr>
        <p:blipFill rotWithShape="1">
          <a:blip r:embed="rId4">
            <a:alphaModFix/>
          </a:blip>
          <a:srcRect b="0" l="0" r="0" t="0"/>
          <a:stretch/>
        </p:blipFill>
        <p:spPr>
          <a:xfrm>
            <a:off x="2251675" y="1358539"/>
            <a:ext cx="4509500" cy="3382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501" name="Shape 501"/>
        <p:cNvGrpSpPr/>
        <p:nvPr/>
      </p:nvGrpSpPr>
      <p:grpSpPr>
        <a:xfrm>
          <a:off x="0" y="0"/>
          <a:ext cx="0" cy="0"/>
          <a:chOff x="0" y="0"/>
          <a:chExt cx="0" cy="0"/>
        </a:xfrm>
      </p:grpSpPr>
      <p:sp>
        <p:nvSpPr>
          <p:cNvPr id="502" name="Google Shape;502;g1261d198356_0_274"/>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03" name="Google Shape;503;g1261d198356_0_274"/>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png" id="504" name="Google Shape;504;g1261d198356_0_274"/>
          <p:cNvPicPr preferRelativeResize="0"/>
          <p:nvPr/>
        </p:nvPicPr>
        <p:blipFill rotWithShape="1">
          <a:blip r:embed="rId3">
            <a:alphaModFix/>
          </a:blip>
          <a:srcRect b="0" l="0" r="0" t="0"/>
          <a:stretch/>
        </p:blipFill>
        <p:spPr>
          <a:xfrm>
            <a:off x="1345772" y="288850"/>
            <a:ext cx="5921176" cy="45657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669B"/>
            </a:gs>
            <a:gs pos="48000">
              <a:srgbClr val="009EF0"/>
            </a:gs>
            <a:gs pos="100000">
              <a:srgbClr val="57C5FF"/>
            </a:gs>
          </a:gsLst>
          <a:lin ang="16200038" scaled="0"/>
        </a:gradFill>
      </p:bgPr>
    </p:bg>
    <p:spTree>
      <p:nvGrpSpPr>
        <p:cNvPr id="508" name="Shape 508"/>
        <p:cNvGrpSpPr/>
        <p:nvPr/>
      </p:nvGrpSpPr>
      <p:grpSpPr>
        <a:xfrm>
          <a:off x="0" y="0"/>
          <a:ext cx="0" cy="0"/>
          <a:chOff x="0" y="0"/>
          <a:chExt cx="0" cy="0"/>
        </a:xfrm>
      </p:grpSpPr>
      <p:sp>
        <p:nvSpPr>
          <p:cNvPr id="509" name="Google Shape;509;g1261d198356_0_280"/>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10" name="Google Shape;510;g1261d198356_0_280"/>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2.png" id="511" name="Google Shape;511;g1261d198356_0_280"/>
          <p:cNvPicPr preferRelativeResize="0"/>
          <p:nvPr/>
        </p:nvPicPr>
        <p:blipFill rotWithShape="1">
          <a:blip r:embed="rId3">
            <a:alphaModFix/>
          </a:blip>
          <a:srcRect b="0" l="0" r="0" t="0"/>
          <a:stretch/>
        </p:blipFill>
        <p:spPr>
          <a:xfrm>
            <a:off x="1442325" y="663700"/>
            <a:ext cx="5944775" cy="43124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515" name="Shape 515"/>
        <p:cNvGrpSpPr/>
        <p:nvPr/>
      </p:nvGrpSpPr>
      <p:grpSpPr>
        <a:xfrm>
          <a:off x="0" y="0"/>
          <a:ext cx="0" cy="0"/>
          <a:chOff x="0" y="0"/>
          <a:chExt cx="0" cy="0"/>
        </a:xfrm>
      </p:grpSpPr>
      <p:sp>
        <p:nvSpPr>
          <p:cNvPr id="516" name="Google Shape;516;g1261d198356_0_286"/>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17" name="Google Shape;517;g1261d198356_0_286"/>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3.png" id="518" name="Google Shape;518;g1261d198356_0_286"/>
          <p:cNvPicPr preferRelativeResize="0"/>
          <p:nvPr/>
        </p:nvPicPr>
        <p:blipFill rotWithShape="1">
          <a:blip r:embed="rId3">
            <a:alphaModFix/>
          </a:blip>
          <a:srcRect b="0" l="0" r="0" t="0"/>
          <a:stretch/>
        </p:blipFill>
        <p:spPr>
          <a:xfrm>
            <a:off x="1592550" y="602372"/>
            <a:ext cx="5878500" cy="440162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EDE8"/>
            </a:gs>
            <a:gs pos="46000">
              <a:srgbClr val="29D2C7"/>
            </a:gs>
            <a:gs pos="100000">
              <a:srgbClr val="177771"/>
            </a:gs>
          </a:gsLst>
          <a:path path="circle">
            <a:fillToRect b="50%" l="50%" r="50%" t="50%"/>
          </a:path>
          <a:tileRect/>
        </a:gradFill>
      </p:bgPr>
    </p:bg>
    <p:spTree>
      <p:nvGrpSpPr>
        <p:cNvPr id="522" name="Shape 522"/>
        <p:cNvGrpSpPr/>
        <p:nvPr/>
      </p:nvGrpSpPr>
      <p:grpSpPr>
        <a:xfrm>
          <a:off x="0" y="0"/>
          <a:ext cx="0" cy="0"/>
          <a:chOff x="0" y="0"/>
          <a:chExt cx="0" cy="0"/>
        </a:xfrm>
      </p:grpSpPr>
      <p:sp>
        <p:nvSpPr>
          <p:cNvPr id="523" name="Google Shape;523;g1261d198356_0_292"/>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24" name="Google Shape;524;g1261d198356_0_292"/>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4.png" id="525" name="Google Shape;525;g1261d198356_0_292"/>
          <p:cNvPicPr preferRelativeResize="0"/>
          <p:nvPr/>
        </p:nvPicPr>
        <p:blipFill rotWithShape="1">
          <a:blip r:embed="rId3">
            <a:alphaModFix/>
          </a:blip>
          <a:srcRect b="0" l="0" r="0" t="0"/>
          <a:stretch/>
        </p:blipFill>
        <p:spPr>
          <a:xfrm>
            <a:off x="1705525" y="1070849"/>
            <a:ext cx="5315276" cy="3986475"/>
          </a:xfrm>
          <a:prstGeom prst="rect">
            <a:avLst/>
          </a:prstGeom>
          <a:noFill/>
          <a:ln>
            <a:noFill/>
          </a:ln>
        </p:spPr>
      </p:pic>
      <p:sp>
        <p:nvSpPr>
          <p:cNvPr id="526" name="Google Shape;526;g1261d198356_0_292"/>
          <p:cNvSpPr txBox="1"/>
          <p:nvPr/>
        </p:nvSpPr>
        <p:spPr>
          <a:xfrm>
            <a:off x="2075600" y="313000"/>
            <a:ext cx="5315400" cy="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Limiting Level 1 Listening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530" name="Shape 530"/>
        <p:cNvGrpSpPr/>
        <p:nvPr/>
      </p:nvGrpSpPr>
      <p:grpSpPr>
        <a:xfrm>
          <a:off x="0" y="0"/>
          <a:ext cx="0" cy="0"/>
          <a:chOff x="0" y="0"/>
          <a:chExt cx="0" cy="0"/>
        </a:xfrm>
      </p:grpSpPr>
      <p:sp>
        <p:nvSpPr>
          <p:cNvPr id="531" name="Google Shape;531;g1261d198356_0_299"/>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32" name="Google Shape;532;g1261d198356_0_299"/>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6.png" id="533" name="Google Shape;533;g1261d198356_0_299"/>
          <p:cNvPicPr preferRelativeResize="0"/>
          <p:nvPr/>
        </p:nvPicPr>
        <p:blipFill rotWithShape="1">
          <a:blip r:embed="rId3">
            <a:alphaModFix/>
          </a:blip>
          <a:srcRect b="0" l="0" r="0" t="0"/>
          <a:stretch/>
        </p:blipFill>
        <p:spPr>
          <a:xfrm>
            <a:off x="1441450" y="576050"/>
            <a:ext cx="5731974" cy="426234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3A893"/>
            </a:gs>
            <a:gs pos="23000">
              <a:srgbClr val="43A893"/>
            </a:gs>
            <a:gs pos="69000">
              <a:srgbClr val="398E7C"/>
            </a:gs>
            <a:gs pos="97000">
              <a:srgbClr val="358473"/>
            </a:gs>
            <a:gs pos="100000">
              <a:srgbClr val="358473"/>
            </a:gs>
          </a:gsLst>
          <a:path path="circle">
            <a:fillToRect b="50%" l="50%" r="50%" t="50%"/>
          </a:path>
          <a:tileRect/>
        </a:gradFill>
      </p:bgPr>
    </p:bg>
    <p:spTree>
      <p:nvGrpSpPr>
        <p:cNvPr id="537" name="Shape 537"/>
        <p:cNvGrpSpPr/>
        <p:nvPr/>
      </p:nvGrpSpPr>
      <p:grpSpPr>
        <a:xfrm>
          <a:off x="0" y="0"/>
          <a:ext cx="0" cy="0"/>
          <a:chOff x="0" y="0"/>
          <a:chExt cx="0" cy="0"/>
        </a:xfrm>
      </p:grpSpPr>
      <p:sp>
        <p:nvSpPr>
          <p:cNvPr id="538" name="Google Shape;538;g1261d198356_0_305"/>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39" name="Google Shape;539;g1261d198356_0_305"/>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7.png" id="540" name="Google Shape;540;g1261d198356_0_305"/>
          <p:cNvPicPr preferRelativeResize="0"/>
          <p:nvPr/>
        </p:nvPicPr>
        <p:blipFill rotWithShape="1">
          <a:blip r:embed="rId3">
            <a:alphaModFix/>
          </a:blip>
          <a:srcRect b="0" l="0" r="0" t="0"/>
          <a:stretch/>
        </p:blipFill>
        <p:spPr>
          <a:xfrm>
            <a:off x="1349229" y="391350"/>
            <a:ext cx="5822374" cy="43608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544" name="Shape 544"/>
        <p:cNvGrpSpPr/>
        <p:nvPr/>
      </p:nvGrpSpPr>
      <p:grpSpPr>
        <a:xfrm>
          <a:off x="0" y="0"/>
          <a:ext cx="0" cy="0"/>
          <a:chOff x="0" y="0"/>
          <a:chExt cx="0" cy="0"/>
        </a:xfrm>
      </p:grpSpPr>
      <p:sp>
        <p:nvSpPr>
          <p:cNvPr id="545" name="Google Shape;545;g1261d198356_0_311"/>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46" name="Google Shape;546;g1261d198356_0_311"/>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8.png" id="547" name="Google Shape;547;g1261d198356_0_311"/>
          <p:cNvPicPr preferRelativeResize="0"/>
          <p:nvPr/>
        </p:nvPicPr>
        <p:blipFill rotWithShape="1">
          <a:blip r:embed="rId3">
            <a:alphaModFix/>
          </a:blip>
          <a:srcRect b="0" l="0" r="0" t="0"/>
          <a:stretch/>
        </p:blipFill>
        <p:spPr>
          <a:xfrm>
            <a:off x="1463476" y="419500"/>
            <a:ext cx="5971349" cy="443402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3A67"/>
            </a:gs>
            <a:gs pos="48000">
              <a:srgbClr val="005CA5"/>
            </a:gs>
            <a:gs pos="100000">
              <a:srgbClr val="2AA1FE"/>
            </a:gs>
          </a:gsLst>
          <a:lin ang="16200038" scaled="0"/>
        </a:gradFill>
      </p:bgPr>
    </p:bg>
    <p:spTree>
      <p:nvGrpSpPr>
        <p:cNvPr id="551" name="Shape 551"/>
        <p:cNvGrpSpPr/>
        <p:nvPr/>
      </p:nvGrpSpPr>
      <p:grpSpPr>
        <a:xfrm>
          <a:off x="0" y="0"/>
          <a:ext cx="0" cy="0"/>
          <a:chOff x="0" y="0"/>
          <a:chExt cx="0" cy="0"/>
        </a:xfrm>
      </p:grpSpPr>
      <p:sp>
        <p:nvSpPr>
          <p:cNvPr id="552" name="Google Shape;552;g1261d198356_0_317"/>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553" name="Google Shape;553;g1261d198356_0_317"/>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10.png" id="554" name="Google Shape;554;g1261d198356_0_317"/>
          <p:cNvPicPr preferRelativeResize="0"/>
          <p:nvPr/>
        </p:nvPicPr>
        <p:blipFill rotWithShape="1">
          <a:blip r:embed="rId3">
            <a:alphaModFix/>
          </a:blip>
          <a:srcRect b="0" l="0" r="0" t="0"/>
          <a:stretch/>
        </p:blipFill>
        <p:spPr>
          <a:xfrm>
            <a:off x="1280975" y="510675"/>
            <a:ext cx="6083575" cy="45183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558" name="Shape 558"/>
        <p:cNvGrpSpPr/>
        <p:nvPr/>
      </p:nvGrpSpPr>
      <p:grpSpPr>
        <a:xfrm>
          <a:off x="0" y="0"/>
          <a:ext cx="0" cy="0"/>
          <a:chOff x="0" y="0"/>
          <a:chExt cx="0" cy="0"/>
        </a:xfrm>
      </p:grpSpPr>
      <p:sp>
        <p:nvSpPr>
          <p:cNvPr id="559" name="Google Shape;559;ge634e917c7_1_73"/>
          <p:cNvSpPr txBox="1"/>
          <p:nvPr/>
        </p:nvSpPr>
        <p:spPr>
          <a:xfrm>
            <a:off x="482800" y="1507325"/>
            <a:ext cx="5756100" cy="3203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Track your progress (Dopamine)</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Identify triggers and ways to manage them</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300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560" name="Google Shape;560;ge634e917c7_1_73"/>
          <p:cNvSpPr txBox="1"/>
          <p:nvPr/>
        </p:nvSpPr>
        <p:spPr>
          <a:xfrm>
            <a:off x="515500" y="524000"/>
            <a:ext cx="56907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Arial"/>
                <a:ea typeface="Arial"/>
                <a:cs typeface="Arial"/>
                <a:sym typeface="Arial"/>
              </a:rPr>
              <a:t>Coaching - Recovery Plan</a:t>
            </a:r>
            <a:endParaRPr b="1" i="0" sz="3200" u="none" cap="none" strike="noStrike">
              <a:solidFill>
                <a:schemeClr val="lt1"/>
              </a:solidFill>
              <a:latin typeface="Arial"/>
              <a:ea typeface="Arial"/>
              <a:cs typeface="Arial"/>
              <a:sym typeface="Arial"/>
            </a:endParaRPr>
          </a:p>
        </p:txBody>
      </p:sp>
      <p:pic>
        <p:nvPicPr>
          <p:cNvPr id="561" name="Google Shape;561;ge634e917c7_1_73"/>
          <p:cNvPicPr preferRelativeResize="0"/>
          <p:nvPr/>
        </p:nvPicPr>
        <p:blipFill rotWithShape="1">
          <a:blip r:embed="rId3">
            <a:alphaModFix/>
          </a:blip>
          <a:srcRect b="0" l="0" r="0" t="0"/>
          <a:stretch/>
        </p:blipFill>
        <p:spPr>
          <a:xfrm>
            <a:off x="6372250" y="781050"/>
            <a:ext cx="2413550" cy="16061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65" name="Shape 565"/>
        <p:cNvGrpSpPr/>
        <p:nvPr/>
      </p:nvGrpSpPr>
      <p:grpSpPr>
        <a:xfrm>
          <a:off x="0" y="0"/>
          <a:ext cx="0" cy="0"/>
          <a:chOff x="0" y="0"/>
          <a:chExt cx="0" cy="0"/>
        </a:xfrm>
      </p:grpSpPr>
      <p:sp>
        <p:nvSpPr>
          <p:cNvPr id="566" name="Google Shape;566;ge44833c4c4_0_156"/>
          <p:cNvSpPr txBox="1"/>
          <p:nvPr/>
        </p:nvSpPr>
        <p:spPr>
          <a:xfrm>
            <a:off x="561425" y="1373000"/>
            <a:ext cx="58095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Offer healthier lifestyle alternatives:</a:t>
            </a:r>
            <a:endParaRPr b="0" i="0" sz="2300" u="none" cap="none" strike="noStrike">
              <a:solidFill>
                <a:schemeClr val="dk1"/>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300"/>
              <a:buFont typeface="Arial"/>
              <a:buNone/>
            </a:pPr>
            <a:r>
              <a:rPr b="0" i="0" lang="en" sz="2300" u="none" cap="none" strike="noStrike">
                <a:solidFill>
                  <a:schemeClr val="dk1"/>
                </a:solidFill>
                <a:latin typeface="Arial"/>
                <a:ea typeface="Arial"/>
                <a:cs typeface="Arial"/>
                <a:sym typeface="Arial"/>
              </a:rPr>
              <a:t>Relationships, activities, exercise (Dopamine, Oxytocin, Endorphins)</a:t>
            </a:r>
            <a:endParaRPr b="0" i="0" sz="2300" u="none" cap="none" strike="noStrike">
              <a:solidFill>
                <a:schemeClr val="dk1"/>
              </a:solidFill>
              <a:latin typeface="Arial"/>
              <a:ea typeface="Arial"/>
              <a:cs typeface="Arial"/>
              <a:sym typeface="Arial"/>
            </a:endParaRPr>
          </a:p>
          <a:p>
            <a:pPr indent="-374650" lvl="0" marL="457200" marR="0" rtl="0" algn="l">
              <a:lnSpc>
                <a:spcPct val="150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Creativity, Exercise, Music, Volunteering  (Dopamine)</a:t>
            </a:r>
            <a:endParaRPr b="0" i="0" sz="23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567" name="Google Shape;567;ge44833c4c4_0_156"/>
          <p:cNvSpPr txBox="1"/>
          <p:nvPr/>
        </p:nvSpPr>
        <p:spPr>
          <a:xfrm>
            <a:off x="824325" y="562100"/>
            <a:ext cx="27726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dk1"/>
                </a:solidFill>
                <a:latin typeface="Arial"/>
                <a:ea typeface="Arial"/>
                <a:cs typeface="Arial"/>
                <a:sym typeface="Arial"/>
              </a:rPr>
              <a:t>Coaching</a:t>
            </a:r>
            <a:endParaRPr b="1" i="0" sz="3200" u="none" cap="none" strike="noStrike">
              <a:solidFill>
                <a:schemeClr val="dk1"/>
              </a:solidFill>
              <a:latin typeface="Arial"/>
              <a:ea typeface="Arial"/>
              <a:cs typeface="Arial"/>
              <a:sym typeface="Arial"/>
            </a:endParaRPr>
          </a:p>
        </p:txBody>
      </p:sp>
      <p:pic>
        <p:nvPicPr>
          <p:cNvPr id="568" name="Google Shape;568;ge44833c4c4_0_156"/>
          <p:cNvPicPr preferRelativeResize="0"/>
          <p:nvPr/>
        </p:nvPicPr>
        <p:blipFill rotWithShape="1">
          <a:blip r:embed="rId3">
            <a:alphaModFix/>
          </a:blip>
          <a:srcRect b="0" l="0" r="0" t="0"/>
          <a:stretch/>
        </p:blipFill>
        <p:spPr>
          <a:xfrm>
            <a:off x="6277125" y="1149500"/>
            <a:ext cx="2257742" cy="15024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572" name="Shape 572"/>
        <p:cNvGrpSpPr/>
        <p:nvPr/>
      </p:nvGrpSpPr>
      <p:grpSpPr>
        <a:xfrm>
          <a:off x="0" y="0"/>
          <a:ext cx="0" cy="0"/>
          <a:chOff x="0" y="0"/>
          <a:chExt cx="0" cy="0"/>
        </a:xfrm>
      </p:grpSpPr>
      <p:sp>
        <p:nvSpPr>
          <p:cNvPr id="573" name="Google Shape;573;ge44833c4c4_0_528"/>
          <p:cNvSpPr txBox="1"/>
          <p:nvPr/>
        </p:nvSpPr>
        <p:spPr>
          <a:xfrm>
            <a:off x="616150" y="1516850"/>
            <a:ext cx="49845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15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Education</a:t>
            </a:r>
            <a:endParaRPr b="0" i="0" sz="2300" u="none" cap="none" strike="noStrike">
              <a:solidFill>
                <a:schemeClr val="lt1"/>
              </a:solidFill>
              <a:latin typeface="Arial"/>
              <a:ea typeface="Arial"/>
              <a:cs typeface="Arial"/>
              <a:sym typeface="Arial"/>
            </a:endParaRPr>
          </a:p>
          <a:p>
            <a:pPr indent="-374650" lvl="0" marL="457200" marR="0" rtl="0" algn="l">
              <a:lnSpc>
                <a:spcPct val="115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Work </a:t>
            </a:r>
            <a:endParaRPr b="0" i="0" sz="2300" u="none" cap="none" strike="noStrike">
              <a:solidFill>
                <a:schemeClr val="lt1"/>
              </a:solidFill>
              <a:latin typeface="Arial"/>
              <a:ea typeface="Arial"/>
              <a:cs typeface="Arial"/>
              <a:sym typeface="Arial"/>
            </a:endParaRPr>
          </a:p>
          <a:p>
            <a:pPr indent="-374650" lvl="0" marL="457200" marR="0" rtl="0" algn="l">
              <a:lnSpc>
                <a:spcPct val="115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Housing </a:t>
            </a:r>
            <a:endParaRPr b="0" i="0" sz="2300" u="none" cap="none" strike="noStrike">
              <a:solidFill>
                <a:schemeClr val="lt1"/>
              </a:solidFill>
              <a:latin typeface="Arial"/>
              <a:ea typeface="Arial"/>
              <a:cs typeface="Arial"/>
              <a:sym typeface="Arial"/>
            </a:endParaRPr>
          </a:p>
          <a:p>
            <a:pPr indent="-374650" lvl="0" marL="457200" marR="0" rtl="0" algn="l">
              <a:lnSpc>
                <a:spcPct val="115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Jobs</a:t>
            </a:r>
            <a:br>
              <a:rPr b="0" i="0" lang="en" sz="2300" u="none" cap="none" strike="noStrike">
                <a:solidFill>
                  <a:schemeClr val="lt1"/>
                </a:solidFill>
                <a:latin typeface="Arial"/>
                <a:ea typeface="Arial"/>
                <a:cs typeface="Arial"/>
                <a:sym typeface="Arial"/>
              </a:rPr>
            </a:b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574" name="Google Shape;574;ge44833c4c4_0_528"/>
          <p:cNvSpPr txBox="1"/>
          <p:nvPr/>
        </p:nvSpPr>
        <p:spPr>
          <a:xfrm>
            <a:off x="824325" y="562100"/>
            <a:ext cx="49002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Arial"/>
                <a:ea typeface="Arial"/>
                <a:cs typeface="Arial"/>
                <a:sym typeface="Arial"/>
              </a:rPr>
              <a:t>Coaching - Resources</a:t>
            </a:r>
            <a:endParaRPr b="1" i="0" sz="3200" u="none" cap="none" strike="noStrike">
              <a:solidFill>
                <a:schemeClr val="lt1"/>
              </a:solidFill>
              <a:latin typeface="Arial"/>
              <a:ea typeface="Arial"/>
              <a:cs typeface="Arial"/>
              <a:sym typeface="Arial"/>
            </a:endParaRPr>
          </a:p>
        </p:txBody>
      </p:sp>
      <p:pic>
        <p:nvPicPr>
          <p:cNvPr id="575" name="Google Shape;575;ge44833c4c4_0_528"/>
          <p:cNvPicPr preferRelativeResize="0"/>
          <p:nvPr/>
        </p:nvPicPr>
        <p:blipFill rotWithShape="1">
          <a:blip r:embed="rId3">
            <a:alphaModFix/>
          </a:blip>
          <a:srcRect b="0" l="0" r="0" t="0"/>
          <a:stretch/>
        </p:blipFill>
        <p:spPr>
          <a:xfrm>
            <a:off x="5863675" y="1076325"/>
            <a:ext cx="2413550" cy="160610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579" name="Shape 579"/>
        <p:cNvGrpSpPr/>
        <p:nvPr/>
      </p:nvGrpSpPr>
      <p:grpSpPr>
        <a:xfrm>
          <a:off x="0" y="0"/>
          <a:ext cx="0" cy="0"/>
          <a:chOff x="0" y="0"/>
          <a:chExt cx="0" cy="0"/>
        </a:xfrm>
      </p:grpSpPr>
      <p:sp>
        <p:nvSpPr>
          <p:cNvPr id="580" name="Google Shape;580;ge44833c4c4_0_2"/>
          <p:cNvSpPr txBox="1"/>
          <p:nvPr/>
        </p:nvSpPr>
        <p:spPr>
          <a:xfrm>
            <a:off x="484250" y="838150"/>
            <a:ext cx="5690400" cy="320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374650" lvl="0" marL="457200" marR="0" rtl="0" algn="l">
              <a:lnSpc>
                <a:spcPct val="115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Promote 12 step/support groups </a:t>
            </a:r>
            <a:br>
              <a:rPr b="0" i="0" lang="en" sz="2300" u="none" cap="none" strike="noStrike">
                <a:solidFill>
                  <a:srgbClr val="000000"/>
                </a:solidFill>
                <a:latin typeface="Arial"/>
                <a:ea typeface="Arial"/>
                <a:cs typeface="Arial"/>
                <a:sym typeface="Arial"/>
              </a:rPr>
            </a:br>
            <a:r>
              <a:rPr b="0" i="0" lang="en" sz="2300" u="none" cap="none" strike="noStrike">
                <a:solidFill>
                  <a:srgbClr val="000000"/>
                </a:solidFill>
                <a:latin typeface="Arial"/>
                <a:ea typeface="Arial"/>
                <a:cs typeface="Arial"/>
                <a:sym typeface="Arial"/>
              </a:rPr>
              <a:t>  </a:t>
            </a:r>
            <a:endParaRPr b="0" i="0" sz="23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(Dopamine  - social reward is processed in the same brain reward centers in the limbic system as non-social reward and drug addiction)</a:t>
            </a:r>
            <a:endParaRPr b="0" i="0" sz="23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581" name="Google Shape;581;ge44833c4c4_0_2"/>
          <p:cNvSpPr txBox="1"/>
          <p:nvPr/>
        </p:nvSpPr>
        <p:spPr>
          <a:xfrm>
            <a:off x="596575" y="490125"/>
            <a:ext cx="32880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rgbClr val="000000"/>
                </a:solidFill>
                <a:latin typeface="Arial"/>
                <a:ea typeface="Arial"/>
                <a:cs typeface="Arial"/>
                <a:sym typeface="Arial"/>
              </a:rPr>
              <a:t>12 Steps</a:t>
            </a:r>
            <a:endParaRPr b="1" i="0" sz="3200" u="none" cap="none" strike="noStrike">
              <a:solidFill>
                <a:srgbClr val="000000"/>
              </a:solidFill>
              <a:latin typeface="Arial"/>
              <a:ea typeface="Arial"/>
              <a:cs typeface="Arial"/>
              <a:sym typeface="Arial"/>
            </a:endParaRPr>
          </a:p>
        </p:txBody>
      </p:sp>
      <p:pic>
        <p:nvPicPr>
          <p:cNvPr id="582" name="Google Shape;582;ge44833c4c4_0_2"/>
          <p:cNvPicPr preferRelativeResize="0"/>
          <p:nvPr/>
        </p:nvPicPr>
        <p:blipFill rotWithShape="1">
          <a:blip r:embed="rId3">
            <a:alphaModFix/>
          </a:blip>
          <a:srcRect b="0" l="0" r="0" t="0"/>
          <a:stretch/>
        </p:blipFill>
        <p:spPr>
          <a:xfrm>
            <a:off x="6075275" y="1099575"/>
            <a:ext cx="2619375" cy="17430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86" name="Shape 586"/>
        <p:cNvGrpSpPr/>
        <p:nvPr/>
      </p:nvGrpSpPr>
      <p:grpSpPr>
        <a:xfrm>
          <a:off x="0" y="0"/>
          <a:ext cx="0" cy="0"/>
          <a:chOff x="0" y="0"/>
          <a:chExt cx="0" cy="0"/>
        </a:xfrm>
      </p:grpSpPr>
      <p:sp>
        <p:nvSpPr>
          <p:cNvPr id="587" name="Google Shape;587;ge44833c4c4_0_177"/>
          <p:cNvSpPr txBox="1"/>
          <p:nvPr/>
        </p:nvSpPr>
        <p:spPr>
          <a:xfrm>
            <a:off x="544200" y="1313025"/>
            <a:ext cx="51507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65% increase in endogenous dopamine release</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Increase in the serotonin levels during meditation</a:t>
            </a: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https://www.ncbi.nlm.nih.gov/pmc/articles/PMC3190564/</a:t>
            </a:r>
            <a:endParaRPr b="0" i="0" sz="14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588" name="Google Shape;588;ge44833c4c4_0_177"/>
          <p:cNvSpPr txBox="1"/>
          <p:nvPr/>
        </p:nvSpPr>
        <p:spPr>
          <a:xfrm>
            <a:off x="608550" y="502125"/>
            <a:ext cx="34440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Spiritual Growth</a:t>
            </a:r>
            <a:endParaRPr b="1" i="0" sz="3500" u="none" cap="none" strike="noStrike">
              <a:solidFill>
                <a:srgbClr val="000000"/>
              </a:solidFill>
              <a:latin typeface="Arial"/>
              <a:ea typeface="Arial"/>
              <a:cs typeface="Arial"/>
              <a:sym typeface="Arial"/>
            </a:endParaRPr>
          </a:p>
        </p:txBody>
      </p:sp>
      <p:pic>
        <p:nvPicPr>
          <p:cNvPr id="589" name="Google Shape;589;ge44833c4c4_0_177"/>
          <p:cNvPicPr preferRelativeResize="0"/>
          <p:nvPr/>
        </p:nvPicPr>
        <p:blipFill rotWithShape="1">
          <a:blip r:embed="rId3">
            <a:alphaModFix/>
          </a:blip>
          <a:srcRect b="0" l="0" r="0" t="0"/>
          <a:stretch/>
        </p:blipFill>
        <p:spPr>
          <a:xfrm>
            <a:off x="5859275" y="799825"/>
            <a:ext cx="2619375" cy="17430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lin ang="5400012" scaled="0"/>
        </a:gradFill>
      </p:bgPr>
    </p:bg>
    <p:spTree>
      <p:nvGrpSpPr>
        <p:cNvPr id="593" name="Shape 593"/>
        <p:cNvGrpSpPr/>
        <p:nvPr/>
      </p:nvGrpSpPr>
      <p:grpSpPr>
        <a:xfrm>
          <a:off x="0" y="0"/>
          <a:ext cx="0" cy="0"/>
          <a:chOff x="0" y="0"/>
          <a:chExt cx="0" cy="0"/>
        </a:xfrm>
      </p:grpSpPr>
      <p:sp>
        <p:nvSpPr>
          <p:cNvPr id="594" name="Google Shape;594;ge44833c4c4_0_298"/>
          <p:cNvSpPr txBox="1"/>
          <p:nvPr/>
        </p:nvSpPr>
        <p:spPr>
          <a:xfrm>
            <a:off x="608550" y="502125"/>
            <a:ext cx="39483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b="1" i="0" lang="en" sz="2600" u="none" cap="none" strike="noStrike">
                <a:solidFill>
                  <a:schemeClr val="lt1"/>
                </a:solidFill>
                <a:latin typeface="Arial"/>
                <a:ea typeface="Arial"/>
                <a:cs typeface="Arial"/>
                <a:sym typeface="Arial"/>
              </a:rPr>
              <a:t>4. Relapse Prevention</a:t>
            </a:r>
            <a:endParaRPr b="1" i="0" sz="3500" u="none" cap="none" strike="noStrike">
              <a:solidFill>
                <a:schemeClr val="lt1"/>
              </a:solidFill>
              <a:latin typeface="Arial"/>
              <a:ea typeface="Arial"/>
              <a:cs typeface="Arial"/>
              <a:sym typeface="Arial"/>
            </a:endParaRPr>
          </a:p>
        </p:txBody>
      </p:sp>
      <p:pic>
        <p:nvPicPr>
          <p:cNvPr id="595" name="Google Shape;595;ge44833c4c4_0_298"/>
          <p:cNvPicPr preferRelativeResize="0"/>
          <p:nvPr/>
        </p:nvPicPr>
        <p:blipFill rotWithShape="1">
          <a:blip r:embed="rId3">
            <a:alphaModFix/>
          </a:blip>
          <a:srcRect b="0" l="0" r="0" t="0"/>
          <a:stretch/>
        </p:blipFill>
        <p:spPr>
          <a:xfrm>
            <a:off x="4900350" y="99375"/>
            <a:ext cx="3770114" cy="5143501"/>
          </a:xfrm>
          <a:prstGeom prst="rect">
            <a:avLst/>
          </a:prstGeom>
          <a:noFill/>
          <a:ln>
            <a:noFill/>
          </a:ln>
        </p:spPr>
      </p:pic>
      <p:sp>
        <p:nvSpPr>
          <p:cNvPr id="596" name="Google Shape;596;ge44833c4c4_0_298"/>
          <p:cNvSpPr txBox="1"/>
          <p:nvPr/>
        </p:nvSpPr>
        <p:spPr>
          <a:xfrm>
            <a:off x="623450" y="1462725"/>
            <a:ext cx="3561000" cy="30015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Stress Cues</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Re-Exposing</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Environment</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600" name="Shape 600"/>
        <p:cNvGrpSpPr/>
        <p:nvPr/>
      </p:nvGrpSpPr>
      <p:grpSpPr>
        <a:xfrm>
          <a:off x="0" y="0"/>
          <a:ext cx="0" cy="0"/>
          <a:chOff x="0" y="0"/>
          <a:chExt cx="0" cy="0"/>
        </a:xfrm>
      </p:grpSpPr>
      <p:pic>
        <p:nvPicPr>
          <p:cNvPr id="601" name="Google Shape;601;ge44833c4c4_0_307"/>
          <p:cNvPicPr preferRelativeResize="0"/>
          <p:nvPr/>
        </p:nvPicPr>
        <p:blipFill rotWithShape="1">
          <a:blip r:embed="rId3">
            <a:alphaModFix/>
          </a:blip>
          <a:srcRect b="0" l="0" r="0" t="0"/>
          <a:stretch/>
        </p:blipFill>
        <p:spPr>
          <a:xfrm>
            <a:off x="4740675" y="500075"/>
            <a:ext cx="3032175" cy="3924900"/>
          </a:xfrm>
          <a:prstGeom prst="rect">
            <a:avLst/>
          </a:prstGeom>
          <a:noFill/>
          <a:ln>
            <a:noFill/>
          </a:ln>
        </p:spPr>
      </p:pic>
      <p:sp>
        <p:nvSpPr>
          <p:cNvPr id="602" name="Google Shape;602;ge44833c4c4_0_307"/>
          <p:cNvSpPr txBox="1"/>
          <p:nvPr/>
        </p:nvSpPr>
        <p:spPr>
          <a:xfrm>
            <a:off x="438975" y="566200"/>
            <a:ext cx="3729300" cy="39096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The Wellness Recovery Action Plan® or WRAP®, is a self-designed prevention and wellness process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Developed to help addiction and mental health and help people their life dreams and goals.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606" name="Shape 606"/>
        <p:cNvGrpSpPr/>
        <p:nvPr/>
      </p:nvGrpSpPr>
      <p:grpSpPr>
        <a:xfrm>
          <a:off x="0" y="0"/>
          <a:ext cx="0" cy="0"/>
          <a:chOff x="0" y="0"/>
          <a:chExt cx="0" cy="0"/>
        </a:xfrm>
      </p:grpSpPr>
      <p:pic>
        <p:nvPicPr>
          <p:cNvPr id="607" name="Google Shape;607;ge80ea279d4_0_0"/>
          <p:cNvPicPr preferRelativeResize="0"/>
          <p:nvPr/>
        </p:nvPicPr>
        <p:blipFill rotWithShape="1">
          <a:blip r:embed="rId3">
            <a:alphaModFix/>
          </a:blip>
          <a:srcRect b="0" l="0" r="0" t="0"/>
          <a:stretch/>
        </p:blipFill>
        <p:spPr>
          <a:xfrm>
            <a:off x="2671237" y="152400"/>
            <a:ext cx="3717871"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