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58000" cy="9144000"/>
  <p:embeddedFontLst>
    <p:embeddedFont>
      <p:font typeface="Raleway"/>
      <p:regular r:id="rId24"/>
      <p:bold r:id="rId25"/>
      <p:italic r:id="rId26"/>
      <p:boldItalic r:id="rId27"/>
    </p:embeddedFont>
    <p:embeddedFont>
      <p:font typeface="Lato"/>
      <p:regular r:id="rId28"/>
      <p:bold r:id="rId29"/>
      <p:italic r:id="rId30"/>
      <p:boldItalic r:id="rId31"/>
    </p:embeddedFont>
    <p:embeddedFont>
      <p:font typeface="DM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6" roundtripDataSignature="AMtx7mjHJWztHm411euLklV3Mz8oiIEv8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aleway-regular.fntdata"/><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leway-italic.fntdata"/><Relationship Id="rId25" Type="http://schemas.openxmlformats.org/officeDocument/2006/relationships/font" Target="fonts/Raleway-bold.fntdata"/><Relationship Id="rId28" Type="http://schemas.openxmlformats.org/officeDocument/2006/relationships/font" Target="fonts/Lato-regular.fntdata"/><Relationship Id="rId27" Type="http://schemas.openxmlformats.org/officeDocument/2006/relationships/font" Target="fonts/Raleway-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Lat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7.xml"/><Relationship Id="rId33" Type="http://schemas.openxmlformats.org/officeDocument/2006/relationships/font" Target="fonts/DMSans-bold.fntdata"/><Relationship Id="rId10" Type="http://schemas.openxmlformats.org/officeDocument/2006/relationships/slide" Target="slides/slide6.xml"/><Relationship Id="rId32" Type="http://schemas.openxmlformats.org/officeDocument/2006/relationships/font" Target="fonts/DMSans-regular.fntdata"/><Relationship Id="rId13" Type="http://schemas.openxmlformats.org/officeDocument/2006/relationships/slide" Target="slides/slide9.xml"/><Relationship Id="rId35" Type="http://schemas.openxmlformats.org/officeDocument/2006/relationships/font" Target="fonts/DMSans-boldItalic.fntdata"/><Relationship Id="rId12" Type="http://schemas.openxmlformats.org/officeDocument/2006/relationships/slide" Target="slides/slide8.xml"/><Relationship Id="rId34" Type="http://schemas.openxmlformats.org/officeDocument/2006/relationships/font" Target="fonts/DMSans-italic.fntdata"/><Relationship Id="rId15" Type="http://schemas.openxmlformats.org/officeDocument/2006/relationships/slide" Target="slides/slide11.xml"/><Relationship Id="rId14" Type="http://schemas.openxmlformats.org/officeDocument/2006/relationships/slide" Target="slides/slide10.xml"/><Relationship Id="rId36" Type="http://customschemas.google.com/relationships/presentationmetadata" Target="meta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indtools.com/pages/article/newHTE_93.htm?download=1" TargetMode="External"/><Relationship Id="rId3" Type="http://schemas.openxmlformats.org/officeDocument/2006/relationships/hyperlink" Target="https://www.mindtools.com/page6.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a8cde72336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1a8cde72336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342900" rtl="0" algn="l">
              <a:lnSpc>
                <a:spcPct val="115000"/>
              </a:lnSpc>
              <a:spcBef>
                <a:spcPts val="0"/>
              </a:spcBef>
              <a:spcAft>
                <a:spcPts val="0"/>
              </a:spcAft>
              <a:buClr>
                <a:srgbClr val="26282A"/>
              </a:buClr>
              <a:buSzPts val="1000"/>
              <a:buNone/>
            </a:pPr>
            <a:r>
              <a:rPr lang="en" sz="1000">
                <a:solidFill>
                  <a:srgbClr val="26282A"/>
                </a:solidFill>
                <a:highlight>
                  <a:srgbClr val="FFFFFF"/>
                </a:highlight>
              </a:rPr>
              <a:t>How is coaching different than psychotherapy</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rPr lang="en" sz="1000">
                <a:solidFill>
                  <a:srgbClr val="26282A"/>
                </a:solidFill>
                <a:highlight>
                  <a:srgbClr val="FFFFFF"/>
                </a:highlight>
              </a:rPr>
              <a:t>Coaching is considered to be distinct from psychotherapy in that most cases coaches engage in coaching with generally well functioning individuals. Coaches for helping people with the most basic important goals, not treating mental disorders. Discuss the importance of referral to therapist will see depression anxiety bipolar OCD abuse etc.</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rPr lang="en" sz="1000">
                <a:solidFill>
                  <a:srgbClr val="26282A"/>
                </a:solidFill>
                <a:highlight>
                  <a:srgbClr val="FFFFFF"/>
                </a:highlight>
              </a:rPr>
              <a:t>There is also a shift from the hierarchical nature of therapy with her as a therapist specialist dealing with a person in need. In this way if you were a therapist you need to unlearn what you've been taught in school. Coaching is more about exploring future possibilities then working with long-term problems.</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rPr lang="en" sz="1000">
                <a:solidFill>
                  <a:srgbClr val="26282A"/>
                </a:solidFill>
                <a:highlight>
                  <a:srgbClr val="FFFFFF"/>
                </a:highlight>
              </a:rPr>
              <a:t>Another way of saying this is instead of dealing with pathology we need to do with identifying strengths and articulating the clients current life and career purpose navigate any of the clothes on the challenges and celebrate success.</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0" marL="457200" marR="342900" rtl="0" algn="l">
              <a:lnSpc>
                <a:spcPct val="115000"/>
              </a:lnSpc>
              <a:spcBef>
                <a:spcPts val="0"/>
              </a:spcBef>
              <a:spcAft>
                <a:spcPts val="0"/>
              </a:spcAft>
              <a:buClr>
                <a:srgbClr val="26282A"/>
              </a:buClr>
              <a:buSzPts val="1000"/>
              <a:buNone/>
            </a:pPr>
            <a:r>
              <a:rPr lang="en" sz="1000">
                <a:solidFill>
                  <a:srgbClr val="26282A"/>
                </a:solidFill>
                <a:highlight>
                  <a:srgbClr val="FFFFFF"/>
                </a:highlight>
              </a:rPr>
              <a:t>It is important survey and executive coaching it was found that The 3 most important factors in effective coaching for honesty reliable feedback and good actually ideas. The 12 other qualities for approachability, self knowledge, comfort around people, intellectual horsepower, compassion, interpersonal savvy, creativity, listening, customers office, political savvy, integrity and trust, and the ability to deal with paradox.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1" marL="838200" marR="381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228600" lvl="0" marL="381000" marR="38100" rtl="0" algn="l">
              <a:lnSpc>
                <a:spcPct val="115000"/>
              </a:lnSpc>
              <a:spcBef>
                <a:spcPts val="0"/>
              </a:spcBef>
              <a:spcAft>
                <a:spcPts val="0"/>
              </a:spcAft>
              <a:buClr>
                <a:srgbClr val="26282A"/>
              </a:buClr>
              <a:buSzPts val="1000"/>
              <a:buNone/>
            </a:pPr>
            <a:r>
              <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a8cde72336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g1a8cde72336_1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Clr>
                <a:schemeClr val="dk2"/>
              </a:buClr>
              <a:buSzPts val="1100"/>
              <a:buFont typeface="Arial"/>
              <a:buNone/>
            </a:pPr>
            <a:r>
              <a:rPr lang="en" sz="1400">
                <a:solidFill>
                  <a:srgbClr val="434343"/>
                </a:solidFill>
              </a:rPr>
              <a:t>Brainstorm Life Areas</a:t>
            </a:r>
            <a:endParaRPr sz="1400">
              <a:solidFill>
                <a:srgbClr val="434343"/>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Start by brainstorming the six to eight dimensions of your life that are important for you. Different approaches to this are:</a:t>
            </a:r>
            <a:endParaRPr>
              <a:solidFill>
                <a:schemeClr val="dk2"/>
              </a:solidFill>
            </a:endParaRPr>
          </a:p>
          <a:p>
            <a:pPr indent="-298450" lvl="0" marL="457200" rtl="0" algn="l">
              <a:lnSpc>
                <a:spcPct val="115000"/>
              </a:lnSpc>
              <a:spcBef>
                <a:spcPts val="0"/>
              </a:spcBef>
              <a:spcAft>
                <a:spcPts val="0"/>
              </a:spcAft>
              <a:buClr>
                <a:schemeClr val="dk2"/>
              </a:buClr>
              <a:buSzPts val="1100"/>
              <a:buChar char="●"/>
            </a:pPr>
            <a:r>
              <a:rPr lang="en">
                <a:solidFill>
                  <a:schemeClr val="dk2"/>
                </a:solidFill>
              </a:rPr>
              <a:t>The roles you play in life, for example: husband/wife, father/mother, manager, colleague, team member, sports player, community leader, or friend.</a:t>
            </a:r>
            <a:endParaRPr>
              <a:solidFill>
                <a:schemeClr val="dk2"/>
              </a:solidFill>
            </a:endParaRPr>
          </a:p>
          <a:p>
            <a:pPr indent="-298450" lvl="0" marL="457200" rtl="0" algn="l">
              <a:lnSpc>
                <a:spcPct val="115000"/>
              </a:lnSpc>
              <a:spcBef>
                <a:spcPts val="0"/>
              </a:spcBef>
              <a:spcAft>
                <a:spcPts val="0"/>
              </a:spcAft>
              <a:buClr>
                <a:schemeClr val="dk2"/>
              </a:buClr>
              <a:buSzPts val="1100"/>
              <a:buChar char="●"/>
            </a:pPr>
            <a:r>
              <a:rPr lang="en">
                <a:solidFill>
                  <a:schemeClr val="dk2"/>
                </a:solidFill>
              </a:rPr>
              <a:t>Areas of life that are important to you, for example: artistic expression, positive attitude, career, education, family, friends, financial freedom, physical challenge, pleasure, or public service.</a:t>
            </a:r>
            <a:endParaRPr>
              <a:solidFill>
                <a:schemeClr val="dk2"/>
              </a:solidFill>
            </a:endParaRPr>
          </a:p>
          <a:p>
            <a:pPr indent="-298450" lvl="0" marL="457200" rtl="0" algn="l">
              <a:lnSpc>
                <a:spcPct val="115000"/>
              </a:lnSpc>
              <a:spcBef>
                <a:spcPts val="0"/>
              </a:spcBef>
              <a:spcAft>
                <a:spcPts val="0"/>
              </a:spcAft>
              <a:buClr>
                <a:schemeClr val="dk2"/>
              </a:buClr>
              <a:buSzPts val="1100"/>
              <a:buChar char="●"/>
            </a:pPr>
            <a:r>
              <a:rPr lang="en">
                <a:solidFill>
                  <a:schemeClr val="dk2"/>
                </a:solidFill>
              </a:rPr>
              <a:t>Your own combination of these (or different) things, reflecting the things that are your priorities in life.</a:t>
            </a:r>
            <a:endParaRPr>
              <a:solidFill>
                <a:schemeClr val="dk2"/>
              </a:solidFill>
            </a:endParaRPr>
          </a:p>
          <a:p>
            <a:pPr indent="0" lvl="0" marL="0" rtl="0" algn="l">
              <a:lnSpc>
                <a:spcPct val="115000"/>
              </a:lnSpc>
              <a:spcBef>
                <a:spcPts val="1600"/>
              </a:spcBef>
              <a:spcAft>
                <a:spcPts val="0"/>
              </a:spcAft>
              <a:buClr>
                <a:schemeClr val="dk2"/>
              </a:buClr>
              <a:buSzPts val="1100"/>
              <a:buFont typeface="Arial"/>
              <a:buNone/>
            </a:pPr>
            <a:r>
              <a:rPr lang="en" sz="1400">
                <a:solidFill>
                  <a:srgbClr val="434343"/>
                </a:solidFill>
              </a:rPr>
              <a:t>2. Write These Down on the Wheel</a:t>
            </a:r>
            <a:endParaRPr sz="1400">
              <a:solidFill>
                <a:srgbClr val="434343"/>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Write down these dimensions on the diagram, one on each spoke of the life wheel.</a:t>
            </a:r>
            <a:endParaRPr>
              <a:solidFill>
                <a:schemeClr val="dk2"/>
              </a:solidFill>
            </a:endParaRPr>
          </a:p>
          <a:p>
            <a:pPr indent="0" lvl="0" marL="0" rtl="0" algn="l">
              <a:lnSpc>
                <a:spcPct val="115000"/>
              </a:lnSpc>
              <a:spcBef>
                <a:spcPts val="1600"/>
              </a:spcBef>
              <a:spcAft>
                <a:spcPts val="0"/>
              </a:spcAft>
              <a:buClr>
                <a:schemeClr val="dk2"/>
              </a:buClr>
              <a:buSzPts val="1100"/>
              <a:buFont typeface="Arial"/>
              <a:buNone/>
            </a:pPr>
            <a:r>
              <a:rPr lang="en" sz="1400">
                <a:solidFill>
                  <a:srgbClr val="434343"/>
                </a:solidFill>
              </a:rPr>
              <a:t>3. Assess Each Area</a:t>
            </a:r>
            <a:endParaRPr sz="1400">
              <a:solidFill>
                <a:srgbClr val="434343"/>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This approach assumes that you will be happy and fulfilled if you can find the right balance of attention for each of these dimensions. And different areas of your life will need different levels of attention at different times. So the next step is to assess the amount of attention you're currently devoting to each area.</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Consider each dimension in turn, and on a scale of 0 (low) – to 10 (high), write down the amount of attention you're devoting to that area of your life. Mark each score on the appropriate spoke of your Life Wheel.</a:t>
            </a:r>
            <a:endParaRPr>
              <a:solidFill>
                <a:schemeClr val="dk2"/>
              </a:solidFill>
            </a:endParaRPr>
          </a:p>
          <a:p>
            <a:pPr indent="0" lvl="0" marL="0" rtl="0" algn="l">
              <a:lnSpc>
                <a:spcPct val="115000"/>
              </a:lnSpc>
              <a:spcBef>
                <a:spcPts val="1600"/>
              </a:spcBef>
              <a:spcAft>
                <a:spcPts val="0"/>
              </a:spcAft>
              <a:buClr>
                <a:schemeClr val="dk2"/>
              </a:buClr>
              <a:buSzPts val="1100"/>
              <a:buFont typeface="Arial"/>
              <a:buNone/>
            </a:pPr>
            <a:r>
              <a:rPr lang="en" sz="1400">
                <a:solidFill>
                  <a:srgbClr val="434343"/>
                </a:solidFill>
              </a:rPr>
              <a:t>4. Join Up the Marks</a:t>
            </a:r>
            <a:endParaRPr sz="1400">
              <a:solidFill>
                <a:srgbClr val="434343"/>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Now join up the marks around the circle. Does your life wheel look and feel balanced?</a:t>
            </a:r>
            <a:endParaRPr>
              <a:solidFill>
                <a:schemeClr val="dk2"/>
              </a:solidFill>
            </a:endParaRPr>
          </a:p>
          <a:p>
            <a:pPr indent="0" lvl="0" marL="0" rtl="0" algn="l">
              <a:lnSpc>
                <a:spcPct val="115000"/>
              </a:lnSpc>
              <a:spcBef>
                <a:spcPts val="1600"/>
              </a:spcBef>
              <a:spcAft>
                <a:spcPts val="0"/>
              </a:spcAft>
              <a:buClr>
                <a:schemeClr val="dk2"/>
              </a:buClr>
              <a:buSzPts val="1100"/>
              <a:buFont typeface="Arial"/>
              <a:buNone/>
            </a:pPr>
            <a:r>
              <a:rPr lang="en" sz="1400">
                <a:solidFill>
                  <a:srgbClr val="434343"/>
                </a:solidFill>
              </a:rPr>
              <a:t>5. Think About Your Ideal Level</a:t>
            </a:r>
            <a:endParaRPr sz="1400">
              <a:solidFill>
                <a:srgbClr val="434343"/>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Next it's time to consider your ideal level in each area of your life. A balanced life does not mean getting 5 in each life area: some areas need more attention and focus than others at any time. And inevitably you will need to make choices and compromises, as your time and energy are not in unlimited supply!</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So the question is, what would the ideal level of attention be for you in each life area?</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Plot the "ideal" scores around your life wheel too.</a:t>
            </a:r>
            <a:endParaRPr>
              <a:solidFill>
                <a:schemeClr val="dk2"/>
              </a:solidFill>
            </a:endParaRPr>
          </a:p>
          <a:p>
            <a:pPr indent="0" lvl="0" marL="0" rtl="0" algn="l">
              <a:lnSpc>
                <a:spcPct val="115000"/>
              </a:lnSpc>
              <a:spcBef>
                <a:spcPts val="1600"/>
              </a:spcBef>
              <a:spcAft>
                <a:spcPts val="0"/>
              </a:spcAft>
              <a:buClr>
                <a:schemeClr val="dk2"/>
              </a:buClr>
              <a:buSzPts val="1100"/>
              <a:buFont typeface="Arial"/>
              <a:buNone/>
            </a:pPr>
            <a:r>
              <a:rPr lang="en" sz="1400">
                <a:solidFill>
                  <a:srgbClr val="434343"/>
                </a:solidFill>
              </a:rPr>
              <a:t>6. Take Action</a:t>
            </a:r>
            <a:endParaRPr sz="1400">
              <a:solidFill>
                <a:srgbClr val="434343"/>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Now you have a visual representation of your current life balance and your ideal life balance. What are the gaps? These are the areas of your life that need attention.</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And remember that gaps can go both ways. There are almost certainly areas that are not getting as much attention as you'd like. However there may also be areas where you're putting in more effort than you'd ideally like. These areas are sapping energy and enthusiasm that may better be directed elsewhere.</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Once you have identified the areas that need attention, it's time to plan the actions needed to work on regaining balance. Starting with the neglected areas, what things do you need to start doing to regain balance? In the areas that currently sap your energy and time, what can you stop doing or reprioritize or delegate to someone else? Make a commitment to these actions by writing them on your </a:t>
            </a:r>
            <a:r>
              <a:rPr lang="en" u="sng">
                <a:solidFill>
                  <a:srgbClr val="1155CC"/>
                </a:solidFill>
                <a:hlinkClick r:id="rId2">
                  <a:extLst>
                    <a:ext uri="{A12FA001-AC4F-418D-AE19-62706E023703}">
                      <ahyp:hlinkClr val="tx"/>
                    </a:ext>
                  </a:extLst>
                </a:hlinkClick>
              </a:rPr>
              <a:t>worksheet</a:t>
            </a:r>
            <a:r>
              <a:rPr lang="en">
                <a:solidFill>
                  <a:schemeClr val="dk2"/>
                </a:solidFill>
              </a:rPr>
              <a:t>.</a:t>
            </a:r>
            <a:endParaRPr>
              <a:solidFill>
                <a:schemeClr val="dk2"/>
              </a:solidFill>
            </a:endParaRPr>
          </a:p>
          <a:p>
            <a:pPr indent="0" lvl="0" marL="0" rtl="0" algn="l">
              <a:lnSpc>
                <a:spcPct val="115000"/>
              </a:lnSpc>
              <a:spcBef>
                <a:spcPts val="1400"/>
              </a:spcBef>
              <a:spcAft>
                <a:spcPts val="0"/>
              </a:spcAft>
              <a:buClr>
                <a:schemeClr val="dk2"/>
              </a:buClr>
              <a:buSzPts val="1100"/>
              <a:buFont typeface="Arial"/>
              <a:buNone/>
            </a:pPr>
            <a:r>
              <a:rPr lang="en" sz="1200">
                <a:solidFill>
                  <a:srgbClr val="666666"/>
                </a:solidFill>
              </a:rPr>
              <a:t>Tip:</a:t>
            </a:r>
            <a:endParaRPr sz="1200">
              <a:solidFill>
                <a:srgbClr val="666666"/>
              </a:solidFill>
            </a:endParaRPr>
          </a:p>
          <a:p>
            <a:pPr indent="0" lvl="0" marL="0" rtl="0" algn="l">
              <a:lnSpc>
                <a:spcPct val="115000"/>
              </a:lnSpc>
              <a:spcBef>
                <a:spcPts val="400"/>
              </a:spcBef>
              <a:spcAft>
                <a:spcPts val="0"/>
              </a:spcAft>
              <a:buClr>
                <a:schemeClr val="dk2"/>
              </a:buClr>
              <a:buSzPts val="1100"/>
              <a:buFont typeface="Arial"/>
              <a:buNone/>
            </a:pPr>
            <a:r>
              <a:rPr lang="en">
                <a:solidFill>
                  <a:schemeClr val="dk2"/>
                </a:solidFill>
              </a:rPr>
              <a:t>You can use the Wheel of Life as preparation for </a:t>
            </a:r>
            <a:r>
              <a:rPr lang="en" u="sng">
                <a:solidFill>
                  <a:srgbClr val="1155CC"/>
                </a:solidFill>
                <a:hlinkClick r:id="rId3">
                  <a:extLst>
                    <a:ext uri="{A12FA001-AC4F-418D-AE19-62706E023703}">
                      <ahyp:hlinkClr val="tx"/>
                    </a:ext>
                  </a:extLst>
                </a:hlinkClick>
              </a:rPr>
              <a:t>goal setting</a:t>
            </a:r>
            <a:r>
              <a:rPr lang="en">
                <a:solidFill>
                  <a:schemeClr val="dk2"/>
                </a:solidFill>
              </a:rPr>
              <a:t>  or coaching. It helps identify the areas you want to work on and is a great way of visualizing your current and desired life. Once you are working on improving your life balance, it's also a useful tool for monitoring your life balance as it changes over time.</a:t>
            </a:r>
            <a:endParaRPr>
              <a:solidFill>
                <a:srgbClr val="333333"/>
              </a:solidFill>
              <a:highlight>
                <a:srgbClr val="F2F2F2"/>
              </a:highlight>
            </a:endParaRPr>
          </a:p>
          <a:p>
            <a:pPr indent="0" lvl="0" marL="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he focus of coaching is the coaching client relationship.</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participate in coaching because I want things to be different. And looking for change or they have important goals. They may be motivated to cheat specific goals to write a book start a business for the help of a healthier body.</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Sometimes people just want more peace of mind less confusion and less financial pressures. All of this begins with during Kochi towards motivation</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One of the focuses of this program will be the coactive coaching model.</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There are 4/4 cornerstone.</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People are naturally creative in capable of finding answers</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Focus on the whole person that means they are thoughts feelings and actions relationships in their body</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Dance in the moment. Every moment is an opportunity to listen or deeply and to create a new tone mood for this means we have to be able to dance with the client to follow your lead.</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Evoke transformation.</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sz="1000">
              <a:solidFill>
                <a:srgbClr val="26282A"/>
              </a:solidFill>
              <a:highlight>
                <a:srgbClr val="FFFFFF"/>
              </a:highlight>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Name</a:t>
            </a:r>
            <a:endParaRPr/>
          </a:p>
          <a:p>
            <a:pPr indent="0" lvl="0" marL="0" rtl="0" algn="l">
              <a:lnSpc>
                <a:spcPct val="100000"/>
              </a:lnSpc>
              <a:spcBef>
                <a:spcPts val="0"/>
              </a:spcBef>
              <a:spcAft>
                <a:spcPts val="0"/>
              </a:spcAft>
              <a:buSzPts val="1400"/>
              <a:buNone/>
            </a:pPr>
            <a:r>
              <a:rPr lang="en"/>
              <a:t>Why did you choose to be a coach?</a:t>
            </a:r>
            <a:endParaRPr/>
          </a:p>
          <a:p>
            <a:pPr indent="0" lvl="0" marL="0" rtl="0" algn="l">
              <a:lnSpc>
                <a:spcPct val="100000"/>
              </a:lnSpc>
              <a:spcBef>
                <a:spcPts val="0"/>
              </a:spcBef>
              <a:spcAft>
                <a:spcPts val="0"/>
              </a:spcAft>
              <a:buSzPts val="1400"/>
              <a:buNone/>
            </a:pPr>
            <a:r>
              <a:rPr lang="en"/>
              <a:t>What would you like to do with it?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Name</a:t>
            </a:r>
            <a:endParaRPr/>
          </a:p>
          <a:p>
            <a:pPr indent="0" lvl="0" marL="0" rtl="0" algn="l">
              <a:lnSpc>
                <a:spcPct val="100000"/>
              </a:lnSpc>
              <a:spcBef>
                <a:spcPts val="0"/>
              </a:spcBef>
              <a:spcAft>
                <a:spcPts val="0"/>
              </a:spcAft>
              <a:buSzPts val="1400"/>
              <a:buNone/>
            </a:pPr>
            <a:r>
              <a:rPr lang="en"/>
              <a:t>Why did you choose to be a coach?</a:t>
            </a:r>
            <a:endParaRPr/>
          </a:p>
          <a:p>
            <a:pPr indent="0" lvl="0" marL="0" rtl="0" algn="l">
              <a:lnSpc>
                <a:spcPct val="100000"/>
              </a:lnSpc>
              <a:spcBef>
                <a:spcPts val="0"/>
              </a:spcBef>
              <a:spcAft>
                <a:spcPts val="0"/>
              </a:spcAft>
              <a:buSzPts val="1400"/>
              <a:buNone/>
            </a:pPr>
            <a:r>
              <a:rPr lang="en"/>
              <a:t>What would you like to do with it?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Name</a:t>
            </a:r>
            <a:endParaRPr/>
          </a:p>
          <a:p>
            <a:pPr indent="0" lvl="0" marL="0" rtl="0" algn="l">
              <a:lnSpc>
                <a:spcPct val="100000"/>
              </a:lnSpc>
              <a:spcBef>
                <a:spcPts val="0"/>
              </a:spcBef>
              <a:spcAft>
                <a:spcPts val="0"/>
              </a:spcAft>
              <a:buSzPts val="1400"/>
              <a:buNone/>
            </a:pPr>
            <a:r>
              <a:rPr lang="en"/>
              <a:t>Why did you choose to be a coach?</a:t>
            </a:r>
            <a:endParaRPr/>
          </a:p>
          <a:p>
            <a:pPr indent="0" lvl="0" marL="0" rtl="0" algn="l">
              <a:lnSpc>
                <a:spcPct val="100000"/>
              </a:lnSpc>
              <a:spcBef>
                <a:spcPts val="0"/>
              </a:spcBef>
              <a:spcAft>
                <a:spcPts val="0"/>
              </a:spcAft>
              <a:buSzPts val="1400"/>
              <a:buNone/>
            </a:pPr>
            <a:r>
              <a:rPr lang="en"/>
              <a:t>What would you like to do with it?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a8cde72336_1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g1a8cde72336_1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9" name="Shape 9"/>
        <p:cNvGrpSpPr/>
        <p:nvPr/>
      </p:nvGrpSpPr>
      <p:grpSpPr>
        <a:xfrm>
          <a:off x="0" y="0"/>
          <a:ext cx="0" cy="0"/>
          <a:chOff x="0" y="0"/>
          <a:chExt cx="0" cy="0"/>
        </a:xfrm>
      </p:grpSpPr>
      <p:sp>
        <p:nvSpPr>
          <p:cNvPr id="10" name="Google Shape;10;p1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5" name="Google Shape;15;p1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 name="Google Shape;1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2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9" name="Shape 19"/>
        <p:cNvGrpSpPr/>
        <p:nvPr/>
      </p:nvGrpSpPr>
      <p:grpSpPr>
        <a:xfrm>
          <a:off x="0" y="0"/>
          <a:ext cx="0" cy="0"/>
          <a:chOff x="0" y="0"/>
          <a:chExt cx="0" cy="0"/>
        </a:xfrm>
      </p:grpSpPr>
      <p:cxnSp>
        <p:nvCxnSpPr>
          <p:cNvPr id="20" name="Google Shape;20;p2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 name="Google Shape;21;p2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2" name="Google Shape;22;p2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3" name="Shape 23"/>
        <p:cNvGrpSpPr/>
        <p:nvPr/>
      </p:nvGrpSpPr>
      <p:grpSpPr>
        <a:xfrm>
          <a:off x="0" y="0"/>
          <a:ext cx="0" cy="0"/>
          <a:chOff x="0" y="0"/>
          <a:chExt cx="0" cy="0"/>
        </a:xfrm>
      </p:grpSpPr>
      <p:sp>
        <p:nvSpPr>
          <p:cNvPr id="24" name="Google Shape;24;p22"/>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 name="Google Shape;25;p2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6" name="Google Shape;26;p22"/>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27" name="Google Shape;27;p22"/>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8" name="Google Shape;28;p2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9" name="Google Shape;29;p2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cxnSp>
        <p:nvCxnSpPr>
          <p:cNvPr id="31" name="Google Shape;31;p23"/>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2" name="Google Shape;32;p23"/>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3" name="Google Shape;33;p2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4" name="Google Shape;34;p23"/>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5" name="Google Shape;35;p23"/>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36" name="Google Shape;36;p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cxnSp>
        <p:nvCxnSpPr>
          <p:cNvPr id="38" name="Google Shape;38;p2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39" name="Google Shape;39;p2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2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1" name="Google Shape;41;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 name="Shape 42"/>
        <p:cNvGrpSpPr/>
        <p:nvPr/>
      </p:nvGrpSpPr>
      <p:grpSpPr>
        <a:xfrm>
          <a:off x="0" y="0"/>
          <a:ext cx="0" cy="0"/>
          <a:chOff x="0" y="0"/>
          <a:chExt cx="0" cy="0"/>
        </a:xfrm>
      </p:grpSpPr>
      <p:cxnSp>
        <p:nvCxnSpPr>
          <p:cNvPr id="43" name="Google Shape;43;p2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4" name="Google Shape;44;p2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5" name="Google Shape;45;p2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6" name="Google Shape;46;p2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7" name="Google Shape;47;p2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8" name="Google Shape;48;p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9" name="Shape 49"/>
        <p:cNvGrpSpPr/>
        <p:nvPr/>
      </p:nvGrpSpPr>
      <p:grpSpPr>
        <a:xfrm>
          <a:off x="0" y="0"/>
          <a:ext cx="0" cy="0"/>
          <a:chOff x="0" y="0"/>
          <a:chExt cx="0" cy="0"/>
        </a:xfrm>
      </p:grpSpPr>
      <p:cxnSp>
        <p:nvCxnSpPr>
          <p:cNvPr id="50" name="Google Shape;50;p2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51" name="Google Shape;51;p2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2" name="Google Shape;52;p2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3" name="Google Shape;53;p2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4" name="Google Shape;54;p26"/>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5" name="Google Shape;55;p26"/>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6" name="Google Shape;56;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2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9" name="Google Shape;59;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0" name="Shape 60"/>
        <p:cNvGrpSpPr/>
        <p:nvPr/>
      </p:nvGrpSpPr>
      <p:grpSpPr>
        <a:xfrm>
          <a:off x="0" y="0"/>
          <a:ext cx="0" cy="0"/>
          <a:chOff x="0" y="0"/>
          <a:chExt cx="0" cy="0"/>
        </a:xfrm>
      </p:grpSpPr>
      <p:cxnSp>
        <p:nvCxnSpPr>
          <p:cNvPr id="61" name="Google Shape;61;p2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2" name="Google Shape;62;p28"/>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3" name="Google Shape;63;p28"/>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4" name="Google Shape;64;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29"/>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2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29"/>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0"/>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0"/>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0"/>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76" name="Shape 76"/>
        <p:cNvGrpSpPr/>
        <p:nvPr/>
      </p:nvGrpSpPr>
      <p:grpSpPr>
        <a:xfrm>
          <a:off x="0" y="0"/>
          <a:ext cx="0" cy="0"/>
          <a:chOff x="0" y="0"/>
          <a:chExt cx="0" cy="0"/>
        </a:xfrm>
      </p:grpSpPr>
      <p:sp>
        <p:nvSpPr>
          <p:cNvPr id="77" name="Google Shape;77;g1a8cde72336_1_84"/>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1a8cde72336_1_84"/>
          <p:cNvSpPr txBox="1"/>
          <p:nvPr>
            <p:ph type="ctrTitle"/>
          </p:nvPr>
        </p:nvSpPr>
        <p:spPr>
          <a:xfrm>
            <a:off x="2012775" y="2049850"/>
            <a:ext cx="5109300" cy="4830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79" name="Google Shape;79;g1a8cde72336_1_84"/>
          <p:cNvSpPr txBox="1"/>
          <p:nvPr>
            <p:ph idx="1" type="subTitle"/>
          </p:nvPr>
        </p:nvSpPr>
        <p:spPr>
          <a:xfrm>
            <a:off x="2012775" y="2553550"/>
            <a:ext cx="5109300" cy="303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0"/>
              </a:spcBef>
              <a:spcAft>
                <a:spcPts val="0"/>
              </a:spcAft>
              <a:buClr>
                <a:schemeClr val="dk1"/>
              </a:buClr>
              <a:buSzPts val="1800"/>
              <a:buNone/>
              <a:defRPr sz="1800"/>
            </a:lvl2pPr>
            <a:lvl3pPr lvl="2" rtl="0">
              <a:spcBef>
                <a:spcPts val="0"/>
              </a:spcBef>
              <a:spcAft>
                <a:spcPts val="0"/>
              </a:spcAft>
              <a:buClr>
                <a:schemeClr val="dk1"/>
              </a:buClr>
              <a:buSzPts val="1800"/>
              <a:buNone/>
              <a:defRPr sz="1800"/>
            </a:lvl3pPr>
            <a:lvl4pPr lvl="3" rtl="0">
              <a:spcBef>
                <a:spcPts val="0"/>
              </a:spcBef>
              <a:spcAft>
                <a:spcPts val="0"/>
              </a:spcAft>
              <a:buClr>
                <a:schemeClr val="dk1"/>
              </a:buClr>
              <a:buSzPts val="1800"/>
              <a:buNone/>
              <a:defRPr sz="1800"/>
            </a:lvl4pPr>
            <a:lvl5pPr lvl="4" rtl="0">
              <a:spcBef>
                <a:spcPts val="0"/>
              </a:spcBef>
              <a:spcAft>
                <a:spcPts val="0"/>
              </a:spcAft>
              <a:buClr>
                <a:schemeClr val="dk1"/>
              </a:buClr>
              <a:buSzPts val="1800"/>
              <a:buNone/>
              <a:defRPr sz="1800"/>
            </a:lvl5pPr>
            <a:lvl6pPr lvl="5" rtl="0">
              <a:spcBef>
                <a:spcPts val="0"/>
              </a:spcBef>
              <a:spcAft>
                <a:spcPts val="0"/>
              </a:spcAft>
              <a:buClr>
                <a:schemeClr val="dk1"/>
              </a:buClr>
              <a:buSzPts val="1800"/>
              <a:buNone/>
              <a:defRPr sz="1800"/>
            </a:lvl6pPr>
            <a:lvl7pPr lvl="6" rtl="0">
              <a:spcBef>
                <a:spcPts val="0"/>
              </a:spcBef>
              <a:spcAft>
                <a:spcPts val="0"/>
              </a:spcAft>
              <a:buClr>
                <a:schemeClr val="dk1"/>
              </a:buClr>
              <a:buSzPts val="1800"/>
              <a:buNone/>
              <a:defRPr sz="1800"/>
            </a:lvl7pPr>
            <a:lvl8pPr lvl="7" rtl="0">
              <a:spcBef>
                <a:spcPts val="0"/>
              </a:spcBef>
              <a:spcAft>
                <a:spcPts val="0"/>
              </a:spcAft>
              <a:buClr>
                <a:schemeClr val="dk1"/>
              </a:buClr>
              <a:buSzPts val="1800"/>
              <a:buNone/>
              <a:defRPr sz="1800"/>
            </a:lvl8pPr>
            <a:lvl9pPr lvl="8" rtl="0">
              <a:spcBef>
                <a:spcPts val="0"/>
              </a:spcBef>
              <a:spcAft>
                <a:spcPts val="1600"/>
              </a:spcAft>
              <a:buClr>
                <a:schemeClr val="dk1"/>
              </a:buClr>
              <a:buSzPts val="1800"/>
              <a:buNone/>
              <a:defRPr sz="1800"/>
            </a:lvl9pPr>
          </a:lstStyle>
          <a:p/>
        </p:txBody>
      </p:sp>
      <p:sp>
        <p:nvSpPr>
          <p:cNvPr id="80" name="Google Shape;80;g1a8cde72336_1_84"/>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1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hyperlink" Target="http://www.youtube.com/watch?v=qYMW4gIF0X0" TargetMode="External"/><Relationship Id="rId5"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www.youtube.com/watch?v=V5hd9-uZpQ0" TargetMode="Externa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www.youtube.com/watch?v=Y_Cey-UZX-E" TargetMode="Externa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g1a8cde72336_1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86" name="Google Shape;86;g1a8cde72336_1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87" name="Google Shape;87;g1a8cde72336_1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88" name="Google Shape;88;g1a8cde72336_1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Transformational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2"/>
                </a:solidFill>
                <a:latin typeface="DM Sans"/>
                <a:ea typeface="DM Sans"/>
                <a:cs typeface="DM Sans"/>
                <a:sym typeface="DM Sans"/>
              </a:rPr>
              <a:t>Week </a:t>
            </a:r>
            <a:r>
              <a:rPr b="1" lang="en" sz="2700">
                <a:solidFill>
                  <a:schemeClr val="dk2"/>
                </a:solidFill>
                <a:latin typeface="DM Sans"/>
                <a:ea typeface="DM Sans"/>
                <a:cs typeface="DM Sans"/>
                <a:sym typeface="DM Sans"/>
              </a:rPr>
              <a:t>3</a:t>
            </a:r>
            <a:endParaRPr b="0" i="0" sz="1400" u="none" cap="none" strike="noStrike">
              <a:solidFill>
                <a:schemeClr val="dk2"/>
              </a:solidFill>
              <a:latin typeface="Arial"/>
              <a:ea typeface="Arial"/>
              <a:cs typeface="Arial"/>
              <a:sym typeface="Arial"/>
            </a:endParaRPr>
          </a:p>
        </p:txBody>
      </p:sp>
      <p:pic>
        <p:nvPicPr>
          <p:cNvPr id="89" name="Google Shape;89;g1a8cde72336_1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idx="4294967295" type="title"/>
          </p:nvPr>
        </p:nvSpPr>
        <p:spPr>
          <a:xfrm>
            <a:off x="535775" y="27250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t>Week 3 </a:t>
            </a:r>
            <a:endParaRPr sz="2400"/>
          </a:p>
        </p:txBody>
      </p:sp>
      <p:sp>
        <p:nvSpPr>
          <p:cNvPr id="95" name="Google Shape;95;p2"/>
          <p:cNvSpPr txBox="1"/>
          <p:nvPr>
            <p:ph idx="4294967295" type="title"/>
          </p:nvPr>
        </p:nvSpPr>
        <p:spPr>
          <a:xfrm>
            <a:off x="535775" y="1040500"/>
            <a:ext cx="5878500" cy="35448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The Coaching Process</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Structuring the Session</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Intake/Personal Info</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Wheel of Life</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Client Interview/Questions</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Goals and Commitments</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Daily Habits </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SzPts val="2300"/>
              <a:buFont typeface="Arial"/>
              <a:buChar char="●"/>
            </a:pPr>
            <a:r>
              <a:rPr lang="en" sz="2300">
                <a:latin typeface="Arial"/>
                <a:ea typeface="Arial"/>
                <a:cs typeface="Arial"/>
                <a:sym typeface="Arial"/>
              </a:rPr>
              <a:t>GROW Model</a:t>
            </a:r>
            <a:r>
              <a:rPr lang="en" sz="2300">
                <a:solidFill>
                  <a:srgbClr val="000000"/>
                </a:solidFill>
                <a:latin typeface="Arial"/>
                <a:ea typeface="Arial"/>
                <a:cs typeface="Arial"/>
                <a:sym typeface="Arial"/>
              </a:rPr>
              <a:t> </a:t>
            </a: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SzPts val="2300"/>
              <a:buFont typeface="Arial"/>
              <a:buChar char="●"/>
            </a:pPr>
            <a:r>
              <a:rPr lang="en" sz="2300">
                <a:solidFill>
                  <a:srgbClr val="000000"/>
                </a:solidFill>
                <a:latin typeface="Arial"/>
                <a:ea typeface="Arial"/>
                <a:cs typeface="Arial"/>
                <a:sym typeface="Arial"/>
              </a:rPr>
              <a:t>Frankl Moments </a:t>
            </a:r>
            <a:endParaRPr sz="23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24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96" name="Google Shape;96;p2"/>
          <p:cNvPicPr preferRelativeResize="0"/>
          <p:nvPr/>
        </p:nvPicPr>
        <p:blipFill rotWithShape="1">
          <a:blip r:embed="rId3">
            <a:alphaModFix/>
          </a:blip>
          <a:srcRect b="0" l="0" r="0" t="0"/>
          <a:stretch/>
        </p:blipFill>
        <p:spPr>
          <a:xfrm>
            <a:off x="7008550" y="2759550"/>
            <a:ext cx="1356700" cy="2220325"/>
          </a:xfrm>
          <a:prstGeom prst="rect">
            <a:avLst/>
          </a:prstGeom>
          <a:noFill/>
          <a:ln>
            <a:noFill/>
          </a:ln>
        </p:spPr>
      </p:pic>
      <p:pic>
        <p:nvPicPr>
          <p:cNvPr id="97" name="Google Shape;97;p2"/>
          <p:cNvPicPr preferRelativeResize="0"/>
          <p:nvPr/>
        </p:nvPicPr>
        <p:blipFill rotWithShape="1">
          <a:blip r:embed="rId4">
            <a:alphaModFix/>
          </a:blip>
          <a:srcRect b="0" l="0" r="0" t="0"/>
          <a:stretch/>
        </p:blipFill>
        <p:spPr>
          <a:xfrm>
            <a:off x="6956398" y="272498"/>
            <a:ext cx="1408850" cy="2117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descr="Screen Shot 2015-11-20 at 9.47.21 AM.png" id="102" name="Google Shape;102;p3"/>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03" name="Google Shape;103;p3"/>
          <p:cNvSpPr txBox="1"/>
          <p:nvPr/>
        </p:nvSpPr>
        <p:spPr>
          <a:xfrm>
            <a:off x="2621775" y="241325"/>
            <a:ext cx="6694500" cy="70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Structuring Sessions </a:t>
            </a:r>
            <a:endParaRPr b="0" i="0" sz="3000" u="none" cap="none" strike="noStrike">
              <a:solidFill>
                <a:schemeClr val="lt1"/>
              </a:solidFill>
              <a:latin typeface="Arial"/>
              <a:ea typeface="Arial"/>
              <a:cs typeface="Arial"/>
              <a:sym typeface="Arial"/>
            </a:endParaRPr>
          </a:p>
        </p:txBody>
      </p:sp>
      <p:pic>
        <p:nvPicPr>
          <p:cNvPr descr="Explainer video on a simple structure for a coaching session. Created for students on the UCT GetSmarter / Foundations of Corporate Coaching Course." id="104" name="Google Shape;104;p3" title="Structure of a coaching session">
            <a:hlinkClick r:id="rId4"/>
          </p:cNvPr>
          <p:cNvPicPr preferRelativeResize="0"/>
          <p:nvPr/>
        </p:nvPicPr>
        <p:blipFill rotWithShape="1">
          <a:blip r:embed="rId5">
            <a:alphaModFix/>
          </a:blip>
          <a:srcRect b="0" l="0" r="0" t="0"/>
          <a:stretch/>
        </p:blipFill>
        <p:spPr>
          <a:xfrm>
            <a:off x="1863538" y="945725"/>
            <a:ext cx="5416925" cy="4062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4"/>
          <p:cNvPicPr preferRelativeResize="0"/>
          <p:nvPr/>
        </p:nvPicPr>
        <p:blipFill rotWithShape="1">
          <a:blip r:embed="rId3">
            <a:alphaModFix/>
          </a:blip>
          <a:srcRect b="15074" l="0" r="0" t="0"/>
          <a:stretch/>
        </p:blipFill>
        <p:spPr>
          <a:xfrm>
            <a:off x="0" y="0"/>
            <a:ext cx="9143997" cy="5143498"/>
          </a:xfrm>
          <a:prstGeom prst="rect">
            <a:avLst/>
          </a:prstGeom>
          <a:noFill/>
          <a:ln>
            <a:noFill/>
          </a:ln>
        </p:spPr>
      </p:pic>
      <p:sp>
        <p:nvSpPr>
          <p:cNvPr id="110" name="Google Shape;110;p4"/>
          <p:cNvSpPr/>
          <p:nvPr/>
        </p:nvSpPr>
        <p:spPr>
          <a:xfrm>
            <a:off x="247425" y="377050"/>
            <a:ext cx="4547700" cy="4547700"/>
          </a:xfrm>
          <a:prstGeom prst="rect">
            <a:avLst/>
          </a:prstGeom>
          <a:solidFill>
            <a:srgbClr val="000000">
              <a:alpha val="7686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4"/>
          <p:cNvSpPr txBox="1"/>
          <p:nvPr>
            <p:ph idx="4294967295" type="body"/>
          </p:nvPr>
        </p:nvSpPr>
        <p:spPr>
          <a:xfrm>
            <a:off x="445725" y="1373000"/>
            <a:ext cx="4151100" cy="2088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b="1" lang="en" sz="3600">
                <a:solidFill>
                  <a:schemeClr val="accent5"/>
                </a:solidFill>
              </a:rPr>
              <a:t>Intake  </a:t>
            </a:r>
            <a:endParaRPr b="1" sz="3600">
              <a:solidFill>
                <a:schemeClr val="accent5"/>
              </a:solidFill>
            </a:endParaRPr>
          </a:p>
          <a:p>
            <a:pPr indent="0" lvl="0" marL="0" rtl="0" algn="l">
              <a:lnSpc>
                <a:spcPct val="100000"/>
              </a:lnSpc>
              <a:spcBef>
                <a:spcPts val="1600"/>
              </a:spcBef>
              <a:spcAft>
                <a:spcPts val="0"/>
              </a:spcAft>
              <a:buSzPts val="1800"/>
              <a:buNone/>
            </a:pPr>
            <a:r>
              <a:rPr lang="en" sz="2200">
                <a:solidFill>
                  <a:schemeClr val="lt1"/>
                </a:solidFill>
              </a:rPr>
              <a:t>1. Forms: </a:t>
            </a:r>
            <a:br>
              <a:rPr lang="en" sz="2200">
                <a:solidFill>
                  <a:schemeClr val="lt1"/>
                </a:solidFill>
              </a:rPr>
            </a:br>
            <a:r>
              <a:rPr lang="en" sz="2200">
                <a:solidFill>
                  <a:schemeClr val="lt1"/>
                </a:solidFill>
                <a:latin typeface="Arial"/>
                <a:ea typeface="Arial"/>
                <a:cs typeface="Arial"/>
                <a:sym typeface="Arial"/>
              </a:rPr>
              <a:t>Personal Info Fact Sheet</a:t>
            </a:r>
            <a:r>
              <a:rPr lang="en" sz="2200">
                <a:solidFill>
                  <a:schemeClr val="lt1"/>
                </a:solidFill>
              </a:rPr>
              <a:t> </a:t>
            </a:r>
            <a:endParaRPr sz="2200">
              <a:solidFill>
                <a:schemeClr val="lt1"/>
              </a:solidFill>
            </a:endParaRPr>
          </a:p>
          <a:p>
            <a:pPr indent="0" lvl="0" marL="0" rtl="0" algn="l">
              <a:lnSpc>
                <a:spcPct val="100000"/>
              </a:lnSpc>
              <a:spcBef>
                <a:spcPts val="1600"/>
              </a:spcBef>
              <a:spcAft>
                <a:spcPts val="1600"/>
              </a:spcAft>
              <a:buSzPts val="1800"/>
              <a:buNone/>
            </a:pPr>
            <a:r>
              <a:rPr lang="en" sz="2200">
                <a:solidFill>
                  <a:schemeClr val="lt1"/>
                </a:solidFill>
              </a:rPr>
              <a:t>2.  Questionnaires:</a:t>
            </a:r>
            <a:br>
              <a:rPr lang="en" sz="2200">
                <a:solidFill>
                  <a:schemeClr val="lt1"/>
                </a:solidFill>
              </a:rPr>
            </a:br>
            <a:r>
              <a:rPr lang="en" sz="2200">
                <a:solidFill>
                  <a:schemeClr val="lt1"/>
                </a:solidFill>
              </a:rPr>
              <a:t>-Wheel of Life</a:t>
            </a:r>
            <a:br>
              <a:rPr lang="en" sz="2200">
                <a:solidFill>
                  <a:schemeClr val="lt1"/>
                </a:solidFill>
              </a:rPr>
            </a:br>
            <a:r>
              <a:rPr lang="en" sz="2200">
                <a:solidFill>
                  <a:schemeClr val="lt1"/>
                </a:solidFill>
              </a:rPr>
              <a:t>-Values/Client Interview</a:t>
            </a:r>
            <a:br>
              <a:rPr lang="en" sz="2200">
                <a:solidFill>
                  <a:schemeClr val="lt1"/>
                </a:solidFill>
              </a:rPr>
            </a:br>
            <a:r>
              <a:rPr lang="en" sz="2200">
                <a:solidFill>
                  <a:schemeClr val="lt1"/>
                </a:solidFill>
              </a:rPr>
              <a:t>-Primary Focus</a:t>
            </a:r>
            <a:br>
              <a:rPr lang="en" sz="2200">
                <a:solidFill>
                  <a:schemeClr val="lt1"/>
                </a:solidFill>
              </a:rPr>
            </a:br>
            <a:r>
              <a:rPr lang="en" sz="2200">
                <a:solidFill>
                  <a:schemeClr val="lt1"/>
                </a:solidFill>
              </a:rPr>
              <a:t>-Goals and Commitment</a:t>
            </a:r>
            <a:br>
              <a:rPr lang="en" sz="2200">
                <a:solidFill>
                  <a:schemeClr val="lt1"/>
                </a:solidFill>
              </a:rPr>
            </a:br>
            <a:r>
              <a:rPr lang="en" sz="2200">
                <a:solidFill>
                  <a:schemeClr val="lt1"/>
                </a:solidFill>
              </a:rPr>
              <a:t>-Daily Habits</a:t>
            </a:r>
            <a:br>
              <a:rPr lang="en" sz="2200">
                <a:solidFill>
                  <a:schemeClr val="lt1"/>
                </a:solidFill>
              </a:rPr>
            </a:br>
            <a:r>
              <a:rPr lang="en" sz="2200">
                <a:solidFill>
                  <a:schemeClr val="lt1"/>
                </a:solidFill>
              </a:rPr>
              <a:t>-Completion Log  </a:t>
            </a:r>
            <a:endParaRPr sz="22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115" name="Shape 115"/>
        <p:cNvGrpSpPr/>
        <p:nvPr/>
      </p:nvGrpSpPr>
      <p:grpSpPr>
        <a:xfrm>
          <a:off x="0" y="0"/>
          <a:ext cx="0" cy="0"/>
          <a:chOff x="0" y="0"/>
          <a:chExt cx="0" cy="0"/>
        </a:xfrm>
      </p:grpSpPr>
      <p:sp>
        <p:nvSpPr>
          <p:cNvPr id="116" name="Google Shape;116;p5"/>
          <p:cNvSpPr txBox="1"/>
          <p:nvPr/>
        </p:nvSpPr>
        <p:spPr>
          <a:xfrm>
            <a:off x="3076375" y="202150"/>
            <a:ext cx="3222600" cy="47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Wheel of Life</a:t>
            </a:r>
            <a:endParaRPr b="1" i="0" sz="3000" u="none" cap="none" strike="noStrike">
              <a:solidFill>
                <a:srgbClr val="000000"/>
              </a:solidFill>
              <a:latin typeface="Arial"/>
              <a:ea typeface="Arial"/>
              <a:cs typeface="Arial"/>
              <a:sym typeface="Arial"/>
            </a:endParaRPr>
          </a:p>
        </p:txBody>
      </p:sp>
      <p:pic>
        <p:nvPicPr>
          <p:cNvPr id="117" name="Google Shape;117;p5"/>
          <p:cNvPicPr preferRelativeResize="0"/>
          <p:nvPr/>
        </p:nvPicPr>
        <p:blipFill rotWithShape="1">
          <a:blip r:embed="rId3">
            <a:alphaModFix/>
          </a:blip>
          <a:srcRect b="0" l="0" r="0" t="0"/>
          <a:stretch/>
        </p:blipFill>
        <p:spPr>
          <a:xfrm>
            <a:off x="2320625" y="924275"/>
            <a:ext cx="4329549" cy="3993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21" name="Shape 121"/>
        <p:cNvGrpSpPr/>
        <p:nvPr/>
      </p:nvGrpSpPr>
      <p:grpSpPr>
        <a:xfrm>
          <a:off x="0" y="0"/>
          <a:ext cx="0" cy="0"/>
          <a:chOff x="0" y="0"/>
          <a:chExt cx="0" cy="0"/>
        </a:xfrm>
      </p:grpSpPr>
      <p:pic>
        <p:nvPicPr>
          <p:cNvPr id="122" name="Google Shape;122;g1a8cde72336_1_89"/>
          <p:cNvPicPr preferRelativeResize="0"/>
          <p:nvPr/>
        </p:nvPicPr>
        <p:blipFill>
          <a:blip r:embed="rId3">
            <a:alphaModFix/>
          </a:blip>
          <a:stretch>
            <a:fillRect/>
          </a:stretch>
        </p:blipFill>
        <p:spPr>
          <a:xfrm>
            <a:off x="2496300" y="491825"/>
            <a:ext cx="4151395" cy="4159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26" name="Shape 126"/>
        <p:cNvGrpSpPr/>
        <p:nvPr/>
      </p:nvGrpSpPr>
      <p:grpSpPr>
        <a:xfrm>
          <a:off x="0" y="0"/>
          <a:ext cx="0" cy="0"/>
          <a:chOff x="0" y="0"/>
          <a:chExt cx="0" cy="0"/>
        </a:xfrm>
      </p:grpSpPr>
      <p:sp>
        <p:nvSpPr>
          <p:cNvPr id="127" name="Google Shape;127;p6"/>
          <p:cNvSpPr txBox="1"/>
          <p:nvPr/>
        </p:nvSpPr>
        <p:spPr>
          <a:xfrm>
            <a:off x="3309575" y="226750"/>
            <a:ext cx="3222600" cy="47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Arial"/>
                <a:ea typeface="Arial"/>
                <a:cs typeface="Arial"/>
                <a:sym typeface="Arial"/>
              </a:rPr>
              <a:t>Wheel of Life</a:t>
            </a:r>
            <a:endParaRPr b="1" i="0" sz="3000" u="none" cap="none" strike="noStrike">
              <a:solidFill>
                <a:schemeClr val="lt1"/>
              </a:solidFill>
              <a:latin typeface="Arial"/>
              <a:ea typeface="Arial"/>
              <a:cs typeface="Arial"/>
              <a:sym typeface="Arial"/>
            </a:endParaRPr>
          </a:p>
        </p:txBody>
      </p:sp>
      <p:pic>
        <p:nvPicPr>
          <p:cNvPr id="128" name="Google Shape;128;p6"/>
          <p:cNvPicPr preferRelativeResize="0"/>
          <p:nvPr/>
        </p:nvPicPr>
        <p:blipFill rotWithShape="1">
          <a:blip r:embed="rId3">
            <a:alphaModFix/>
          </a:blip>
          <a:srcRect b="15071" l="14797" r="32278" t="19568"/>
          <a:stretch/>
        </p:blipFill>
        <p:spPr>
          <a:xfrm>
            <a:off x="1731825" y="937674"/>
            <a:ext cx="5680349" cy="3946050"/>
          </a:xfrm>
          <a:prstGeom prst="rect">
            <a:avLst/>
          </a:prstGeom>
          <a:noFill/>
          <a:ln>
            <a:noFill/>
          </a:ln>
        </p:spPr>
      </p:pic>
      <p:sp>
        <p:nvSpPr>
          <p:cNvPr id="129" name="Google Shape;129;p6"/>
          <p:cNvSpPr/>
          <p:nvPr/>
        </p:nvSpPr>
        <p:spPr>
          <a:xfrm>
            <a:off x="1731825" y="4398825"/>
            <a:ext cx="1454700" cy="311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7"/>
          <p:cNvSpPr txBox="1"/>
          <p:nvPr/>
        </p:nvSpPr>
        <p:spPr>
          <a:xfrm>
            <a:off x="464975" y="654150"/>
            <a:ext cx="6936300" cy="33720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2700"/>
              </a:spcBef>
              <a:spcAft>
                <a:spcPts val="1600"/>
              </a:spcAft>
              <a:buClr>
                <a:schemeClr val="dk2"/>
              </a:buClr>
              <a:buSzPts val="1100"/>
              <a:buFont typeface="Arial"/>
              <a:buNone/>
            </a:pPr>
            <a:r>
              <a:rPr b="1" i="0" lang="en" sz="2400" u="none" cap="none" strike="noStrike">
                <a:solidFill>
                  <a:srgbClr val="000000"/>
                </a:solidFill>
                <a:latin typeface="Arial"/>
                <a:ea typeface="Arial"/>
                <a:cs typeface="Arial"/>
                <a:sym typeface="Arial"/>
              </a:rPr>
              <a:t>1. Brainstorm Life Areas</a:t>
            </a:r>
            <a:br>
              <a:rPr b="1" i="0" lang="en" sz="2400" u="none" cap="none" strike="noStrike">
                <a:solidFill>
                  <a:srgbClr val="000000"/>
                </a:solidFill>
                <a:latin typeface="Arial"/>
                <a:ea typeface="Arial"/>
                <a:cs typeface="Arial"/>
                <a:sym typeface="Arial"/>
              </a:rPr>
            </a:br>
            <a:r>
              <a:rPr b="1" i="0" lang="en" sz="2400" u="none" cap="none" strike="noStrike">
                <a:solidFill>
                  <a:srgbClr val="000000"/>
                </a:solidFill>
                <a:latin typeface="Arial"/>
                <a:ea typeface="Arial"/>
                <a:cs typeface="Arial"/>
                <a:sym typeface="Arial"/>
              </a:rPr>
              <a:t>2. Write These Down on the Wheel</a:t>
            </a:r>
            <a:br>
              <a:rPr b="1" i="0" lang="en" sz="2400" u="none" cap="none" strike="noStrike">
                <a:solidFill>
                  <a:srgbClr val="000000"/>
                </a:solidFill>
                <a:latin typeface="Arial"/>
                <a:ea typeface="Arial"/>
                <a:cs typeface="Arial"/>
                <a:sym typeface="Arial"/>
              </a:rPr>
            </a:br>
            <a:r>
              <a:rPr b="1" i="0" lang="en" sz="2400" u="none" cap="none" strike="noStrike">
                <a:solidFill>
                  <a:srgbClr val="000000"/>
                </a:solidFill>
                <a:latin typeface="Arial"/>
                <a:ea typeface="Arial"/>
                <a:cs typeface="Arial"/>
                <a:sym typeface="Arial"/>
              </a:rPr>
              <a:t>3. Assess Each Area</a:t>
            </a:r>
            <a:br>
              <a:rPr b="1" i="0" lang="en" sz="2400" u="none" cap="none" strike="noStrike">
                <a:solidFill>
                  <a:srgbClr val="000000"/>
                </a:solidFill>
                <a:latin typeface="Arial"/>
                <a:ea typeface="Arial"/>
                <a:cs typeface="Arial"/>
                <a:sym typeface="Arial"/>
              </a:rPr>
            </a:br>
            <a:r>
              <a:rPr b="1" i="0" lang="en" sz="2400" u="none" cap="none" strike="noStrike">
                <a:solidFill>
                  <a:srgbClr val="000000"/>
                </a:solidFill>
                <a:latin typeface="Arial"/>
                <a:ea typeface="Arial"/>
                <a:cs typeface="Arial"/>
                <a:sym typeface="Arial"/>
              </a:rPr>
              <a:t>4. Join Up the Marks</a:t>
            </a:r>
            <a:br>
              <a:rPr b="1" i="0" lang="en" sz="2400" u="none" cap="none" strike="noStrike">
                <a:solidFill>
                  <a:srgbClr val="000000"/>
                </a:solidFill>
                <a:latin typeface="Arial"/>
                <a:ea typeface="Arial"/>
                <a:cs typeface="Arial"/>
                <a:sym typeface="Arial"/>
              </a:rPr>
            </a:br>
            <a:r>
              <a:rPr b="1" i="0" lang="en" sz="2400" u="none" cap="none" strike="noStrike">
                <a:solidFill>
                  <a:srgbClr val="000000"/>
                </a:solidFill>
                <a:latin typeface="Arial"/>
                <a:ea typeface="Arial"/>
                <a:cs typeface="Arial"/>
                <a:sym typeface="Arial"/>
              </a:rPr>
              <a:t>5. Think About Your Ideal Level</a:t>
            </a:r>
            <a:br>
              <a:rPr b="1" i="0" lang="en" sz="2400" u="none" cap="none" strike="noStrike">
                <a:solidFill>
                  <a:srgbClr val="000000"/>
                </a:solidFill>
                <a:latin typeface="Arial"/>
                <a:ea typeface="Arial"/>
                <a:cs typeface="Arial"/>
                <a:sym typeface="Arial"/>
              </a:rPr>
            </a:br>
            <a:r>
              <a:rPr b="1" i="0" lang="en" sz="2400" u="none" cap="none" strike="noStrike">
                <a:solidFill>
                  <a:srgbClr val="000000"/>
                </a:solidFill>
                <a:latin typeface="Arial"/>
                <a:ea typeface="Arial"/>
                <a:cs typeface="Arial"/>
                <a:sym typeface="Arial"/>
              </a:rPr>
              <a:t>6. Take Action</a:t>
            </a:r>
            <a:endParaRPr b="0" i="0" sz="2400" u="none" cap="none" strike="noStrike">
              <a:solidFill>
                <a:srgbClr val="000000"/>
              </a:solidFill>
              <a:latin typeface="Arial"/>
              <a:ea typeface="Arial"/>
              <a:cs typeface="Arial"/>
              <a:sym typeface="Arial"/>
            </a:endParaRPr>
          </a:p>
        </p:txBody>
      </p:sp>
      <p:pic>
        <p:nvPicPr>
          <p:cNvPr id="135" name="Google Shape;135;p7"/>
          <p:cNvPicPr preferRelativeResize="0"/>
          <p:nvPr/>
        </p:nvPicPr>
        <p:blipFill rotWithShape="1">
          <a:blip r:embed="rId3">
            <a:alphaModFix/>
          </a:blip>
          <a:srcRect b="0" l="0" r="0" t="0"/>
          <a:stretch/>
        </p:blipFill>
        <p:spPr>
          <a:xfrm>
            <a:off x="6082425" y="838100"/>
            <a:ext cx="2085775" cy="2085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8"/>
          <p:cNvSpPr txBox="1"/>
          <p:nvPr>
            <p:ph type="ctrTitle"/>
          </p:nvPr>
        </p:nvSpPr>
        <p:spPr>
          <a:xfrm>
            <a:off x="773625" y="285800"/>
            <a:ext cx="4618200" cy="943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sz="3600"/>
              <a:t>GROW Model </a:t>
            </a:r>
            <a:endParaRPr sz="3600"/>
          </a:p>
        </p:txBody>
      </p:sp>
      <p:sp>
        <p:nvSpPr>
          <p:cNvPr id="141" name="Google Shape;141;p8"/>
          <p:cNvSpPr txBox="1"/>
          <p:nvPr>
            <p:ph idx="1" type="subTitle"/>
          </p:nvPr>
        </p:nvSpPr>
        <p:spPr>
          <a:xfrm>
            <a:off x="386400" y="1159125"/>
            <a:ext cx="5056800" cy="2725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t/>
            </a:r>
            <a:endParaRPr>
              <a:solidFill>
                <a:srgbClr val="000000"/>
              </a:solidFill>
              <a:latin typeface="Arial"/>
              <a:ea typeface="Arial"/>
              <a:cs typeface="Arial"/>
              <a:sym typeface="Arial"/>
            </a:endParaRPr>
          </a:p>
          <a:p>
            <a:pPr indent="0" lvl="0" marL="0" rtl="0" algn="l">
              <a:lnSpc>
                <a:spcPct val="150000"/>
              </a:lnSpc>
              <a:spcBef>
                <a:spcPts val="2700"/>
              </a:spcBef>
              <a:spcAft>
                <a:spcPts val="0"/>
              </a:spcAft>
              <a:buSzPts val="2400"/>
              <a:buNone/>
            </a:pPr>
            <a:r>
              <a:rPr lang="en">
                <a:solidFill>
                  <a:srgbClr val="000000"/>
                </a:solidFill>
                <a:highlight>
                  <a:srgbClr val="FBFBFB"/>
                </a:highlight>
                <a:latin typeface="Arial"/>
                <a:ea typeface="Arial"/>
                <a:cs typeface="Arial"/>
                <a:sym typeface="Arial"/>
              </a:rPr>
              <a:t>1. Establish the </a:t>
            </a:r>
            <a:r>
              <a:rPr b="1" lang="en">
                <a:solidFill>
                  <a:srgbClr val="000000"/>
                </a:solidFill>
                <a:highlight>
                  <a:srgbClr val="FBFBFB"/>
                </a:highlight>
                <a:latin typeface="Arial"/>
                <a:ea typeface="Arial"/>
                <a:cs typeface="Arial"/>
                <a:sym typeface="Arial"/>
              </a:rPr>
              <a:t>G</a:t>
            </a:r>
            <a:r>
              <a:rPr lang="en">
                <a:solidFill>
                  <a:srgbClr val="000000"/>
                </a:solidFill>
                <a:highlight>
                  <a:srgbClr val="FBFBFB"/>
                </a:highlight>
                <a:latin typeface="Arial"/>
                <a:ea typeface="Arial"/>
                <a:cs typeface="Arial"/>
                <a:sym typeface="Arial"/>
              </a:rPr>
              <a:t>oal</a:t>
            </a:r>
            <a:br>
              <a:rPr lang="en">
                <a:solidFill>
                  <a:srgbClr val="000000"/>
                </a:solidFill>
                <a:highlight>
                  <a:srgbClr val="FBFBFB"/>
                </a:highlight>
                <a:latin typeface="Arial"/>
                <a:ea typeface="Arial"/>
                <a:cs typeface="Arial"/>
                <a:sym typeface="Arial"/>
              </a:rPr>
            </a:br>
            <a:r>
              <a:rPr lang="en">
                <a:solidFill>
                  <a:srgbClr val="000000"/>
                </a:solidFill>
                <a:highlight>
                  <a:srgbClr val="FBFBFB"/>
                </a:highlight>
                <a:latin typeface="Arial"/>
                <a:ea typeface="Arial"/>
                <a:cs typeface="Arial"/>
                <a:sym typeface="Arial"/>
              </a:rPr>
              <a:t>2. Examine the Current </a:t>
            </a:r>
            <a:r>
              <a:rPr b="1" lang="en">
                <a:solidFill>
                  <a:srgbClr val="000000"/>
                </a:solidFill>
                <a:highlight>
                  <a:srgbClr val="FBFBFB"/>
                </a:highlight>
                <a:latin typeface="Arial"/>
                <a:ea typeface="Arial"/>
                <a:cs typeface="Arial"/>
                <a:sym typeface="Arial"/>
              </a:rPr>
              <a:t>R</a:t>
            </a:r>
            <a:r>
              <a:rPr lang="en">
                <a:solidFill>
                  <a:srgbClr val="000000"/>
                </a:solidFill>
                <a:highlight>
                  <a:srgbClr val="FBFBFB"/>
                </a:highlight>
                <a:latin typeface="Arial"/>
                <a:ea typeface="Arial"/>
                <a:cs typeface="Arial"/>
                <a:sym typeface="Arial"/>
              </a:rPr>
              <a:t>eality</a:t>
            </a:r>
            <a:br>
              <a:rPr lang="en">
                <a:solidFill>
                  <a:srgbClr val="000000"/>
                </a:solidFill>
                <a:highlight>
                  <a:srgbClr val="FBFBFB"/>
                </a:highlight>
                <a:latin typeface="Arial"/>
                <a:ea typeface="Arial"/>
                <a:cs typeface="Arial"/>
                <a:sym typeface="Arial"/>
              </a:rPr>
            </a:br>
            <a:r>
              <a:rPr lang="en">
                <a:solidFill>
                  <a:srgbClr val="000000"/>
                </a:solidFill>
                <a:highlight>
                  <a:srgbClr val="FBFBFB"/>
                </a:highlight>
                <a:latin typeface="Arial"/>
                <a:ea typeface="Arial"/>
                <a:cs typeface="Arial"/>
                <a:sym typeface="Arial"/>
              </a:rPr>
              <a:t>3. Explore the </a:t>
            </a:r>
            <a:r>
              <a:rPr b="1" lang="en">
                <a:solidFill>
                  <a:srgbClr val="000000"/>
                </a:solidFill>
                <a:highlight>
                  <a:srgbClr val="FBFBFB"/>
                </a:highlight>
                <a:latin typeface="Arial"/>
                <a:ea typeface="Arial"/>
                <a:cs typeface="Arial"/>
                <a:sym typeface="Arial"/>
              </a:rPr>
              <a:t>O</a:t>
            </a:r>
            <a:r>
              <a:rPr lang="en">
                <a:solidFill>
                  <a:srgbClr val="000000"/>
                </a:solidFill>
                <a:highlight>
                  <a:srgbClr val="FBFBFB"/>
                </a:highlight>
                <a:latin typeface="Arial"/>
                <a:ea typeface="Arial"/>
                <a:cs typeface="Arial"/>
                <a:sym typeface="Arial"/>
              </a:rPr>
              <a:t>ptions</a:t>
            </a:r>
            <a:br>
              <a:rPr lang="en">
                <a:solidFill>
                  <a:srgbClr val="000000"/>
                </a:solidFill>
                <a:highlight>
                  <a:srgbClr val="FBFBFB"/>
                </a:highlight>
                <a:latin typeface="Arial"/>
                <a:ea typeface="Arial"/>
                <a:cs typeface="Arial"/>
                <a:sym typeface="Arial"/>
              </a:rPr>
            </a:br>
            <a:r>
              <a:rPr lang="en">
                <a:solidFill>
                  <a:srgbClr val="000000"/>
                </a:solidFill>
                <a:highlight>
                  <a:srgbClr val="FBFBFB"/>
                </a:highlight>
                <a:latin typeface="Arial"/>
                <a:ea typeface="Arial"/>
                <a:cs typeface="Arial"/>
                <a:sym typeface="Arial"/>
              </a:rPr>
              <a:t>4. Establish the </a:t>
            </a:r>
            <a:r>
              <a:rPr b="1" lang="en">
                <a:solidFill>
                  <a:srgbClr val="000000"/>
                </a:solidFill>
                <a:highlight>
                  <a:srgbClr val="FBFBFB"/>
                </a:highlight>
                <a:latin typeface="Arial"/>
                <a:ea typeface="Arial"/>
                <a:cs typeface="Arial"/>
                <a:sym typeface="Arial"/>
              </a:rPr>
              <a:t>W</a:t>
            </a:r>
            <a:r>
              <a:rPr lang="en">
                <a:solidFill>
                  <a:srgbClr val="000000"/>
                </a:solidFill>
                <a:highlight>
                  <a:srgbClr val="FBFBFB"/>
                </a:highlight>
                <a:latin typeface="Arial"/>
                <a:ea typeface="Arial"/>
                <a:cs typeface="Arial"/>
                <a:sym typeface="Arial"/>
              </a:rPr>
              <a:t>ill</a:t>
            </a:r>
            <a:endParaRPr>
              <a:solidFill>
                <a:srgbClr val="000000"/>
              </a:solidFill>
              <a:highlight>
                <a:srgbClr val="FBFBFB"/>
              </a:highlight>
              <a:latin typeface="Arial"/>
              <a:ea typeface="Arial"/>
              <a:cs typeface="Arial"/>
              <a:sym typeface="Arial"/>
            </a:endParaRPr>
          </a:p>
          <a:p>
            <a:pPr indent="0" lvl="0" marL="0" rtl="0" algn="l">
              <a:lnSpc>
                <a:spcPct val="115000"/>
              </a:lnSpc>
              <a:spcBef>
                <a:spcPts val="2700"/>
              </a:spcBef>
              <a:spcAft>
                <a:spcPts val="0"/>
              </a:spcAft>
              <a:buSzPts val="2400"/>
              <a:buNone/>
            </a:pPr>
            <a:r>
              <a:t/>
            </a:r>
            <a:endParaRPr b="1" sz="1950">
              <a:solidFill>
                <a:srgbClr val="333333"/>
              </a:solidFill>
              <a:highlight>
                <a:srgbClr val="FBFBFB"/>
              </a:highlight>
              <a:latin typeface="Arial"/>
              <a:ea typeface="Arial"/>
              <a:cs typeface="Arial"/>
              <a:sym typeface="Arial"/>
            </a:endParaRPr>
          </a:p>
          <a:p>
            <a:pPr indent="0" lvl="0" marL="0" rtl="0" algn="l">
              <a:lnSpc>
                <a:spcPct val="115000"/>
              </a:lnSpc>
              <a:spcBef>
                <a:spcPts val="2700"/>
              </a:spcBef>
              <a:spcAft>
                <a:spcPts val="0"/>
              </a:spcAft>
              <a:buSzPts val="2400"/>
              <a:buNone/>
            </a:pPr>
            <a:r>
              <a:t/>
            </a:r>
            <a:endParaRPr b="1" sz="1950">
              <a:solidFill>
                <a:srgbClr val="333333"/>
              </a:solidFill>
              <a:highlight>
                <a:srgbClr val="FBFBFB"/>
              </a:highlight>
              <a:latin typeface="Arial"/>
              <a:ea typeface="Arial"/>
              <a:cs typeface="Arial"/>
              <a:sym typeface="Arial"/>
            </a:endParaRPr>
          </a:p>
          <a:p>
            <a:pPr indent="0" lvl="0" marL="0" rtl="0" algn="l">
              <a:lnSpc>
                <a:spcPct val="115000"/>
              </a:lnSpc>
              <a:spcBef>
                <a:spcPts val="2700"/>
              </a:spcBef>
              <a:spcAft>
                <a:spcPts val="0"/>
              </a:spcAft>
              <a:buSzPts val="2400"/>
              <a:buNone/>
            </a:pPr>
            <a:r>
              <a:t/>
            </a:r>
            <a:endParaRPr b="1" sz="1950">
              <a:solidFill>
                <a:srgbClr val="333333"/>
              </a:solidFill>
              <a:highlight>
                <a:srgbClr val="FBFBFB"/>
              </a:highlight>
              <a:latin typeface="Arial"/>
              <a:ea typeface="Arial"/>
              <a:cs typeface="Arial"/>
              <a:sym typeface="Arial"/>
            </a:endParaRPr>
          </a:p>
          <a:p>
            <a:pPr indent="0" lvl="0" marL="0" rtl="0" algn="l">
              <a:lnSpc>
                <a:spcPct val="100000"/>
              </a:lnSpc>
              <a:spcBef>
                <a:spcPts val="1600"/>
              </a:spcBef>
              <a:spcAft>
                <a:spcPts val="0"/>
              </a:spcAft>
              <a:buSzPts val="2400"/>
              <a:buNone/>
            </a:pPr>
            <a:r>
              <a:t/>
            </a:r>
            <a:endParaRPr/>
          </a:p>
        </p:txBody>
      </p:sp>
      <p:pic>
        <p:nvPicPr>
          <p:cNvPr id="142" name="Google Shape;142;p8"/>
          <p:cNvPicPr preferRelativeResize="0"/>
          <p:nvPr/>
        </p:nvPicPr>
        <p:blipFill rotWithShape="1">
          <a:blip r:embed="rId3">
            <a:alphaModFix/>
          </a:blip>
          <a:srcRect b="0" l="0" r="0" t="0"/>
          <a:stretch/>
        </p:blipFill>
        <p:spPr>
          <a:xfrm>
            <a:off x="5254125" y="771325"/>
            <a:ext cx="3395999" cy="3395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Screen Shot 2015-11-20 at 9.47.21 AM.png" id="147" name="Google Shape;147;p9"/>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48" name="Google Shape;148;p9"/>
          <p:cNvSpPr txBox="1"/>
          <p:nvPr>
            <p:ph type="title"/>
          </p:nvPr>
        </p:nvSpPr>
        <p:spPr>
          <a:xfrm>
            <a:off x="283099" y="712150"/>
            <a:ext cx="7392900" cy="3835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4800"/>
              <a:buNone/>
            </a:pPr>
            <a:r>
              <a:rPr b="0" lang="en" sz="3000">
                <a:latin typeface="Arial"/>
                <a:ea typeface="Arial"/>
                <a:cs typeface="Arial"/>
                <a:sym typeface="Arial"/>
              </a:rPr>
              <a:t>Goal</a:t>
            </a:r>
            <a:endParaRPr b="0" sz="3000">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b="0" lang="en" sz="1900">
                <a:latin typeface="Arial"/>
                <a:ea typeface="Arial"/>
                <a:cs typeface="Arial"/>
                <a:sym typeface="Arial"/>
              </a:rPr>
              <a:t>Make sure that this is a SMART goal: one that is Specific, Measurable, Attainable, Realistic, and Time-bound.</a:t>
            </a:r>
            <a:endParaRPr b="0" sz="1900">
              <a:latin typeface="Arial"/>
              <a:ea typeface="Arial"/>
              <a:cs typeface="Arial"/>
              <a:sym typeface="Arial"/>
            </a:endParaRPr>
          </a:p>
          <a:p>
            <a:pPr indent="-349250" lvl="0" marL="647700" rtl="0" algn="l">
              <a:lnSpc>
                <a:spcPct val="100000"/>
              </a:lnSpc>
              <a:spcBef>
                <a:spcPts val="1200"/>
              </a:spcBef>
              <a:spcAft>
                <a:spcPts val="0"/>
              </a:spcAft>
              <a:buClr>
                <a:schemeClr val="lt1"/>
              </a:buClr>
              <a:buSzPts val="1900"/>
              <a:buFont typeface="Arial"/>
              <a:buChar char="●"/>
            </a:pPr>
            <a:r>
              <a:rPr b="0" lang="en" sz="1900">
                <a:latin typeface="Arial"/>
                <a:ea typeface="Arial"/>
                <a:cs typeface="Arial"/>
                <a:sym typeface="Arial"/>
              </a:rPr>
              <a:t>How will you know that you have achieved this goal? How will you know that the problem or issue is solved?</a:t>
            </a:r>
            <a:br>
              <a:rPr b="0" lang="en" sz="1900">
                <a:latin typeface="Arial"/>
                <a:ea typeface="Arial"/>
                <a:cs typeface="Arial"/>
                <a:sym typeface="Arial"/>
              </a:rPr>
            </a:br>
            <a:endParaRPr b="0" sz="1900">
              <a:latin typeface="Arial"/>
              <a:ea typeface="Arial"/>
              <a:cs typeface="Arial"/>
              <a:sym typeface="Arial"/>
            </a:endParaRPr>
          </a:p>
          <a:p>
            <a:pPr indent="-349250" lvl="0" marL="647700" rtl="0" algn="l">
              <a:lnSpc>
                <a:spcPct val="100000"/>
              </a:lnSpc>
              <a:spcBef>
                <a:spcPts val="0"/>
              </a:spcBef>
              <a:spcAft>
                <a:spcPts val="0"/>
              </a:spcAft>
              <a:buClr>
                <a:schemeClr val="lt1"/>
              </a:buClr>
              <a:buSzPts val="1900"/>
              <a:buFont typeface="Arial"/>
              <a:buChar char="●"/>
            </a:pPr>
            <a:r>
              <a:rPr b="0" lang="en" sz="1900">
                <a:latin typeface="Arial"/>
                <a:ea typeface="Arial"/>
                <a:cs typeface="Arial"/>
                <a:sym typeface="Arial"/>
              </a:rPr>
              <a:t>Does this goal fit with her overall objectives? </a:t>
            </a:r>
            <a:endParaRPr b="0" sz="190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0"/>
          <p:cNvSpPr txBox="1"/>
          <p:nvPr/>
        </p:nvSpPr>
        <p:spPr>
          <a:xfrm>
            <a:off x="839475" y="457050"/>
            <a:ext cx="67941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Realistic</a:t>
            </a:r>
            <a:endParaRPr b="0"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0" i="0" lang="en" sz="2000" u="none" cap="none" strike="noStrike">
                <a:solidFill>
                  <a:srgbClr val="333333"/>
                </a:solidFill>
                <a:highlight>
                  <a:srgbClr val="FBFBFB"/>
                </a:highlight>
                <a:latin typeface="Arial"/>
                <a:ea typeface="Arial"/>
                <a:cs typeface="Arial"/>
                <a:sym typeface="Arial"/>
              </a:rPr>
              <a:t>Next, ask the client to describe his/her current reality.</a:t>
            </a:r>
            <a:endParaRPr b="0" i="0" sz="2000" u="none" cap="none" strike="noStrike">
              <a:solidFill>
                <a:srgbClr val="333333"/>
              </a:solidFill>
              <a:highlight>
                <a:srgbClr val="FBFBFB"/>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000" u="none" cap="none" strike="noStrike">
              <a:solidFill>
                <a:srgbClr val="333333"/>
              </a:solidFill>
              <a:highlight>
                <a:srgbClr val="FBFBFB"/>
              </a:highlight>
              <a:latin typeface="Arial"/>
              <a:ea typeface="Arial"/>
              <a:cs typeface="Arial"/>
              <a:sym typeface="Arial"/>
            </a:endParaRPr>
          </a:p>
          <a:p>
            <a:pPr indent="-355600" lvl="0" marL="457200" marR="0" rtl="0" algn="l">
              <a:lnSpc>
                <a:spcPct val="150000"/>
              </a:lnSpc>
              <a:spcBef>
                <a:spcPts val="0"/>
              </a:spcBef>
              <a:spcAft>
                <a:spcPts val="0"/>
              </a:spcAft>
              <a:buClr>
                <a:srgbClr val="333333"/>
              </a:buClr>
              <a:buSzPts val="2000"/>
              <a:buFont typeface="Arial"/>
              <a:buChar char="●"/>
            </a:pPr>
            <a:r>
              <a:rPr b="0" i="0" lang="en" sz="2000" u="none" cap="none" strike="noStrike">
                <a:solidFill>
                  <a:srgbClr val="333333"/>
                </a:solidFill>
                <a:highlight>
                  <a:srgbClr val="FBFBFB"/>
                </a:highlight>
                <a:latin typeface="Arial"/>
                <a:ea typeface="Arial"/>
                <a:cs typeface="Arial"/>
                <a:sym typeface="Arial"/>
              </a:rPr>
              <a:t>What is happening now (what, who, when, and how often)? </a:t>
            </a:r>
            <a:endParaRPr b="0" i="0" sz="2000" u="none" cap="none" strike="noStrike">
              <a:solidFill>
                <a:srgbClr val="333333"/>
              </a:solidFill>
              <a:highlight>
                <a:srgbClr val="FBFBFB"/>
              </a:highlight>
              <a:latin typeface="Arial"/>
              <a:ea typeface="Arial"/>
              <a:cs typeface="Arial"/>
              <a:sym typeface="Arial"/>
            </a:endParaRPr>
          </a:p>
          <a:p>
            <a:pPr indent="-355600" lvl="0" marL="457200" marR="0" rtl="0" algn="l">
              <a:lnSpc>
                <a:spcPct val="150000"/>
              </a:lnSpc>
              <a:spcBef>
                <a:spcPts val="0"/>
              </a:spcBef>
              <a:spcAft>
                <a:spcPts val="0"/>
              </a:spcAft>
              <a:buClr>
                <a:srgbClr val="333333"/>
              </a:buClr>
              <a:buSzPts val="2000"/>
              <a:buFont typeface="Arial"/>
              <a:buChar char="●"/>
            </a:pPr>
            <a:r>
              <a:rPr b="0" i="0" lang="en" sz="2000" u="none" cap="none" strike="noStrike">
                <a:solidFill>
                  <a:srgbClr val="333333"/>
                </a:solidFill>
                <a:highlight>
                  <a:srgbClr val="FBFBFB"/>
                </a:highlight>
                <a:latin typeface="Arial"/>
                <a:ea typeface="Arial"/>
                <a:cs typeface="Arial"/>
                <a:sym typeface="Arial"/>
              </a:rPr>
              <a:t>What is the effect or result of this?</a:t>
            </a:r>
            <a:endParaRPr b="0" i="0" sz="2000" u="none" cap="none" strike="noStrike">
              <a:solidFill>
                <a:srgbClr val="333333"/>
              </a:solidFill>
              <a:highlight>
                <a:srgbClr val="FBFBFB"/>
              </a:highlight>
              <a:latin typeface="Arial"/>
              <a:ea typeface="Arial"/>
              <a:cs typeface="Arial"/>
              <a:sym typeface="Arial"/>
            </a:endParaRPr>
          </a:p>
          <a:p>
            <a:pPr indent="-355600" lvl="0" marL="457200" marR="0" rtl="0" algn="l">
              <a:lnSpc>
                <a:spcPct val="150000"/>
              </a:lnSpc>
              <a:spcBef>
                <a:spcPts val="0"/>
              </a:spcBef>
              <a:spcAft>
                <a:spcPts val="0"/>
              </a:spcAft>
              <a:buClr>
                <a:srgbClr val="333333"/>
              </a:buClr>
              <a:buSzPts val="2000"/>
              <a:buFont typeface="Arial"/>
              <a:buChar char="●"/>
            </a:pPr>
            <a:r>
              <a:rPr b="0" i="0" lang="en" sz="2000" u="none" cap="none" strike="noStrike">
                <a:solidFill>
                  <a:srgbClr val="333333"/>
                </a:solidFill>
                <a:highlight>
                  <a:srgbClr val="FBFBFB"/>
                </a:highlight>
                <a:latin typeface="Arial"/>
                <a:ea typeface="Arial"/>
                <a:cs typeface="Arial"/>
                <a:sym typeface="Arial"/>
              </a:rPr>
              <a:t>Have you already taken any steps towards your goal?</a:t>
            </a:r>
            <a:endParaRPr b="0" i="0" sz="2000" u="none" cap="none" strike="noStrike">
              <a:solidFill>
                <a:srgbClr val="333333"/>
              </a:solidFill>
              <a:highlight>
                <a:srgbClr val="FBFBFB"/>
              </a:highlight>
              <a:latin typeface="Arial"/>
              <a:ea typeface="Arial"/>
              <a:cs typeface="Arial"/>
              <a:sym typeface="Arial"/>
            </a:endParaRPr>
          </a:p>
          <a:p>
            <a:pPr indent="-355600" lvl="0" marL="457200" marR="0" rtl="0" algn="l">
              <a:lnSpc>
                <a:spcPct val="150000"/>
              </a:lnSpc>
              <a:spcBef>
                <a:spcPts val="0"/>
              </a:spcBef>
              <a:spcAft>
                <a:spcPts val="0"/>
              </a:spcAft>
              <a:buClr>
                <a:srgbClr val="333333"/>
              </a:buClr>
              <a:buSzPts val="2000"/>
              <a:buFont typeface="Arial"/>
              <a:buChar char="●"/>
            </a:pPr>
            <a:r>
              <a:rPr b="0" i="0" lang="en" sz="2000" u="none" cap="none" strike="noStrike">
                <a:solidFill>
                  <a:srgbClr val="333333"/>
                </a:solidFill>
                <a:highlight>
                  <a:srgbClr val="FBFBFB"/>
                </a:highlight>
                <a:latin typeface="Arial"/>
                <a:ea typeface="Arial"/>
                <a:cs typeface="Arial"/>
                <a:sym typeface="Arial"/>
              </a:rPr>
              <a:t>Does this goal conflict with any other goals or objectives?</a:t>
            </a:r>
            <a:endParaRPr b="0" i="0" sz="2000" u="none" cap="none" strike="noStrike">
              <a:solidFill>
                <a:srgbClr val="333333"/>
              </a:solidFill>
              <a:highlight>
                <a:srgbClr val="FBFBFB"/>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450" u="none" cap="none" strike="noStrike">
              <a:solidFill>
                <a:srgbClr val="333333"/>
              </a:solidFill>
              <a:highlight>
                <a:srgbClr val="FBFBFB"/>
              </a:highlight>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157" name="Shape 157"/>
        <p:cNvGrpSpPr/>
        <p:nvPr/>
      </p:nvGrpSpPr>
      <p:grpSpPr>
        <a:xfrm>
          <a:off x="0" y="0"/>
          <a:ext cx="0" cy="0"/>
          <a:chOff x="0" y="0"/>
          <a:chExt cx="0" cy="0"/>
        </a:xfrm>
      </p:grpSpPr>
      <p:sp>
        <p:nvSpPr>
          <p:cNvPr id="158" name="Google Shape;158;p11"/>
          <p:cNvSpPr txBox="1"/>
          <p:nvPr>
            <p:ph idx="4294967295" type="title"/>
          </p:nvPr>
        </p:nvSpPr>
        <p:spPr>
          <a:xfrm>
            <a:off x="528650" y="47280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a:latin typeface="Arial"/>
                <a:ea typeface="Arial"/>
                <a:cs typeface="Arial"/>
                <a:sym typeface="Arial"/>
              </a:rPr>
              <a:t>Options</a:t>
            </a:r>
            <a:endParaRPr b="0">
              <a:latin typeface="Arial"/>
              <a:ea typeface="Arial"/>
              <a:cs typeface="Arial"/>
              <a:sym typeface="Arial"/>
            </a:endParaRPr>
          </a:p>
          <a:p>
            <a:pPr indent="0" lvl="0" marL="0" rtl="0" algn="l">
              <a:lnSpc>
                <a:spcPct val="115000"/>
              </a:lnSpc>
              <a:spcBef>
                <a:spcPts val="500"/>
              </a:spcBef>
              <a:spcAft>
                <a:spcPts val="0"/>
              </a:spcAft>
              <a:buSzPts val="3000"/>
              <a:buNone/>
            </a:pPr>
            <a:r>
              <a:rPr b="0" lang="en" sz="1900">
                <a:solidFill>
                  <a:srgbClr val="333333"/>
                </a:solidFill>
                <a:latin typeface="Arial"/>
                <a:ea typeface="Arial"/>
                <a:cs typeface="Arial"/>
                <a:sym typeface="Arial"/>
              </a:rPr>
              <a:t>Brainstorm and discuss as many good options as possible. </a:t>
            </a:r>
            <a:endParaRPr b="0" sz="1900">
              <a:solidFill>
                <a:srgbClr val="333333"/>
              </a:solidFill>
              <a:latin typeface="Arial"/>
              <a:ea typeface="Arial"/>
              <a:cs typeface="Arial"/>
              <a:sym typeface="Arial"/>
            </a:endParaRPr>
          </a:p>
          <a:p>
            <a:pPr indent="-330200" lvl="0" marL="647700" rtl="0" algn="l">
              <a:lnSpc>
                <a:spcPct val="100000"/>
              </a:lnSpc>
              <a:spcBef>
                <a:spcPts val="1200"/>
              </a:spcBef>
              <a:spcAft>
                <a:spcPts val="0"/>
              </a:spcAft>
              <a:buClr>
                <a:srgbClr val="333333"/>
              </a:buClr>
              <a:buSzPts val="1600"/>
              <a:buFont typeface="Arial"/>
              <a:buChar char="●"/>
            </a:pPr>
            <a:r>
              <a:rPr b="0" lang="en" sz="1600">
                <a:solidFill>
                  <a:srgbClr val="333333"/>
                </a:solidFill>
                <a:latin typeface="Arial"/>
                <a:ea typeface="Arial"/>
                <a:cs typeface="Arial"/>
                <a:sym typeface="Arial"/>
              </a:rPr>
              <a:t>What else could you do?</a:t>
            </a:r>
            <a:endParaRPr b="0" sz="1600">
              <a:solidFill>
                <a:srgbClr val="333333"/>
              </a:solidFill>
              <a:latin typeface="Arial"/>
              <a:ea typeface="Arial"/>
              <a:cs typeface="Arial"/>
              <a:sym typeface="Arial"/>
            </a:endParaRPr>
          </a:p>
          <a:p>
            <a:pPr indent="-330200" lvl="0" marL="647700" rtl="0" algn="l">
              <a:lnSpc>
                <a:spcPct val="100000"/>
              </a:lnSpc>
              <a:spcBef>
                <a:spcPts val="0"/>
              </a:spcBef>
              <a:spcAft>
                <a:spcPts val="0"/>
              </a:spcAft>
              <a:buClr>
                <a:srgbClr val="333333"/>
              </a:buClr>
              <a:buSzPts val="1600"/>
              <a:buFont typeface="Arial"/>
              <a:buChar char="●"/>
            </a:pPr>
            <a:r>
              <a:rPr b="0" lang="en" sz="1600">
                <a:solidFill>
                  <a:srgbClr val="333333"/>
                </a:solidFill>
                <a:latin typeface="Arial"/>
                <a:ea typeface="Arial"/>
                <a:cs typeface="Arial"/>
                <a:sym typeface="Arial"/>
              </a:rPr>
              <a:t>What if this or that constraint were removed? Would that change things?</a:t>
            </a:r>
            <a:endParaRPr b="0" sz="1600">
              <a:solidFill>
                <a:srgbClr val="333333"/>
              </a:solidFill>
              <a:latin typeface="Arial"/>
              <a:ea typeface="Arial"/>
              <a:cs typeface="Arial"/>
              <a:sym typeface="Arial"/>
            </a:endParaRPr>
          </a:p>
          <a:p>
            <a:pPr indent="-330200" lvl="0" marL="647700" rtl="0" algn="l">
              <a:lnSpc>
                <a:spcPct val="100000"/>
              </a:lnSpc>
              <a:spcBef>
                <a:spcPts val="0"/>
              </a:spcBef>
              <a:spcAft>
                <a:spcPts val="0"/>
              </a:spcAft>
              <a:buClr>
                <a:srgbClr val="333333"/>
              </a:buClr>
              <a:buSzPts val="1600"/>
              <a:buFont typeface="Arial"/>
              <a:buChar char="●"/>
            </a:pPr>
            <a:r>
              <a:rPr b="0" lang="en" sz="1600">
                <a:solidFill>
                  <a:srgbClr val="333333"/>
                </a:solidFill>
                <a:latin typeface="Arial"/>
                <a:ea typeface="Arial"/>
                <a:cs typeface="Arial"/>
                <a:sym typeface="Arial"/>
              </a:rPr>
              <a:t>What are the advantages and disadvantages of each option?</a:t>
            </a:r>
            <a:endParaRPr b="0" sz="1600">
              <a:solidFill>
                <a:srgbClr val="333333"/>
              </a:solidFill>
              <a:latin typeface="Arial"/>
              <a:ea typeface="Arial"/>
              <a:cs typeface="Arial"/>
              <a:sym typeface="Arial"/>
            </a:endParaRPr>
          </a:p>
          <a:p>
            <a:pPr indent="-330200" lvl="0" marL="647700" rtl="0" algn="l">
              <a:lnSpc>
                <a:spcPct val="100000"/>
              </a:lnSpc>
              <a:spcBef>
                <a:spcPts val="0"/>
              </a:spcBef>
              <a:spcAft>
                <a:spcPts val="0"/>
              </a:spcAft>
              <a:buClr>
                <a:srgbClr val="333333"/>
              </a:buClr>
              <a:buSzPts val="1600"/>
              <a:buFont typeface="Arial"/>
              <a:buChar char="●"/>
            </a:pPr>
            <a:r>
              <a:rPr b="0" lang="en" sz="1600">
                <a:solidFill>
                  <a:srgbClr val="333333"/>
                </a:solidFill>
                <a:latin typeface="Arial"/>
                <a:ea typeface="Arial"/>
                <a:cs typeface="Arial"/>
                <a:sym typeface="Arial"/>
              </a:rPr>
              <a:t>What factors or considerations will you use to weigh the options?</a:t>
            </a:r>
            <a:endParaRPr b="0" sz="1600">
              <a:solidFill>
                <a:srgbClr val="333333"/>
              </a:solidFill>
              <a:latin typeface="Arial"/>
              <a:ea typeface="Arial"/>
              <a:cs typeface="Arial"/>
              <a:sym typeface="Arial"/>
            </a:endParaRPr>
          </a:p>
          <a:p>
            <a:pPr indent="-330200" lvl="0" marL="647700" rtl="0" algn="l">
              <a:lnSpc>
                <a:spcPct val="100000"/>
              </a:lnSpc>
              <a:spcBef>
                <a:spcPts val="0"/>
              </a:spcBef>
              <a:spcAft>
                <a:spcPts val="0"/>
              </a:spcAft>
              <a:buClr>
                <a:srgbClr val="333333"/>
              </a:buClr>
              <a:buSzPts val="1600"/>
              <a:buFont typeface="Arial"/>
              <a:buChar char="●"/>
            </a:pPr>
            <a:r>
              <a:rPr b="0" lang="en" sz="1600">
                <a:solidFill>
                  <a:srgbClr val="333333"/>
                </a:solidFill>
                <a:latin typeface="Arial"/>
                <a:ea typeface="Arial"/>
                <a:cs typeface="Arial"/>
                <a:sym typeface="Arial"/>
              </a:rPr>
              <a:t>What do you need to stop doing in order to achieve this goal?</a:t>
            </a:r>
            <a:endParaRPr b="0" sz="1600">
              <a:solidFill>
                <a:srgbClr val="333333"/>
              </a:solidFill>
              <a:latin typeface="Arial"/>
              <a:ea typeface="Arial"/>
              <a:cs typeface="Arial"/>
              <a:sym typeface="Arial"/>
            </a:endParaRPr>
          </a:p>
          <a:p>
            <a:pPr indent="-330200" lvl="0" marL="647700" rtl="0" algn="l">
              <a:lnSpc>
                <a:spcPct val="100000"/>
              </a:lnSpc>
              <a:spcBef>
                <a:spcPts val="0"/>
              </a:spcBef>
              <a:spcAft>
                <a:spcPts val="0"/>
              </a:spcAft>
              <a:buClr>
                <a:srgbClr val="333333"/>
              </a:buClr>
              <a:buSzPts val="1600"/>
              <a:buFont typeface="Arial"/>
              <a:buChar char="●"/>
            </a:pPr>
            <a:r>
              <a:rPr b="0" lang="en" sz="1600">
                <a:solidFill>
                  <a:srgbClr val="333333"/>
                </a:solidFill>
                <a:latin typeface="Arial"/>
                <a:ea typeface="Arial"/>
                <a:cs typeface="Arial"/>
                <a:sym typeface="Arial"/>
              </a:rPr>
              <a:t>What obstacles stand in your way?</a:t>
            </a:r>
            <a:endParaRPr b="0" sz="1600">
              <a:solidFill>
                <a:srgbClr val="333333"/>
              </a:solidFill>
              <a:latin typeface="Arial"/>
              <a:ea typeface="Arial"/>
              <a:cs typeface="Arial"/>
              <a:sym typeface="Arial"/>
            </a:endParaRPr>
          </a:p>
          <a:p>
            <a:pPr indent="0" lvl="0" marL="0" rtl="0" algn="l">
              <a:lnSpc>
                <a:spcPct val="115000"/>
              </a:lnSpc>
              <a:spcBef>
                <a:spcPts val="2200"/>
              </a:spcBef>
              <a:spcAft>
                <a:spcPts val="0"/>
              </a:spcAft>
              <a:buSzPts val="3000"/>
              <a:buNone/>
            </a:pPr>
            <a:r>
              <a:t/>
            </a:r>
            <a:endParaRPr b="0" sz="1900">
              <a:solidFill>
                <a:srgbClr val="333333"/>
              </a:solidFill>
              <a:highlight>
                <a:srgbClr val="FBFBFB"/>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24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descr="Image result for life coaches" id="159" name="Google Shape;159;p11"/>
          <p:cNvPicPr preferRelativeResize="0"/>
          <p:nvPr/>
        </p:nvPicPr>
        <p:blipFill rotWithShape="1">
          <a:blip r:embed="rId3">
            <a:alphaModFix/>
          </a:blip>
          <a:srcRect b="0" l="0" r="0" t="0"/>
          <a:stretch/>
        </p:blipFill>
        <p:spPr>
          <a:xfrm>
            <a:off x="6470813" y="643525"/>
            <a:ext cx="2424925" cy="1613678"/>
          </a:xfrm>
          <a:prstGeom prst="rect">
            <a:avLst/>
          </a:prstGeom>
          <a:noFill/>
          <a:ln>
            <a:noFill/>
          </a:ln>
        </p:spPr>
      </p:pic>
      <p:pic>
        <p:nvPicPr>
          <p:cNvPr descr="Image result for life coaches" id="160" name="Google Shape;160;p11"/>
          <p:cNvPicPr preferRelativeResize="0"/>
          <p:nvPr/>
        </p:nvPicPr>
        <p:blipFill rotWithShape="1">
          <a:blip r:embed="rId4">
            <a:alphaModFix/>
          </a:blip>
          <a:srcRect b="0" l="0" r="0" t="0"/>
          <a:stretch/>
        </p:blipFill>
        <p:spPr>
          <a:xfrm>
            <a:off x="6464063" y="2802350"/>
            <a:ext cx="2438400" cy="1628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164" name="Shape 164"/>
        <p:cNvGrpSpPr/>
        <p:nvPr/>
      </p:nvGrpSpPr>
      <p:grpSpPr>
        <a:xfrm>
          <a:off x="0" y="0"/>
          <a:ext cx="0" cy="0"/>
          <a:chOff x="0" y="0"/>
          <a:chExt cx="0" cy="0"/>
        </a:xfrm>
      </p:grpSpPr>
      <p:sp>
        <p:nvSpPr>
          <p:cNvPr id="165" name="Google Shape;165;p12"/>
          <p:cNvSpPr txBox="1"/>
          <p:nvPr>
            <p:ph idx="4294967295" type="title"/>
          </p:nvPr>
        </p:nvSpPr>
        <p:spPr>
          <a:xfrm>
            <a:off x="535775" y="46970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solidFill>
                  <a:srgbClr val="000000"/>
                </a:solidFill>
              </a:rPr>
              <a:t>Will</a:t>
            </a:r>
            <a:endParaRPr sz="2400">
              <a:solidFill>
                <a:srgbClr val="000000"/>
              </a:solidFill>
            </a:endParaRPr>
          </a:p>
        </p:txBody>
      </p:sp>
      <p:sp>
        <p:nvSpPr>
          <p:cNvPr id="166" name="Google Shape;166;p12"/>
          <p:cNvSpPr txBox="1"/>
          <p:nvPr>
            <p:ph idx="4294967295" type="title"/>
          </p:nvPr>
        </p:nvSpPr>
        <p:spPr>
          <a:xfrm>
            <a:off x="535775" y="123770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1900">
                <a:solidFill>
                  <a:srgbClr val="333333"/>
                </a:solidFill>
                <a:latin typeface="Arial"/>
                <a:ea typeface="Arial"/>
                <a:cs typeface="Arial"/>
                <a:sym typeface="Arial"/>
              </a:rPr>
              <a:t>Help Coachee to commit to specific actions in order to move forward towards his goal.</a:t>
            </a:r>
            <a:endParaRPr b="0" sz="1900">
              <a:solidFill>
                <a:srgbClr val="333333"/>
              </a:solidFill>
              <a:latin typeface="Arial"/>
              <a:ea typeface="Arial"/>
              <a:cs typeface="Arial"/>
              <a:sym typeface="Arial"/>
            </a:endParaRPr>
          </a:p>
          <a:p>
            <a:pPr indent="-342900" lvl="0" marL="647700" rtl="0" algn="l">
              <a:lnSpc>
                <a:spcPct val="133000"/>
              </a:lnSpc>
              <a:spcBef>
                <a:spcPts val="1200"/>
              </a:spcBef>
              <a:spcAft>
                <a:spcPts val="0"/>
              </a:spcAft>
              <a:buClr>
                <a:srgbClr val="333333"/>
              </a:buClr>
              <a:buSzPts val="1800"/>
              <a:buFont typeface="Arial"/>
              <a:buChar char="●"/>
            </a:pPr>
            <a:r>
              <a:rPr b="0" lang="en" sz="1800">
                <a:solidFill>
                  <a:srgbClr val="333333"/>
                </a:solidFill>
                <a:latin typeface="Arial"/>
                <a:ea typeface="Arial"/>
                <a:cs typeface="Arial"/>
                <a:sym typeface="Arial"/>
              </a:rPr>
              <a:t>So, what will you do now, and when? What else will you do?</a:t>
            </a:r>
            <a:endParaRPr b="0" sz="1800">
              <a:solidFill>
                <a:srgbClr val="333333"/>
              </a:solidFill>
              <a:latin typeface="Arial"/>
              <a:ea typeface="Arial"/>
              <a:cs typeface="Arial"/>
              <a:sym typeface="Arial"/>
            </a:endParaRPr>
          </a:p>
          <a:p>
            <a:pPr indent="-342900" lvl="0" marL="647700" rtl="0" algn="l">
              <a:lnSpc>
                <a:spcPct val="133000"/>
              </a:lnSpc>
              <a:spcBef>
                <a:spcPts val="0"/>
              </a:spcBef>
              <a:spcAft>
                <a:spcPts val="0"/>
              </a:spcAft>
              <a:buClr>
                <a:srgbClr val="333333"/>
              </a:buClr>
              <a:buSzPts val="1800"/>
              <a:buFont typeface="Arial"/>
              <a:buChar char="●"/>
            </a:pPr>
            <a:r>
              <a:rPr b="0" lang="en" sz="1800">
                <a:solidFill>
                  <a:srgbClr val="333333"/>
                </a:solidFill>
                <a:latin typeface="Arial"/>
                <a:ea typeface="Arial"/>
                <a:cs typeface="Arial"/>
                <a:sym typeface="Arial"/>
              </a:rPr>
              <a:t>What could stop you moving forward? How will you overcome this?</a:t>
            </a:r>
            <a:endParaRPr b="0" sz="1800">
              <a:solidFill>
                <a:srgbClr val="333333"/>
              </a:solidFill>
              <a:latin typeface="Arial"/>
              <a:ea typeface="Arial"/>
              <a:cs typeface="Arial"/>
              <a:sym typeface="Arial"/>
            </a:endParaRPr>
          </a:p>
          <a:p>
            <a:pPr indent="-342900" lvl="0" marL="647700" rtl="0" algn="l">
              <a:lnSpc>
                <a:spcPct val="133000"/>
              </a:lnSpc>
              <a:spcBef>
                <a:spcPts val="0"/>
              </a:spcBef>
              <a:spcAft>
                <a:spcPts val="0"/>
              </a:spcAft>
              <a:buClr>
                <a:srgbClr val="333333"/>
              </a:buClr>
              <a:buSzPts val="1800"/>
              <a:buFont typeface="Arial"/>
              <a:buChar char="●"/>
            </a:pPr>
            <a:r>
              <a:rPr b="0" lang="en" sz="1800">
                <a:solidFill>
                  <a:srgbClr val="333333"/>
                </a:solidFill>
                <a:latin typeface="Arial"/>
                <a:ea typeface="Arial"/>
                <a:cs typeface="Arial"/>
                <a:sym typeface="Arial"/>
              </a:rPr>
              <a:t>How can you keep yourself motivated?</a:t>
            </a:r>
            <a:endParaRPr b="0" sz="1800">
              <a:solidFill>
                <a:srgbClr val="333333"/>
              </a:solidFill>
              <a:latin typeface="Arial"/>
              <a:ea typeface="Arial"/>
              <a:cs typeface="Arial"/>
              <a:sym typeface="Arial"/>
            </a:endParaRPr>
          </a:p>
          <a:p>
            <a:pPr indent="-342900" lvl="0" marL="647700" rtl="0" algn="l">
              <a:lnSpc>
                <a:spcPct val="133000"/>
              </a:lnSpc>
              <a:spcBef>
                <a:spcPts val="0"/>
              </a:spcBef>
              <a:spcAft>
                <a:spcPts val="0"/>
              </a:spcAft>
              <a:buClr>
                <a:srgbClr val="333333"/>
              </a:buClr>
              <a:buSzPts val="1800"/>
              <a:buFont typeface="Arial"/>
              <a:buChar char="●"/>
            </a:pPr>
            <a:r>
              <a:rPr b="0" lang="en" sz="1800">
                <a:solidFill>
                  <a:srgbClr val="333333"/>
                </a:solidFill>
                <a:latin typeface="Arial"/>
                <a:ea typeface="Arial"/>
                <a:cs typeface="Arial"/>
                <a:sym typeface="Arial"/>
              </a:rPr>
              <a:t>When do you need to review progress? Daily, weekly, monthly?</a:t>
            </a:r>
            <a:endParaRPr b="0" sz="1800">
              <a:solidFill>
                <a:srgbClr val="333333"/>
              </a:solidFill>
              <a:latin typeface="Arial"/>
              <a:ea typeface="Arial"/>
              <a:cs typeface="Arial"/>
              <a:sym typeface="Arial"/>
            </a:endParaRPr>
          </a:p>
          <a:p>
            <a:pPr indent="0" lvl="0" marL="0" rtl="0" algn="l">
              <a:lnSpc>
                <a:spcPct val="115000"/>
              </a:lnSpc>
              <a:spcBef>
                <a:spcPts val="2200"/>
              </a:spcBef>
              <a:spcAft>
                <a:spcPts val="0"/>
              </a:spcAft>
              <a:buSzPts val="3000"/>
              <a:buNone/>
            </a:pPr>
            <a:r>
              <a:t/>
            </a:r>
            <a:endParaRPr b="0" sz="1900">
              <a:solidFill>
                <a:srgbClr val="333333"/>
              </a:solidFill>
              <a:highlight>
                <a:srgbClr val="FBFBFB"/>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pic>
        <p:nvPicPr>
          <p:cNvPr id="167" name="Google Shape;167;p12"/>
          <p:cNvPicPr preferRelativeResize="0"/>
          <p:nvPr/>
        </p:nvPicPr>
        <p:blipFill rotWithShape="1">
          <a:blip r:embed="rId3">
            <a:alphaModFix/>
          </a:blip>
          <a:srcRect b="0" l="0" r="0" t="0"/>
          <a:stretch/>
        </p:blipFill>
        <p:spPr>
          <a:xfrm>
            <a:off x="6414275" y="1480150"/>
            <a:ext cx="2424924" cy="24249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Screen Shot 2015-11-20 at 9.47.21 AM.png" id="172" name="Google Shape;172;p13"/>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73" name="Google Shape;173;p13"/>
          <p:cNvSpPr txBox="1"/>
          <p:nvPr>
            <p:ph type="title"/>
          </p:nvPr>
        </p:nvSpPr>
        <p:spPr>
          <a:xfrm>
            <a:off x="283099" y="712150"/>
            <a:ext cx="7392900" cy="383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t/>
            </a:r>
            <a:endParaRPr b="0" sz="1900">
              <a:latin typeface="Arial"/>
              <a:ea typeface="Arial"/>
              <a:cs typeface="Arial"/>
              <a:sym typeface="Arial"/>
            </a:endParaRPr>
          </a:p>
          <a:p>
            <a:pPr indent="0" lvl="0" marL="0" rtl="0" algn="l">
              <a:lnSpc>
                <a:spcPct val="100000"/>
              </a:lnSpc>
              <a:spcBef>
                <a:spcPts val="1200"/>
              </a:spcBef>
              <a:spcAft>
                <a:spcPts val="2200"/>
              </a:spcAft>
              <a:buSzPts val="4800"/>
              <a:buNone/>
            </a:pPr>
            <a:r>
              <a:t/>
            </a:r>
            <a:endParaRPr b="0" sz="1900">
              <a:latin typeface="Arial"/>
              <a:ea typeface="Arial"/>
              <a:cs typeface="Arial"/>
              <a:sym typeface="Arial"/>
            </a:endParaRPr>
          </a:p>
        </p:txBody>
      </p:sp>
      <p:pic>
        <p:nvPicPr>
          <p:cNvPr id="174" name="Google Shape;174;p13"/>
          <p:cNvPicPr preferRelativeResize="0"/>
          <p:nvPr/>
        </p:nvPicPr>
        <p:blipFill rotWithShape="1">
          <a:blip r:embed="rId4">
            <a:alphaModFix/>
          </a:blip>
          <a:srcRect b="21102" l="20014" r="21597" t="31175"/>
          <a:stretch/>
        </p:blipFill>
        <p:spPr>
          <a:xfrm>
            <a:off x="473800" y="623450"/>
            <a:ext cx="8098699" cy="37234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178" name="Shape 178"/>
        <p:cNvGrpSpPr/>
        <p:nvPr/>
      </p:nvGrpSpPr>
      <p:grpSpPr>
        <a:xfrm>
          <a:off x="0" y="0"/>
          <a:ext cx="0" cy="0"/>
          <a:chOff x="0" y="0"/>
          <a:chExt cx="0" cy="0"/>
        </a:xfrm>
      </p:grpSpPr>
      <p:pic>
        <p:nvPicPr>
          <p:cNvPr descr="For a more graphically interesting and interactive experience, link to http://www.co-active.tv" id="179" name="Google Shape;179;p14" title="Powerful Questions 1">
            <a:hlinkClick r:id="rId3"/>
          </p:cNvPr>
          <p:cNvPicPr preferRelativeResize="0"/>
          <p:nvPr/>
        </p:nvPicPr>
        <p:blipFill rotWithShape="1">
          <a:blip r:embed="rId4">
            <a:alphaModFix/>
          </a:blip>
          <a:srcRect b="0" l="0" r="0" t="0"/>
          <a:stretch/>
        </p:blipFill>
        <p:spPr>
          <a:xfrm>
            <a:off x="2198500" y="1081150"/>
            <a:ext cx="4572000" cy="3429000"/>
          </a:xfrm>
          <a:prstGeom prst="rect">
            <a:avLst/>
          </a:prstGeom>
          <a:noFill/>
          <a:ln>
            <a:noFill/>
          </a:ln>
        </p:spPr>
      </p:pic>
      <p:sp>
        <p:nvSpPr>
          <p:cNvPr id="180" name="Google Shape;180;p14"/>
          <p:cNvSpPr txBox="1"/>
          <p:nvPr/>
        </p:nvSpPr>
        <p:spPr>
          <a:xfrm>
            <a:off x="2268675" y="207825"/>
            <a:ext cx="443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000000"/>
                </a:solidFill>
                <a:latin typeface="Lato"/>
                <a:ea typeface="Lato"/>
                <a:cs typeface="Lato"/>
                <a:sym typeface="Lato"/>
              </a:rPr>
              <a:t>Powerful Questions</a:t>
            </a:r>
            <a:endParaRPr b="1" i="0" sz="3600" u="none" cap="none" strike="noStrike">
              <a:solidFill>
                <a:srgbClr val="000000"/>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5"/>
          <p:cNvSpPr txBox="1"/>
          <p:nvPr/>
        </p:nvSpPr>
        <p:spPr>
          <a:xfrm>
            <a:off x="839475" y="604700"/>
            <a:ext cx="70575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Questions:</a:t>
            </a:r>
            <a:endParaRPr b="0"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49250" lvl="0" marL="457200" marR="152400" rtl="0" algn="l">
              <a:lnSpc>
                <a:spcPct val="115000"/>
              </a:lnSpc>
              <a:spcBef>
                <a:spcPts val="0"/>
              </a:spcBef>
              <a:spcAft>
                <a:spcPts val="0"/>
              </a:spcAft>
              <a:buClr>
                <a:srgbClr val="26282A"/>
              </a:buClr>
              <a:buSzPts val="1900"/>
              <a:buFont typeface="Arial"/>
              <a:buChar char="●"/>
            </a:pPr>
            <a:r>
              <a:rPr b="1" i="0" lang="en" sz="1900" u="none" cap="none" strike="noStrike">
                <a:solidFill>
                  <a:srgbClr val="26282A"/>
                </a:solidFill>
                <a:highlight>
                  <a:srgbClr val="FFFFFF"/>
                </a:highlight>
                <a:latin typeface="Arial"/>
                <a:ea typeface="Arial"/>
                <a:cs typeface="Arial"/>
                <a:sym typeface="Arial"/>
              </a:rPr>
              <a:t>What do you want to talk about today?</a:t>
            </a:r>
            <a:endParaRPr b="1" i="0" sz="1900" u="none" cap="none" strike="noStrike">
              <a:solidFill>
                <a:srgbClr val="26282A"/>
              </a:solidFill>
              <a:highlight>
                <a:srgbClr val="FFFFFF"/>
              </a:highlight>
              <a:latin typeface="Arial"/>
              <a:ea typeface="Arial"/>
              <a:cs typeface="Arial"/>
              <a:sym typeface="Arial"/>
            </a:endParaRPr>
          </a:p>
          <a:p>
            <a:pPr indent="0" lvl="0" marL="0" marR="152400" rtl="0" algn="l">
              <a:lnSpc>
                <a:spcPct val="115000"/>
              </a:lnSpc>
              <a:spcBef>
                <a:spcPts val="0"/>
              </a:spcBef>
              <a:spcAft>
                <a:spcPts val="0"/>
              </a:spcAft>
              <a:buClr>
                <a:srgbClr val="000000"/>
              </a:buClr>
              <a:buSzPts val="1900"/>
              <a:buFont typeface="Arial"/>
              <a:buNone/>
            </a:pPr>
            <a:r>
              <a:t/>
            </a:r>
            <a:endParaRPr b="1" i="0" sz="1900" u="none" cap="none" strike="noStrike">
              <a:solidFill>
                <a:srgbClr val="26282A"/>
              </a:solidFill>
              <a:highlight>
                <a:srgbClr val="FFFFFF"/>
              </a:highlight>
              <a:latin typeface="Arial"/>
              <a:ea typeface="Arial"/>
              <a:cs typeface="Arial"/>
              <a:sym typeface="Arial"/>
            </a:endParaRPr>
          </a:p>
          <a:p>
            <a:pPr indent="-349250" lvl="0" marL="457200" marR="152400" rtl="0" algn="l">
              <a:lnSpc>
                <a:spcPct val="115000"/>
              </a:lnSpc>
              <a:spcBef>
                <a:spcPts val="0"/>
              </a:spcBef>
              <a:spcAft>
                <a:spcPts val="0"/>
              </a:spcAft>
              <a:buClr>
                <a:srgbClr val="26282A"/>
              </a:buClr>
              <a:buSzPts val="1900"/>
              <a:buFont typeface="Arial"/>
              <a:buChar char="●"/>
            </a:pPr>
            <a:r>
              <a:rPr b="1" i="0" lang="en" sz="1900" u="none" cap="none" strike="noStrike">
                <a:solidFill>
                  <a:srgbClr val="26282A"/>
                </a:solidFill>
                <a:highlight>
                  <a:srgbClr val="FFFFFF"/>
                </a:highlight>
                <a:latin typeface="Arial"/>
                <a:ea typeface="Arial"/>
                <a:cs typeface="Arial"/>
                <a:sym typeface="Arial"/>
              </a:rPr>
              <a:t>What's going on in life that's got your attention right now?</a:t>
            </a:r>
            <a:endParaRPr b="1" i="0" sz="1900" u="none" cap="none" strike="noStrike">
              <a:solidFill>
                <a:srgbClr val="26282A"/>
              </a:solidFill>
              <a:highlight>
                <a:srgbClr val="FFFFFF"/>
              </a:highlight>
              <a:latin typeface="Arial"/>
              <a:ea typeface="Arial"/>
              <a:cs typeface="Arial"/>
              <a:sym typeface="Arial"/>
            </a:endParaRPr>
          </a:p>
          <a:p>
            <a:pPr indent="0" lvl="0" marL="0" marR="152400" rtl="0" algn="l">
              <a:lnSpc>
                <a:spcPct val="115000"/>
              </a:lnSpc>
              <a:spcBef>
                <a:spcPts val="0"/>
              </a:spcBef>
              <a:spcAft>
                <a:spcPts val="0"/>
              </a:spcAft>
              <a:buClr>
                <a:srgbClr val="000000"/>
              </a:buClr>
              <a:buSzPts val="1900"/>
              <a:buFont typeface="Arial"/>
              <a:buNone/>
            </a:pPr>
            <a:r>
              <a:t/>
            </a:r>
            <a:endParaRPr b="1" i="0" sz="1900" u="none" cap="none" strike="noStrike">
              <a:solidFill>
                <a:srgbClr val="26282A"/>
              </a:solidFill>
              <a:highlight>
                <a:srgbClr val="FFFFFF"/>
              </a:highlight>
              <a:latin typeface="Arial"/>
              <a:ea typeface="Arial"/>
              <a:cs typeface="Arial"/>
              <a:sym typeface="Arial"/>
            </a:endParaRPr>
          </a:p>
          <a:p>
            <a:pPr indent="-349250" lvl="0" marL="457200" marR="152400" rtl="0" algn="l">
              <a:lnSpc>
                <a:spcPct val="115000"/>
              </a:lnSpc>
              <a:spcBef>
                <a:spcPts val="0"/>
              </a:spcBef>
              <a:spcAft>
                <a:spcPts val="0"/>
              </a:spcAft>
              <a:buClr>
                <a:srgbClr val="26282A"/>
              </a:buClr>
              <a:buSzPts val="1900"/>
              <a:buFont typeface="Arial"/>
              <a:buChar char="●"/>
            </a:pPr>
            <a:r>
              <a:rPr b="1" i="0" lang="en" sz="1900" u="none" cap="none" strike="noStrike">
                <a:solidFill>
                  <a:srgbClr val="26282A"/>
                </a:solidFill>
                <a:highlight>
                  <a:srgbClr val="FFFFFF"/>
                </a:highlight>
                <a:latin typeface="Arial"/>
                <a:ea typeface="Arial"/>
                <a:cs typeface="Arial"/>
                <a:sym typeface="Arial"/>
              </a:rPr>
              <a:t>Tell me a big dream they are always wanting to go after?</a:t>
            </a:r>
            <a:endParaRPr b="1" i="0" sz="1900" u="none" cap="none" strike="noStrike">
              <a:solidFill>
                <a:srgbClr val="26282A"/>
              </a:solidFill>
              <a:highlight>
                <a:srgbClr val="FFFFFF"/>
              </a:highlight>
              <a:latin typeface="Arial"/>
              <a:ea typeface="Arial"/>
              <a:cs typeface="Arial"/>
              <a:sym typeface="Arial"/>
            </a:endParaRPr>
          </a:p>
          <a:p>
            <a:pPr indent="0" lvl="0" marL="0" marR="152400" rtl="0" algn="l">
              <a:lnSpc>
                <a:spcPct val="115000"/>
              </a:lnSpc>
              <a:spcBef>
                <a:spcPts val="0"/>
              </a:spcBef>
              <a:spcAft>
                <a:spcPts val="0"/>
              </a:spcAft>
              <a:buClr>
                <a:srgbClr val="000000"/>
              </a:buClr>
              <a:buSzPts val="1900"/>
              <a:buFont typeface="Arial"/>
              <a:buNone/>
            </a:pPr>
            <a:r>
              <a:t/>
            </a:r>
            <a:endParaRPr b="1" i="0" sz="1900" u="none" cap="none" strike="noStrike">
              <a:solidFill>
                <a:srgbClr val="26282A"/>
              </a:solidFill>
              <a:highlight>
                <a:srgbClr val="FFFFFF"/>
              </a:highlight>
              <a:latin typeface="Arial"/>
              <a:ea typeface="Arial"/>
              <a:cs typeface="Arial"/>
              <a:sym typeface="Arial"/>
            </a:endParaRPr>
          </a:p>
          <a:p>
            <a:pPr indent="-349250" lvl="0" marL="457200" marR="152400" rtl="0" algn="l">
              <a:lnSpc>
                <a:spcPct val="115000"/>
              </a:lnSpc>
              <a:spcBef>
                <a:spcPts val="0"/>
              </a:spcBef>
              <a:spcAft>
                <a:spcPts val="0"/>
              </a:spcAft>
              <a:buClr>
                <a:srgbClr val="26282A"/>
              </a:buClr>
              <a:buSzPts val="1900"/>
              <a:buFont typeface="Arial"/>
              <a:buChar char="●"/>
            </a:pPr>
            <a:r>
              <a:rPr b="1" i="0" lang="en" sz="1900" u="none" cap="none" strike="noStrike">
                <a:solidFill>
                  <a:srgbClr val="26282A"/>
                </a:solidFill>
                <a:highlight>
                  <a:srgbClr val="FFFFFF"/>
                </a:highlight>
                <a:latin typeface="Arial"/>
                <a:ea typeface="Arial"/>
                <a:cs typeface="Arial"/>
                <a:sym typeface="Arial"/>
              </a:rPr>
              <a:t>What would be most helpful to focus on that right now?</a:t>
            </a:r>
            <a:endParaRPr b="1" i="0" sz="1450" u="none" cap="none" strike="noStrike">
              <a:solidFill>
                <a:srgbClr val="333333"/>
              </a:solidFill>
              <a:highlight>
                <a:srgbClr val="FBFBFB"/>
              </a:highlight>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6"/>
          <p:cNvSpPr txBox="1"/>
          <p:nvPr/>
        </p:nvSpPr>
        <p:spPr>
          <a:xfrm>
            <a:off x="839475" y="604700"/>
            <a:ext cx="67941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Questions:</a:t>
            </a:r>
            <a:endParaRPr b="0" i="0" sz="3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55600" lvl="0" marL="457200" marR="152400" rtl="0" algn="l">
              <a:lnSpc>
                <a:spcPct val="115000"/>
              </a:lnSpc>
              <a:spcBef>
                <a:spcPts val="0"/>
              </a:spcBef>
              <a:spcAft>
                <a:spcPts val="0"/>
              </a:spcAft>
              <a:buClr>
                <a:srgbClr val="26282A"/>
              </a:buClr>
              <a:buSzPts val="2000"/>
              <a:buFont typeface="Arial"/>
              <a:buChar char="●"/>
            </a:pPr>
            <a:r>
              <a:rPr b="1" i="0" lang="en" sz="2000" u="none" cap="none" strike="noStrike">
                <a:solidFill>
                  <a:srgbClr val="26282A"/>
                </a:solidFill>
                <a:highlight>
                  <a:srgbClr val="FFFFFF"/>
                </a:highlight>
                <a:latin typeface="Arial"/>
                <a:ea typeface="Arial"/>
                <a:cs typeface="Arial"/>
                <a:sym typeface="Arial"/>
              </a:rPr>
              <a:t>What is getting in the way of living the life you want right now?</a:t>
            </a:r>
            <a:endParaRPr b="1" i="0" sz="2000" u="none" cap="none" strike="noStrike">
              <a:solidFill>
                <a:srgbClr val="26282A"/>
              </a:solidFill>
              <a:highlight>
                <a:srgbClr val="FFFFFF"/>
              </a:highlight>
              <a:latin typeface="Arial"/>
              <a:ea typeface="Arial"/>
              <a:cs typeface="Arial"/>
              <a:sym typeface="Arial"/>
            </a:endParaRPr>
          </a:p>
          <a:p>
            <a:pPr indent="0" lvl="0" marL="0" marR="152400" rtl="0" algn="l">
              <a:lnSpc>
                <a:spcPct val="115000"/>
              </a:lnSpc>
              <a:spcBef>
                <a:spcPts val="0"/>
              </a:spcBef>
              <a:spcAft>
                <a:spcPts val="0"/>
              </a:spcAft>
              <a:buClr>
                <a:srgbClr val="000000"/>
              </a:buClr>
              <a:buSzPts val="2000"/>
              <a:buFont typeface="Arial"/>
              <a:buNone/>
            </a:pPr>
            <a:r>
              <a:t/>
            </a:r>
            <a:endParaRPr b="1" i="0" sz="2000" u="none" cap="none" strike="noStrike">
              <a:solidFill>
                <a:srgbClr val="26282A"/>
              </a:solidFill>
              <a:highlight>
                <a:srgbClr val="FFFFFF"/>
              </a:highlight>
              <a:latin typeface="Arial"/>
              <a:ea typeface="Arial"/>
              <a:cs typeface="Arial"/>
              <a:sym typeface="Arial"/>
            </a:endParaRPr>
          </a:p>
          <a:p>
            <a:pPr indent="-355600" lvl="0" marL="457200" marR="152400" rtl="0" algn="l">
              <a:lnSpc>
                <a:spcPct val="115000"/>
              </a:lnSpc>
              <a:spcBef>
                <a:spcPts val="0"/>
              </a:spcBef>
              <a:spcAft>
                <a:spcPts val="0"/>
              </a:spcAft>
              <a:buClr>
                <a:srgbClr val="26282A"/>
              </a:buClr>
              <a:buSzPts val="2000"/>
              <a:buFont typeface="Arial"/>
              <a:buChar char="●"/>
            </a:pPr>
            <a:r>
              <a:rPr b="1" i="0" lang="en" sz="2000" u="none" cap="none" strike="noStrike">
                <a:solidFill>
                  <a:srgbClr val="26282A"/>
                </a:solidFill>
                <a:highlight>
                  <a:srgbClr val="FFFFFF"/>
                </a:highlight>
                <a:latin typeface="Arial"/>
                <a:ea typeface="Arial"/>
                <a:cs typeface="Arial"/>
                <a:sym typeface="Arial"/>
              </a:rPr>
              <a:t>If we could remove one burden for you today what would that be?</a:t>
            </a:r>
            <a:endParaRPr b="1" i="0" sz="2000" u="none" cap="none" strike="noStrike">
              <a:solidFill>
                <a:srgbClr val="26282A"/>
              </a:solidFill>
              <a:highlight>
                <a:srgbClr val="FFFFFF"/>
              </a:highlight>
              <a:latin typeface="Arial"/>
              <a:ea typeface="Arial"/>
              <a:cs typeface="Arial"/>
              <a:sym typeface="Arial"/>
            </a:endParaRPr>
          </a:p>
          <a:p>
            <a:pPr indent="0" lvl="0" marL="0" marR="152400" rtl="0" algn="l">
              <a:lnSpc>
                <a:spcPct val="115000"/>
              </a:lnSpc>
              <a:spcBef>
                <a:spcPts val="0"/>
              </a:spcBef>
              <a:spcAft>
                <a:spcPts val="0"/>
              </a:spcAft>
              <a:buClr>
                <a:srgbClr val="000000"/>
              </a:buClr>
              <a:buSzPts val="2000"/>
              <a:buFont typeface="Arial"/>
              <a:buNone/>
            </a:pPr>
            <a:r>
              <a:t/>
            </a:r>
            <a:endParaRPr b="1" i="0" sz="2000" u="none" cap="none" strike="noStrike">
              <a:solidFill>
                <a:srgbClr val="26282A"/>
              </a:solidFill>
              <a:highlight>
                <a:srgbClr val="FFFFFF"/>
              </a:highlight>
              <a:latin typeface="Arial"/>
              <a:ea typeface="Arial"/>
              <a:cs typeface="Arial"/>
              <a:sym typeface="Arial"/>
            </a:endParaRPr>
          </a:p>
          <a:p>
            <a:pPr indent="-355600" lvl="0" marL="457200" marR="152400" rtl="0" algn="l">
              <a:lnSpc>
                <a:spcPct val="115000"/>
              </a:lnSpc>
              <a:spcBef>
                <a:spcPts val="0"/>
              </a:spcBef>
              <a:spcAft>
                <a:spcPts val="0"/>
              </a:spcAft>
              <a:buClr>
                <a:srgbClr val="26282A"/>
              </a:buClr>
              <a:buSzPts val="2000"/>
              <a:buFont typeface="Arial"/>
              <a:buChar char="●"/>
            </a:pPr>
            <a:r>
              <a:rPr b="1" i="0" lang="en" sz="2000" u="none" cap="none" strike="noStrike">
                <a:solidFill>
                  <a:srgbClr val="26282A"/>
                </a:solidFill>
                <a:highlight>
                  <a:srgbClr val="FFFFFF"/>
                </a:highlight>
                <a:latin typeface="Arial"/>
                <a:ea typeface="Arial"/>
                <a:cs typeface="Arial"/>
                <a:sym typeface="Arial"/>
              </a:rPr>
              <a:t>What area of life are you most motivated to improve?</a:t>
            </a:r>
            <a:endParaRPr b="1" i="0" sz="2000" u="none" cap="none" strike="noStrike">
              <a:solidFill>
                <a:srgbClr val="26282A"/>
              </a:solidFill>
              <a:highlight>
                <a:srgbClr val="FFFFFF"/>
              </a:highlight>
              <a:latin typeface="Arial"/>
              <a:ea typeface="Arial"/>
              <a:cs typeface="Arial"/>
              <a:sym typeface="Arial"/>
            </a:endParaRPr>
          </a:p>
          <a:p>
            <a:pPr indent="0" lvl="0" marL="0" marR="0" rtl="0" algn="l">
              <a:lnSpc>
                <a:spcPct val="150000"/>
              </a:lnSpc>
              <a:spcBef>
                <a:spcPts val="0"/>
              </a:spcBef>
              <a:spcAft>
                <a:spcPts val="0"/>
              </a:spcAft>
              <a:buClr>
                <a:srgbClr val="000000"/>
              </a:buClr>
              <a:buSzPts val="2100"/>
              <a:buFont typeface="Arial"/>
              <a:buNone/>
            </a:pPr>
            <a:r>
              <a:t/>
            </a:r>
            <a:endParaRPr b="1" i="0" sz="2100" u="none" cap="none" strike="noStrike">
              <a:solidFill>
                <a:srgbClr val="333333"/>
              </a:solidFill>
              <a:highlight>
                <a:srgbClr val="FBFBFB"/>
              </a:highlight>
              <a:latin typeface="Arial"/>
              <a:ea typeface="Arial"/>
              <a:cs typeface="Arial"/>
              <a:sym typeface="Arial"/>
            </a:endParaRPr>
          </a:p>
          <a:p>
            <a:pPr indent="0" lvl="0" marL="228600" marR="152400" rtl="0" algn="l">
              <a:lnSpc>
                <a:spcPct val="115000"/>
              </a:lnSpc>
              <a:spcBef>
                <a:spcPts val="900"/>
              </a:spcBef>
              <a:spcAft>
                <a:spcPts val="0"/>
              </a:spcAft>
              <a:buClr>
                <a:srgbClr val="000000"/>
              </a:buClr>
              <a:buSzPts val="1800"/>
              <a:buFont typeface="Arial"/>
              <a:buNone/>
            </a:pPr>
            <a:r>
              <a:t/>
            </a:r>
            <a:endParaRPr b="0" i="0" sz="1800" u="none" cap="none" strike="noStrike">
              <a:solidFill>
                <a:srgbClr val="26282A"/>
              </a:solidFill>
              <a:highlight>
                <a:srgbClr val="FFFFFF"/>
              </a:highlight>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p17"/>
          <p:cNvSpPr txBox="1"/>
          <p:nvPr/>
        </p:nvSpPr>
        <p:spPr>
          <a:xfrm>
            <a:off x="2746000" y="3486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b="0" i="0" sz="3600" u="none" cap="none" strike="noStrike">
              <a:solidFill>
                <a:srgbClr val="000000"/>
              </a:solidFill>
              <a:latin typeface="Arial"/>
              <a:ea typeface="Arial"/>
              <a:cs typeface="Arial"/>
              <a:sym typeface="Arial"/>
            </a:endParaRPr>
          </a:p>
        </p:txBody>
      </p:sp>
      <p:sp>
        <p:nvSpPr>
          <p:cNvPr id="196" name="Google Shape;196;p17"/>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7"/>
          <p:cNvSpPr txBox="1"/>
          <p:nvPr/>
        </p:nvSpPr>
        <p:spPr>
          <a:xfrm>
            <a:off x="18496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See Exercise Sheet for Instructions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1a8cde72336_1_107"/>
          <p:cNvSpPr txBox="1"/>
          <p:nvPr>
            <p:ph idx="4294967295" type="title"/>
          </p:nvPr>
        </p:nvSpPr>
        <p:spPr>
          <a:xfrm>
            <a:off x="2020250" y="39222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3000"/>
              <a:buNone/>
            </a:pPr>
            <a:r>
              <a:rPr lang="en" sz="3600"/>
              <a:t>Viktor Frankl Moments</a:t>
            </a:r>
            <a:r>
              <a:rPr lang="en" sz="3600"/>
              <a:t> </a:t>
            </a:r>
            <a:endParaRPr sz="2400"/>
          </a:p>
        </p:txBody>
      </p:sp>
      <p:pic>
        <p:nvPicPr>
          <p:cNvPr descr="Viktor Frankl's theory and therapy grew out of his experiences in Nazi death camps. He saw that people who had hopes of being reunited with loved ones, or who had projects they felt a need to complete, or who had great faith, tended to have better chances than those who had lost all hope. This video is presented by Lifespan Learning Institute." id="203" name="Google Shape;203;g1a8cde72336_1_107" title="Search for Meaning in Life Today with Viktor Frankl">
            <a:hlinkClick r:id="rId3"/>
          </p:cNvPr>
          <p:cNvPicPr preferRelativeResize="0"/>
          <p:nvPr/>
        </p:nvPicPr>
        <p:blipFill>
          <a:blip r:embed="rId4">
            <a:alphaModFix/>
          </a:blip>
          <a:stretch>
            <a:fillRect/>
          </a:stretch>
        </p:blipFill>
        <p:spPr>
          <a:xfrm>
            <a:off x="2286000" y="13325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