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aleway"/>
      <p:regular r:id="rId21"/>
      <p:bold r:id="rId22"/>
      <p:italic r:id="rId23"/>
      <p:boldItalic r:id="rId24"/>
    </p:embeddedFont>
    <p:embeddedFont>
      <p:font typeface="Lato"/>
      <p:regular r:id="rId25"/>
      <p:bold r:id="rId26"/>
      <p:italic r:id="rId27"/>
      <p:boldItalic r:id="rId28"/>
    </p:embeddedFont>
    <p:embeddedFont>
      <p:font typeface="DM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jnciiANCJln+4/I8ebZVsqGFm4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aleway-bold.fntdata"/><Relationship Id="rId21" Type="http://schemas.openxmlformats.org/officeDocument/2006/relationships/font" Target="fonts/Raleway-regular.fntdata"/><Relationship Id="rId24" Type="http://schemas.openxmlformats.org/officeDocument/2006/relationships/font" Target="fonts/Raleway-boldItalic.fntdata"/><Relationship Id="rId23" Type="http://schemas.openxmlformats.org/officeDocument/2006/relationships/font" Target="fonts/Raleway-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DM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DMSans-italic.fntdata"/><Relationship Id="rId30" Type="http://schemas.openxmlformats.org/officeDocument/2006/relationships/font" Target="fonts/DMSans-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DM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TRRNWrwRCo"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78e9493455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278e9493455_1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78e9493455_1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278e9493455_1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78e9493455_1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278e9493455_1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78e9493455_1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g278e9493455_1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78e9493455_1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278e9493455_1_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78e9493455_1_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278e9493455_1_1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rgbClr val="373737"/>
                </a:solidFill>
                <a:highlight>
                  <a:srgbClr val="FFFFFF"/>
                </a:highlight>
              </a:rPr>
              <a:t>Listening</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Curiosity</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Intuition</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Self Management</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a:p>
          <a:p>
            <a:pPr indent="0" lvl="0" marL="0" rtl="0" algn="l">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a:p>
          <a:p>
            <a:pPr indent="0" lvl="0" marL="0" rtl="0" algn="l">
              <a:lnSpc>
                <a:spcPct val="115000"/>
              </a:lnSpc>
              <a:spcBef>
                <a:spcPts val="1900"/>
              </a:spcBef>
              <a:spcAft>
                <a:spcPts val="0"/>
              </a:spcAft>
              <a:buClr>
                <a:schemeClr val="dk2"/>
              </a:buClr>
              <a:buSzPts val="1100"/>
              <a:buFont typeface="Arial"/>
              <a:buNone/>
            </a:pPr>
            <a:r>
              <a:rPr b="1" lang="en" sz="1150">
                <a:solidFill>
                  <a:srgbClr val="373737"/>
                </a:solidFill>
                <a:highlight>
                  <a:srgbClr val="FFFFFF"/>
                </a:highlight>
              </a:rPr>
              <a:t>Forward the Action / Deepen the Learning</a:t>
            </a:r>
            <a:endParaRPr/>
          </a:p>
          <a:p>
            <a:pPr indent="0" lvl="0" marL="0" rtl="0" algn="l">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a:p>
          <a:p>
            <a:pPr indent="0" lvl="0" marL="0" rtl="0" algn="l">
              <a:spcBef>
                <a:spcPts val="190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78e9493455_1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278e9493455_1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26282A"/>
              </a:buClr>
              <a:buSzPts val="1400"/>
              <a:buFont typeface="Arial"/>
              <a:buNone/>
            </a:pPr>
            <a:r>
              <a:rPr lang="en" sz="1000">
                <a:solidFill>
                  <a:srgbClr val="26282A"/>
                </a:solidFill>
                <a:highlight>
                  <a:srgbClr val="FFFFFF"/>
                </a:highlight>
              </a:rPr>
              <a:t>Confidentiality </a:t>
            </a:r>
            <a:endParaRPr/>
          </a:p>
          <a:p>
            <a:pPr indent="0" lvl="0" marL="0" rtl="0" algn="l">
              <a:spcBef>
                <a:spcPts val="0"/>
              </a:spcBef>
              <a:spcAft>
                <a:spcPts val="0"/>
              </a:spcAft>
              <a:buClr>
                <a:schemeClr val="dk1"/>
              </a:buClr>
              <a:buSzPts val="14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rgbClr val="26282A"/>
              </a:buClr>
              <a:buSzPts val="1400"/>
              <a:buFont typeface="Arial"/>
              <a:buNone/>
            </a:pPr>
            <a:r>
              <a:rPr lang="en" sz="1000">
                <a:solidFill>
                  <a:srgbClr val="26282A"/>
                </a:solidFill>
                <a:highlight>
                  <a:srgbClr val="FFFFFF"/>
                </a:highlight>
              </a:rPr>
              <a:t>Coaching is an ongoing relationship between the professional and the client which focuses on the client taking action towards realization of the vision goals or desires</a:t>
            </a:r>
            <a:endParaRPr/>
          </a:p>
          <a:p>
            <a:pPr indent="0" lvl="0" marL="0" rtl="0" algn="l">
              <a:lnSpc>
                <a:spcPct val="115000"/>
              </a:lnSpc>
              <a:spcBef>
                <a:spcPts val="0"/>
              </a:spcBef>
              <a:spcAft>
                <a:spcPts val="0"/>
              </a:spcAft>
              <a:buClr>
                <a:schemeClr val="dk1"/>
              </a:buClr>
              <a:buSzPts val="14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This relationship demands trust and safetty </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Coaching uses a process of inquiry and personal discovery to build the clients level of awareness and responsibility for providing the client with structural support and feedback</a:t>
            </a:r>
            <a:endParaRPr/>
          </a:p>
          <a:p>
            <a:pPr indent="0" lvl="0" marL="0" rtl="0" algn="l">
              <a:lnSpc>
                <a:spcPct val="115000"/>
              </a:lnSpc>
              <a:spcBef>
                <a:spcPts val="0"/>
              </a:spcBef>
              <a:spcAft>
                <a:spcPts val="0"/>
              </a:spcAft>
              <a:buClr>
                <a:schemeClr val="dk2"/>
              </a:buClr>
              <a:buSzPts val="1100"/>
              <a:buFont typeface="Arial"/>
              <a:buNone/>
            </a:pPr>
            <a:r>
              <a:t/>
            </a:r>
            <a:endParaRPr sz="1000">
              <a:solidFill>
                <a:srgbClr val="26282A"/>
              </a:solidFill>
              <a:highlight>
                <a:srgbClr val="FFFFFF"/>
              </a:highlight>
            </a:endParaRPr>
          </a:p>
          <a:p>
            <a:pPr indent="0" lvl="0" marL="0" rtl="0" algn="l">
              <a:spcBef>
                <a:spcPts val="0"/>
              </a:spcBef>
              <a:spcAft>
                <a:spcPts val="0"/>
              </a:spcAft>
              <a:buClr>
                <a:schemeClr val="dk1"/>
              </a:buClr>
              <a:buSzPts val="1400"/>
              <a:buFont typeface="Arial"/>
              <a:buNone/>
            </a:pPr>
            <a:r>
              <a:t/>
            </a:r>
            <a:endParaRPr sz="1000">
              <a:solidFill>
                <a:srgbClr val="26282A"/>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78e9493455_1_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278e9493455_1_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78e9493455_1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g278e9493455_1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t>8</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78e9493455_1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278e9493455_1_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78e9493455_1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278e9493455_1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78e9493455_1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278e9493455_1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u="sng">
                <a:solidFill>
                  <a:schemeClr val="hlink"/>
                </a:solidFill>
                <a:hlinkClick r:id="rId2"/>
              </a:rPr>
              <a:t>https://www.youtube.com/watch?v=bTRRNWrwRCo</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78e9493455_1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278e9493455_1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2e60a7da6c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g12e60a7da6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3" name="Shape 13"/>
        <p:cNvGrpSpPr/>
        <p:nvPr/>
      </p:nvGrpSpPr>
      <p:grpSpPr>
        <a:xfrm>
          <a:off x="0" y="0"/>
          <a:ext cx="0" cy="0"/>
          <a:chOff x="0" y="0"/>
          <a:chExt cx="0" cy="0"/>
        </a:xfrm>
      </p:grpSpPr>
      <p:sp>
        <p:nvSpPr>
          <p:cNvPr id="14" name="Google Shape;14;p98"/>
          <p:cNvSpPr/>
          <p:nvPr/>
        </p:nvSpPr>
        <p:spPr>
          <a:xfrm>
            <a:off x="0" y="1583350"/>
            <a:ext cx="74043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6" name="Google Shape;16;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7" name="Google Shape;17;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sp>
        <p:nvSpPr>
          <p:cNvPr id="19" name="Google Shape;19;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2" name="Shape 22"/>
        <p:cNvGrpSpPr/>
        <p:nvPr/>
      </p:nvGrpSpPr>
      <p:grpSpPr>
        <a:xfrm>
          <a:off x="0" y="0"/>
          <a:ext cx="0" cy="0"/>
          <a:chOff x="0" y="0"/>
          <a:chExt cx="0" cy="0"/>
        </a:xfrm>
      </p:grpSpPr>
      <p:sp>
        <p:nvSpPr>
          <p:cNvPr id="23" name="Google Shape;23;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7" name="Google Shape;27;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8" name="Google Shape;28;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01" name="Shape 101"/>
        <p:cNvGrpSpPr/>
        <p:nvPr/>
      </p:nvGrpSpPr>
      <p:grpSpPr>
        <a:xfrm>
          <a:off x="0" y="0"/>
          <a:ext cx="0" cy="0"/>
          <a:chOff x="0" y="0"/>
          <a:chExt cx="0" cy="0"/>
        </a:xfrm>
      </p:grpSpPr>
      <p:sp>
        <p:nvSpPr>
          <p:cNvPr id="102" name="Google Shape;102;g278e9493455_1_23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78e9493455_1_23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278e9493455_1_23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g278e9493455_1_23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g278e9493455_1_23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107" name="Google Shape;107;g278e9493455_1_23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08" name="Google Shape;108;g278e9493455_1_2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rtl="0" algn="r">
              <a:lnSpc>
                <a:spcPct val="100000"/>
              </a:lnSpc>
              <a:spcBef>
                <a:spcPts val="0"/>
              </a:spcBef>
              <a:spcAft>
                <a:spcPts val="0"/>
              </a:spcAft>
              <a:buClr>
                <a:schemeClr val="lt1"/>
              </a:buClr>
              <a:buSzPts val="1000"/>
              <a:buFont typeface="Arial"/>
              <a:buNone/>
              <a:defRPr sz="1000">
                <a:solidFill>
                  <a:schemeClr val="lt1"/>
                </a:solidFill>
              </a:defRPr>
            </a:lvl1pPr>
            <a:lvl2pPr indent="0" lvl="1" marL="0" rtl="0" algn="r">
              <a:lnSpc>
                <a:spcPct val="100000"/>
              </a:lnSpc>
              <a:spcBef>
                <a:spcPts val="0"/>
              </a:spcBef>
              <a:spcAft>
                <a:spcPts val="0"/>
              </a:spcAft>
              <a:buClr>
                <a:schemeClr val="lt1"/>
              </a:buClr>
              <a:buSzPts val="1000"/>
              <a:buFont typeface="Arial"/>
              <a:buNone/>
              <a:defRPr sz="1000">
                <a:solidFill>
                  <a:schemeClr val="lt1"/>
                </a:solidFill>
              </a:defRPr>
            </a:lvl2pPr>
            <a:lvl3pPr indent="0" lvl="2" marL="0" rtl="0" algn="r">
              <a:lnSpc>
                <a:spcPct val="100000"/>
              </a:lnSpc>
              <a:spcBef>
                <a:spcPts val="0"/>
              </a:spcBef>
              <a:spcAft>
                <a:spcPts val="0"/>
              </a:spcAft>
              <a:buClr>
                <a:schemeClr val="lt1"/>
              </a:buClr>
              <a:buSzPts val="1000"/>
              <a:buFont typeface="Arial"/>
              <a:buNone/>
              <a:defRPr sz="1000">
                <a:solidFill>
                  <a:schemeClr val="lt1"/>
                </a:solidFill>
              </a:defRPr>
            </a:lvl3pPr>
            <a:lvl4pPr indent="0" lvl="3" marL="0" rtl="0" algn="r">
              <a:lnSpc>
                <a:spcPct val="100000"/>
              </a:lnSpc>
              <a:spcBef>
                <a:spcPts val="0"/>
              </a:spcBef>
              <a:spcAft>
                <a:spcPts val="0"/>
              </a:spcAft>
              <a:buClr>
                <a:schemeClr val="lt1"/>
              </a:buClr>
              <a:buSzPts val="1000"/>
              <a:buFont typeface="Arial"/>
              <a:buNone/>
              <a:defRPr sz="1000">
                <a:solidFill>
                  <a:schemeClr val="lt1"/>
                </a:solidFill>
              </a:defRPr>
            </a:lvl4pPr>
            <a:lvl5pPr indent="0" lvl="4" marL="0" rtl="0" algn="r">
              <a:lnSpc>
                <a:spcPct val="100000"/>
              </a:lnSpc>
              <a:spcBef>
                <a:spcPts val="0"/>
              </a:spcBef>
              <a:spcAft>
                <a:spcPts val="0"/>
              </a:spcAft>
              <a:buClr>
                <a:schemeClr val="lt1"/>
              </a:buClr>
              <a:buSzPts val="1000"/>
              <a:buFont typeface="Arial"/>
              <a:buNone/>
              <a:defRPr sz="1000">
                <a:solidFill>
                  <a:schemeClr val="lt1"/>
                </a:solidFill>
              </a:defRPr>
            </a:lvl5pPr>
            <a:lvl6pPr indent="0" lvl="5" marL="0" rtl="0" algn="r">
              <a:lnSpc>
                <a:spcPct val="100000"/>
              </a:lnSpc>
              <a:spcBef>
                <a:spcPts val="0"/>
              </a:spcBef>
              <a:spcAft>
                <a:spcPts val="0"/>
              </a:spcAft>
              <a:buClr>
                <a:schemeClr val="lt1"/>
              </a:buClr>
              <a:buSzPts val="1000"/>
              <a:buFont typeface="Arial"/>
              <a:buNone/>
              <a:defRPr sz="1000">
                <a:solidFill>
                  <a:schemeClr val="lt1"/>
                </a:solidFill>
              </a:defRPr>
            </a:lvl6pPr>
            <a:lvl7pPr indent="0" lvl="6" marL="0" rtl="0" algn="r">
              <a:lnSpc>
                <a:spcPct val="100000"/>
              </a:lnSpc>
              <a:spcBef>
                <a:spcPts val="0"/>
              </a:spcBef>
              <a:spcAft>
                <a:spcPts val="0"/>
              </a:spcAft>
              <a:buClr>
                <a:schemeClr val="lt1"/>
              </a:buClr>
              <a:buSzPts val="1000"/>
              <a:buFont typeface="Arial"/>
              <a:buNone/>
              <a:defRPr sz="1000">
                <a:solidFill>
                  <a:schemeClr val="lt1"/>
                </a:solidFill>
              </a:defRPr>
            </a:lvl7pPr>
            <a:lvl8pPr indent="0" lvl="7" marL="0" rtl="0" algn="r">
              <a:lnSpc>
                <a:spcPct val="100000"/>
              </a:lnSpc>
              <a:spcBef>
                <a:spcPts val="0"/>
              </a:spcBef>
              <a:spcAft>
                <a:spcPts val="0"/>
              </a:spcAft>
              <a:buClr>
                <a:schemeClr val="lt1"/>
              </a:buClr>
              <a:buSzPts val="1000"/>
              <a:buFont typeface="Arial"/>
              <a:buNone/>
              <a:defRPr sz="1000">
                <a:solidFill>
                  <a:schemeClr val="lt1"/>
                </a:solidFill>
              </a:defRPr>
            </a:lvl8pPr>
            <a:lvl9pPr indent="0" lvl="8" marL="0" rtl="0" algn="r">
              <a:lnSpc>
                <a:spcPct val="100000"/>
              </a:lnSpc>
              <a:spcBef>
                <a:spcPts val="0"/>
              </a:spcBef>
              <a:spcAft>
                <a:spcPts val="0"/>
              </a:spcAft>
              <a:buClr>
                <a:schemeClr val="lt1"/>
              </a:buClr>
              <a:buSzPts val="1000"/>
              <a:buFont typeface="Arial"/>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g278e9493455_1_24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11" name="Shape 111"/>
        <p:cNvGrpSpPr/>
        <p:nvPr/>
      </p:nvGrpSpPr>
      <p:grpSpPr>
        <a:xfrm>
          <a:off x="0" y="0"/>
          <a:ext cx="0" cy="0"/>
          <a:chOff x="0" y="0"/>
          <a:chExt cx="0" cy="0"/>
        </a:xfrm>
      </p:grpSpPr>
      <p:cxnSp>
        <p:nvCxnSpPr>
          <p:cNvPr id="112" name="Google Shape;112;g278e9493455_1_24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3" name="Google Shape;113;g278e9493455_1_24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14" name="Google Shape;114;g278e9493455_1_24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15" name="Shape 115"/>
        <p:cNvGrpSpPr/>
        <p:nvPr/>
      </p:nvGrpSpPr>
      <p:grpSpPr>
        <a:xfrm>
          <a:off x="0" y="0"/>
          <a:ext cx="0" cy="0"/>
          <a:chOff x="0" y="0"/>
          <a:chExt cx="0" cy="0"/>
        </a:xfrm>
      </p:grpSpPr>
      <p:cxnSp>
        <p:nvCxnSpPr>
          <p:cNvPr id="116" name="Google Shape;116;g278e9493455_1_25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17" name="Google Shape;117;g278e9493455_1_252"/>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8" name="Google Shape;118;g278e9493455_1_252"/>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19" name="Google Shape;119;g278e9493455_1_25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0" name="Shape 120"/>
        <p:cNvGrpSpPr/>
        <p:nvPr/>
      </p:nvGrpSpPr>
      <p:grpSpPr>
        <a:xfrm>
          <a:off x="0" y="0"/>
          <a:ext cx="0" cy="0"/>
          <a:chOff x="0" y="0"/>
          <a:chExt cx="0" cy="0"/>
        </a:xfrm>
      </p:grpSpPr>
      <p:cxnSp>
        <p:nvCxnSpPr>
          <p:cNvPr id="121" name="Google Shape;121;g278e9493455_1_257"/>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22" name="Google Shape;122;g278e9493455_1_257"/>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3" name="Google Shape;123;g278e9493455_1_25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24" name="Google Shape;124;g278e9493455_1_257"/>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25" name="Google Shape;125;g278e9493455_1_257"/>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lt1"/>
              </a:buClr>
              <a:buSzPts val="1800"/>
              <a:buNone/>
              <a:defRPr>
                <a:solidFill>
                  <a:schemeClr val="lt1"/>
                </a:solidFill>
              </a:defRPr>
            </a:lvl1pPr>
            <a:lvl2pPr lvl="1" rtl="0" algn="l">
              <a:lnSpc>
                <a:spcPct val="100000"/>
              </a:lnSpc>
              <a:spcBef>
                <a:spcPts val="0"/>
              </a:spcBef>
              <a:spcAft>
                <a:spcPts val="0"/>
              </a:spcAft>
              <a:buClr>
                <a:schemeClr val="lt1"/>
              </a:buClr>
              <a:buSzPts val="1800"/>
              <a:buNone/>
              <a:defRPr sz="1800">
                <a:solidFill>
                  <a:schemeClr val="lt1"/>
                </a:solidFill>
              </a:defRPr>
            </a:lvl2pPr>
            <a:lvl3pPr lvl="2" rtl="0" algn="l">
              <a:lnSpc>
                <a:spcPct val="100000"/>
              </a:lnSpc>
              <a:spcBef>
                <a:spcPts val="0"/>
              </a:spcBef>
              <a:spcAft>
                <a:spcPts val="0"/>
              </a:spcAft>
              <a:buClr>
                <a:schemeClr val="lt1"/>
              </a:buClr>
              <a:buSzPts val="1800"/>
              <a:buNone/>
              <a:defRPr sz="1800">
                <a:solidFill>
                  <a:schemeClr val="lt1"/>
                </a:solidFill>
              </a:defRPr>
            </a:lvl3pPr>
            <a:lvl4pPr lvl="3" rtl="0" algn="l">
              <a:lnSpc>
                <a:spcPct val="100000"/>
              </a:lnSpc>
              <a:spcBef>
                <a:spcPts val="0"/>
              </a:spcBef>
              <a:spcAft>
                <a:spcPts val="0"/>
              </a:spcAft>
              <a:buClr>
                <a:schemeClr val="lt1"/>
              </a:buClr>
              <a:buSzPts val="1800"/>
              <a:buNone/>
              <a:defRPr sz="1800">
                <a:solidFill>
                  <a:schemeClr val="lt1"/>
                </a:solidFill>
              </a:defRPr>
            </a:lvl4pPr>
            <a:lvl5pPr lvl="4" rtl="0" algn="l">
              <a:lnSpc>
                <a:spcPct val="100000"/>
              </a:lnSpc>
              <a:spcBef>
                <a:spcPts val="0"/>
              </a:spcBef>
              <a:spcAft>
                <a:spcPts val="0"/>
              </a:spcAft>
              <a:buClr>
                <a:schemeClr val="lt1"/>
              </a:buClr>
              <a:buSzPts val="1800"/>
              <a:buNone/>
              <a:defRPr sz="1800">
                <a:solidFill>
                  <a:schemeClr val="lt1"/>
                </a:solidFill>
              </a:defRPr>
            </a:lvl5pPr>
            <a:lvl6pPr lvl="5" rtl="0" algn="l">
              <a:lnSpc>
                <a:spcPct val="100000"/>
              </a:lnSpc>
              <a:spcBef>
                <a:spcPts val="0"/>
              </a:spcBef>
              <a:spcAft>
                <a:spcPts val="0"/>
              </a:spcAft>
              <a:buClr>
                <a:schemeClr val="lt1"/>
              </a:buClr>
              <a:buSzPts val="1800"/>
              <a:buNone/>
              <a:defRPr sz="1800">
                <a:solidFill>
                  <a:schemeClr val="lt1"/>
                </a:solidFill>
              </a:defRPr>
            </a:lvl6pPr>
            <a:lvl7pPr lvl="6" rtl="0" algn="l">
              <a:lnSpc>
                <a:spcPct val="100000"/>
              </a:lnSpc>
              <a:spcBef>
                <a:spcPts val="0"/>
              </a:spcBef>
              <a:spcAft>
                <a:spcPts val="0"/>
              </a:spcAft>
              <a:buClr>
                <a:schemeClr val="lt1"/>
              </a:buClr>
              <a:buSzPts val="1800"/>
              <a:buNone/>
              <a:defRPr sz="1800">
                <a:solidFill>
                  <a:schemeClr val="lt1"/>
                </a:solidFill>
              </a:defRPr>
            </a:lvl7pPr>
            <a:lvl8pPr lvl="7" rtl="0" algn="l">
              <a:lnSpc>
                <a:spcPct val="100000"/>
              </a:lnSpc>
              <a:spcBef>
                <a:spcPts val="0"/>
              </a:spcBef>
              <a:spcAft>
                <a:spcPts val="0"/>
              </a:spcAft>
              <a:buClr>
                <a:schemeClr val="lt1"/>
              </a:buClr>
              <a:buSzPts val="1800"/>
              <a:buNone/>
              <a:defRPr sz="1800">
                <a:solidFill>
                  <a:schemeClr val="lt1"/>
                </a:solidFill>
              </a:defRPr>
            </a:lvl8pPr>
            <a:lvl9pPr lvl="8" rtl="0" algn="l">
              <a:lnSpc>
                <a:spcPct val="100000"/>
              </a:lnSpc>
              <a:spcBef>
                <a:spcPts val="0"/>
              </a:spcBef>
              <a:spcAft>
                <a:spcPts val="0"/>
              </a:spcAft>
              <a:buClr>
                <a:schemeClr val="lt1"/>
              </a:buClr>
              <a:buSzPts val="1800"/>
              <a:buNone/>
              <a:defRPr sz="1800">
                <a:solidFill>
                  <a:schemeClr val="lt1"/>
                </a:solidFill>
              </a:defRPr>
            </a:lvl9pPr>
          </a:lstStyle>
          <a:p/>
        </p:txBody>
      </p:sp>
      <p:sp>
        <p:nvSpPr>
          <p:cNvPr id="126" name="Google Shape;126;g278e9493455_1_25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7" name="Shape 127"/>
        <p:cNvGrpSpPr/>
        <p:nvPr/>
      </p:nvGrpSpPr>
      <p:grpSpPr>
        <a:xfrm>
          <a:off x="0" y="0"/>
          <a:ext cx="0" cy="0"/>
          <a:chOff x="0" y="0"/>
          <a:chExt cx="0" cy="0"/>
        </a:xfrm>
      </p:grpSpPr>
      <p:cxnSp>
        <p:nvCxnSpPr>
          <p:cNvPr id="128" name="Google Shape;128;g278e9493455_1_26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29" name="Google Shape;129;g278e9493455_1_26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30" name="Google Shape;130;g278e9493455_1_26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131" name="Google Shape;131;g278e9493455_1_26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2" name="Shape 132"/>
        <p:cNvGrpSpPr/>
        <p:nvPr/>
      </p:nvGrpSpPr>
      <p:grpSpPr>
        <a:xfrm>
          <a:off x="0" y="0"/>
          <a:ext cx="0" cy="0"/>
          <a:chOff x="0" y="0"/>
          <a:chExt cx="0" cy="0"/>
        </a:xfrm>
      </p:grpSpPr>
      <p:cxnSp>
        <p:nvCxnSpPr>
          <p:cNvPr id="133" name="Google Shape;133;g278e9493455_1_26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34" name="Google Shape;134;g278e9493455_1_26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35" name="Google Shape;135;g278e9493455_1_26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6" name="Google Shape;136;g278e9493455_1_26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7" name="Google Shape;137;g278e9493455_1_269"/>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138" name="Google Shape;138;g278e9493455_1_26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9" name="Shape 139"/>
        <p:cNvGrpSpPr/>
        <p:nvPr/>
      </p:nvGrpSpPr>
      <p:grpSpPr>
        <a:xfrm>
          <a:off x="0" y="0"/>
          <a:ext cx="0" cy="0"/>
          <a:chOff x="0" y="0"/>
          <a:chExt cx="0" cy="0"/>
        </a:xfrm>
      </p:grpSpPr>
      <p:cxnSp>
        <p:nvCxnSpPr>
          <p:cNvPr id="140" name="Google Shape;140;g278e9493455_1_27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41" name="Google Shape;141;g278e9493455_1_27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42" name="Google Shape;142;g278e9493455_1_27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43" name="Google Shape;143;g278e9493455_1_27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4" name="Google Shape;144;g278e9493455_1_276"/>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45" name="Google Shape;145;g278e9493455_1_276"/>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46" name="Google Shape;146;g278e9493455_1_27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 name="Shape 147"/>
        <p:cNvGrpSpPr/>
        <p:nvPr/>
      </p:nvGrpSpPr>
      <p:grpSpPr>
        <a:xfrm>
          <a:off x="0" y="0"/>
          <a:ext cx="0" cy="0"/>
          <a:chOff x="0" y="0"/>
          <a:chExt cx="0" cy="0"/>
        </a:xfrm>
      </p:grpSpPr>
      <p:sp>
        <p:nvSpPr>
          <p:cNvPr id="148" name="Google Shape;148;g278e9493455_1_284"/>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9" name="Google Shape;149;g278e9493455_1_28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50" name="Shape 150"/>
        <p:cNvGrpSpPr/>
        <p:nvPr/>
      </p:nvGrpSpPr>
      <p:grpSpPr>
        <a:xfrm>
          <a:off x="0" y="0"/>
          <a:ext cx="0" cy="0"/>
          <a:chOff x="0" y="0"/>
          <a:chExt cx="0" cy="0"/>
        </a:xfrm>
      </p:grpSpPr>
      <p:sp>
        <p:nvSpPr>
          <p:cNvPr id="151" name="Google Shape;151;g278e9493455_1_28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2" name="Google Shape;152;g278e9493455_1_28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53" name="Google Shape;153;g278e9493455_1_287"/>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154" name="Google Shape;154;g278e9493455_1_287"/>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55" name="Google Shape;155;g278e9493455_1_28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156" name="Google Shape;156;g278e9493455_1_28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chemeClr val="lt1"/>
              </a:buClr>
              <a:buSzPts val="1400"/>
              <a:buFont typeface="Arial"/>
              <a:buNone/>
              <a:defRPr>
                <a:solidFill>
                  <a:schemeClr val="lt1"/>
                </a:solidFill>
              </a:defRPr>
            </a:lvl1pPr>
            <a:lvl2pPr indent="0" lvl="1" marL="0" rtl="0" algn="l">
              <a:lnSpc>
                <a:spcPct val="100000"/>
              </a:lnSpc>
              <a:spcBef>
                <a:spcPts val="0"/>
              </a:spcBef>
              <a:spcAft>
                <a:spcPts val="0"/>
              </a:spcAft>
              <a:buClr>
                <a:schemeClr val="lt1"/>
              </a:buClr>
              <a:buSzPts val="1400"/>
              <a:buFont typeface="Arial"/>
              <a:buNone/>
              <a:defRPr>
                <a:solidFill>
                  <a:schemeClr val="lt1"/>
                </a:solidFill>
              </a:defRPr>
            </a:lvl2pPr>
            <a:lvl3pPr indent="0" lvl="2" marL="0" rtl="0" algn="l">
              <a:lnSpc>
                <a:spcPct val="100000"/>
              </a:lnSpc>
              <a:spcBef>
                <a:spcPts val="0"/>
              </a:spcBef>
              <a:spcAft>
                <a:spcPts val="0"/>
              </a:spcAft>
              <a:buClr>
                <a:schemeClr val="lt1"/>
              </a:buClr>
              <a:buSzPts val="1400"/>
              <a:buFont typeface="Arial"/>
              <a:buNone/>
              <a:defRPr>
                <a:solidFill>
                  <a:schemeClr val="lt1"/>
                </a:solidFill>
              </a:defRPr>
            </a:lvl3pPr>
            <a:lvl4pPr indent="0" lvl="3" marL="0" rtl="0" algn="l">
              <a:lnSpc>
                <a:spcPct val="100000"/>
              </a:lnSpc>
              <a:spcBef>
                <a:spcPts val="0"/>
              </a:spcBef>
              <a:spcAft>
                <a:spcPts val="0"/>
              </a:spcAft>
              <a:buClr>
                <a:schemeClr val="lt1"/>
              </a:buClr>
              <a:buSzPts val="1400"/>
              <a:buFont typeface="Arial"/>
              <a:buNone/>
              <a:defRPr>
                <a:solidFill>
                  <a:schemeClr val="lt1"/>
                </a:solidFill>
              </a:defRPr>
            </a:lvl4pPr>
            <a:lvl5pPr indent="0" lvl="4" marL="0" rtl="0" algn="l">
              <a:lnSpc>
                <a:spcPct val="100000"/>
              </a:lnSpc>
              <a:spcBef>
                <a:spcPts val="0"/>
              </a:spcBef>
              <a:spcAft>
                <a:spcPts val="0"/>
              </a:spcAft>
              <a:buClr>
                <a:schemeClr val="lt1"/>
              </a:buClr>
              <a:buSzPts val="1400"/>
              <a:buFont typeface="Arial"/>
              <a:buNone/>
              <a:defRPr>
                <a:solidFill>
                  <a:schemeClr val="lt1"/>
                </a:solidFill>
              </a:defRPr>
            </a:lvl5pPr>
            <a:lvl6pPr indent="0" lvl="5" marL="0" rtl="0" algn="l">
              <a:lnSpc>
                <a:spcPct val="100000"/>
              </a:lnSpc>
              <a:spcBef>
                <a:spcPts val="0"/>
              </a:spcBef>
              <a:spcAft>
                <a:spcPts val="0"/>
              </a:spcAft>
              <a:buClr>
                <a:schemeClr val="lt1"/>
              </a:buClr>
              <a:buSzPts val="1400"/>
              <a:buFont typeface="Arial"/>
              <a:buNone/>
              <a:defRPr>
                <a:solidFill>
                  <a:schemeClr val="lt1"/>
                </a:solidFill>
              </a:defRPr>
            </a:lvl6pPr>
            <a:lvl7pPr indent="0" lvl="6" marL="0" rtl="0" algn="l">
              <a:lnSpc>
                <a:spcPct val="100000"/>
              </a:lnSpc>
              <a:spcBef>
                <a:spcPts val="0"/>
              </a:spcBef>
              <a:spcAft>
                <a:spcPts val="0"/>
              </a:spcAft>
              <a:buClr>
                <a:schemeClr val="lt1"/>
              </a:buClr>
              <a:buSzPts val="1400"/>
              <a:buFont typeface="Arial"/>
              <a:buNone/>
              <a:defRPr>
                <a:solidFill>
                  <a:schemeClr val="lt1"/>
                </a:solidFill>
              </a:defRPr>
            </a:lvl7pPr>
            <a:lvl8pPr indent="0" lvl="7" marL="0" rtl="0" algn="l">
              <a:lnSpc>
                <a:spcPct val="100000"/>
              </a:lnSpc>
              <a:spcBef>
                <a:spcPts val="0"/>
              </a:spcBef>
              <a:spcAft>
                <a:spcPts val="0"/>
              </a:spcAft>
              <a:buClr>
                <a:schemeClr val="lt1"/>
              </a:buClr>
              <a:buSzPts val="1400"/>
              <a:buFont typeface="Arial"/>
              <a:buNone/>
              <a:defRPr>
                <a:solidFill>
                  <a:schemeClr val="lt1"/>
                </a:solidFill>
              </a:defRPr>
            </a:lvl8pPr>
            <a:lvl9pPr indent="0" lvl="8" marL="0" rt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57" name="Shape 157"/>
        <p:cNvGrpSpPr/>
        <p:nvPr/>
      </p:nvGrpSpPr>
      <p:grpSpPr>
        <a:xfrm>
          <a:off x="0" y="0"/>
          <a:ext cx="0" cy="0"/>
          <a:chOff x="0" y="0"/>
          <a:chExt cx="0" cy="0"/>
        </a:xfrm>
      </p:grpSpPr>
      <p:cxnSp>
        <p:nvCxnSpPr>
          <p:cNvPr id="158" name="Google Shape;158;g278e9493455_1_29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59" name="Google Shape;159;g278e9493455_1_29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60" name="Google Shape;160;g278e9493455_1_29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161" name="Google Shape;161;g278e9493455_1_29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62" name="Shape 162"/>
        <p:cNvGrpSpPr/>
        <p:nvPr/>
      </p:nvGrpSpPr>
      <p:grpSpPr>
        <a:xfrm>
          <a:off x="0" y="0"/>
          <a:ext cx="0" cy="0"/>
          <a:chOff x="0" y="0"/>
          <a:chExt cx="0" cy="0"/>
        </a:xfrm>
      </p:grpSpPr>
      <p:cxnSp>
        <p:nvCxnSpPr>
          <p:cNvPr id="163" name="Google Shape;163;g278e9493455_1_299"/>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64" name="Google Shape;164;g278e9493455_1_299"/>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65" name="Google Shape;165;g278e9493455_1_299"/>
          <p:cNvSpPr txBox="1"/>
          <p:nvPr>
            <p:ph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p:txBody>
      </p:sp>
      <p:sp>
        <p:nvSpPr>
          <p:cNvPr id="166" name="Google Shape;166;g278e9493455_1_299"/>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167" name="Google Shape;167;g278e9493455_1_29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rtl="0" algn="l">
              <a:lnSpc>
                <a:spcPct val="100000"/>
              </a:lnSpc>
              <a:spcBef>
                <a:spcPts val="0"/>
              </a:spcBef>
              <a:spcAft>
                <a:spcPts val="0"/>
              </a:spcAft>
              <a:buClr>
                <a:srgbClr val="000000"/>
              </a:buClr>
              <a:buSzPts val="1400"/>
              <a:buFont typeface="Arial"/>
              <a:buNone/>
              <a:defRPr/>
            </a:lvl1pPr>
            <a:lvl2pPr indent="0" lvl="1" marL="0" rtl="0" algn="l">
              <a:lnSpc>
                <a:spcPct val="100000"/>
              </a:lnSpc>
              <a:spcBef>
                <a:spcPts val="0"/>
              </a:spcBef>
              <a:spcAft>
                <a:spcPts val="0"/>
              </a:spcAft>
              <a:buClr>
                <a:srgbClr val="000000"/>
              </a:buClr>
              <a:buSzPts val="1400"/>
              <a:buFont typeface="Arial"/>
              <a:buNone/>
              <a:defRPr/>
            </a:lvl2pPr>
            <a:lvl3pPr indent="0" lvl="2" marL="0" rtl="0" algn="l">
              <a:lnSpc>
                <a:spcPct val="100000"/>
              </a:lnSpc>
              <a:spcBef>
                <a:spcPts val="0"/>
              </a:spcBef>
              <a:spcAft>
                <a:spcPts val="0"/>
              </a:spcAft>
              <a:buClr>
                <a:srgbClr val="000000"/>
              </a:buClr>
              <a:buSzPts val="1400"/>
              <a:buFont typeface="Arial"/>
              <a:buNone/>
              <a:defRPr/>
            </a:lvl3pPr>
            <a:lvl4pPr indent="0" lvl="3" marL="0" rtl="0" algn="l">
              <a:lnSpc>
                <a:spcPct val="100000"/>
              </a:lnSpc>
              <a:spcBef>
                <a:spcPts val="0"/>
              </a:spcBef>
              <a:spcAft>
                <a:spcPts val="0"/>
              </a:spcAft>
              <a:buClr>
                <a:srgbClr val="000000"/>
              </a:buClr>
              <a:buSzPts val="1400"/>
              <a:buFont typeface="Arial"/>
              <a:buNone/>
              <a:defRPr/>
            </a:lvl4pPr>
            <a:lvl5pPr indent="0" lvl="4" marL="0" rtl="0" algn="l">
              <a:lnSpc>
                <a:spcPct val="100000"/>
              </a:lnSpc>
              <a:spcBef>
                <a:spcPts val="0"/>
              </a:spcBef>
              <a:spcAft>
                <a:spcPts val="0"/>
              </a:spcAft>
              <a:buClr>
                <a:srgbClr val="000000"/>
              </a:buClr>
              <a:buSzPts val="1400"/>
              <a:buFont typeface="Arial"/>
              <a:buNone/>
              <a:defRPr/>
            </a:lvl5pPr>
            <a:lvl6pPr indent="0" lvl="5" marL="0" rtl="0" algn="l">
              <a:lnSpc>
                <a:spcPct val="100000"/>
              </a:lnSpc>
              <a:spcBef>
                <a:spcPts val="0"/>
              </a:spcBef>
              <a:spcAft>
                <a:spcPts val="0"/>
              </a:spcAft>
              <a:buClr>
                <a:srgbClr val="000000"/>
              </a:buClr>
              <a:buSzPts val="1400"/>
              <a:buFont typeface="Arial"/>
              <a:buNone/>
              <a:defRPr/>
            </a:lvl6pPr>
            <a:lvl7pPr indent="0" lvl="6" marL="0" rtl="0" algn="l">
              <a:lnSpc>
                <a:spcPct val="100000"/>
              </a:lnSpc>
              <a:spcBef>
                <a:spcPts val="0"/>
              </a:spcBef>
              <a:spcAft>
                <a:spcPts val="0"/>
              </a:spcAft>
              <a:buClr>
                <a:srgbClr val="000000"/>
              </a:buClr>
              <a:buSzPts val="1400"/>
              <a:buFont typeface="Arial"/>
              <a:buNone/>
              <a:defRPr/>
            </a:lvl7pPr>
            <a:lvl8pPr indent="0" lvl="7" marL="0" rtl="0" algn="l">
              <a:lnSpc>
                <a:spcPct val="100000"/>
              </a:lnSpc>
              <a:spcBef>
                <a:spcPts val="0"/>
              </a:spcBef>
              <a:spcAft>
                <a:spcPts val="0"/>
              </a:spcAft>
              <a:buClr>
                <a:srgbClr val="000000"/>
              </a:buClr>
              <a:buSzPts val="1400"/>
              <a:buFont typeface="Arial"/>
              <a:buNone/>
              <a:defRPr/>
            </a:lvl8pPr>
            <a:lvl9pPr indent="0" lvl="8" marL="0" rt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97" name="Shape 97"/>
        <p:cNvGrpSpPr/>
        <p:nvPr/>
      </p:nvGrpSpPr>
      <p:grpSpPr>
        <a:xfrm>
          <a:off x="0" y="0"/>
          <a:ext cx="0" cy="0"/>
          <a:chOff x="0" y="0"/>
          <a:chExt cx="0" cy="0"/>
        </a:xfrm>
      </p:grpSpPr>
      <p:sp>
        <p:nvSpPr>
          <p:cNvPr id="98" name="Google Shape;98;g278e9493455_1_23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99" name="Google Shape;99;g278e9493455_1_23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100" name="Google Shape;100;g278e9493455_1_2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chemeClr val="dk2"/>
              </a:buClr>
              <a:buSzPts val="1000"/>
              <a:buFont typeface="Lato"/>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22.jpg"/><Relationship Id="rId4" Type="http://schemas.openxmlformats.org/officeDocument/2006/relationships/image" Target="../media/image15.jpg"/><Relationship Id="rId5" Type="http://schemas.openxmlformats.org/officeDocument/2006/relationships/hyperlink" Target="https://www.ncbi.nlm.nih.gov/books/NBK64964/"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hyperlink" Target="http://www.youtube.com/watch?v=bTRRNWrwRCo" TargetMode="External"/><Relationship Id="rId5"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7</a:t>
            </a:r>
            <a:endParaRPr sz="2700">
              <a:solidFill>
                <a:schemeClr val="accent2"/>
              </a:solidFill>
            </a:endParaRPr>
          </a:p>
        </p:txBody>
      </p:sp>
      <p:pic>
        <p:nvPicPr>
          <p:cNvPr id="173" name="Google Shape;173;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g278e9493455_1_155"/>
          <p:cNvSpPr txBox="1"/>
          <p:nvPr/>
        </p:nvSpPr>
        <p:spPr>
          <a:xfrm>
            <a:off x="3848725" y="896075"/>
            <a:ext cx="4020300" cy="73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OARS </a:t>
            </a:r>
            <a:endParaRPr/>
          </a:p>
        </p:txBody>
      </p:sp>
      <p:sp>
        <p:nvSpPr>
          <p:cNvPr id="179" name="Google Shape;179;g278e9493455_1_155"/>
          <p:cNvSpPr txBox="1"/>
          <p:nvPr/>
        </p:nvSpPr>
        <p:spPr>
          <a:xfrm>
            <a:off x="364825" y="2160425"/>
            <a:ext cx="3483900" cy="2096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O = Open Questions </a:t>
            </a:r>
            <a:endParaRPr/>
          </a:p>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A = Affirmations </a:t>
            </a:r>
            <a:endParaRPr/>
          </a:p>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R = Reflective Listening </a:t>
            </a:r>
            <a:endParaRPr/>
          </a:p>
          <a:p>
            <a:pPr indent="0" lvl="0" marL="0" marR="0" rtl="0" algn="l">
              <a:lnSpc>
                <a:spcPct val="115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S = Summarizing </a:t>
            </a:r>
            <a:endParaRPr/>
          </a:p>
        </p:txBody>
      </p:sp>
      <p:sp>
        <p:nvSpPr>
          <p:cNvPr id="180" name="Google Shape;180;g278e9493455_1_155"/>
          <p:cNvSpPr txBox="1"/>
          <p:nvPr/>
        </p:nvSpPr>
        <p:spPr>
          <a:xfrm>
            <a:off x="844100" y="4156325"/>
            <a:ext cx="2618400" cy="55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See Handout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g278e9493455_1_161"/>
          <p:cNvSpPr txBox="1"/>
          <p:nvPr/>
        </p:nvSpPr>
        <p:spPr>
          <a:xfrm>
            <a:off x="3634050" y="500700"/>
            <a:ext cx="4578300" cy="77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Calibri"/>
              <a:buNone/>
            </a:pPr>
            <a:r>
              <a:rPr b="0" i="0" lang="en" sz="1100" u="none" cap="none" strike="noStrike">
                <a:solidFill>
                  <a:schemeClr val="dk2"/>
                </a:solidFill>
                <a:latin typeface="Calibri"/>
                <a:ea typeface="Calibri"/>
                <a:cs typeface="Calibri"/>
                <a:sym typeface="Calibri"/>
              </a:rPr>
              <a:t>•</a:t>
            </a:r>
            <a:r>
              <a:rPr b="0" i="0" lang="en" sz="3000" u="none" cap="none" strike="noStrike">
                <a:solidFill>
                  <a:srgbClr val="FFFFFF"/>
                </a:solidFill>
                <a:latin typeface="Arial"/>
                <a:ea typeface="Arial"/>
                <a:cs typeface="Arial"/>
                <a:sym typeface="Arial"/>
              </a:rPr>
              <a:t>DEARS</a:t>
            </a:r>
            <a:endParaRPr/>
          </a:p>
        </p:txBody>
      </p:sp>
      <p:sp>
        <p:nvSpPr>
          <p:cNvPr id="186" name="Google Shape;186;g278e9493455_1_161"/>
          <p:cNvSpPr txBox="1"/>
          <p:nvPr/>
        </p:nvSpPr>
        <p:spPr>
          <a:xfrm>
            <a:off x="1022975" y="1230425"/>
            <a:ext cx="6917700" cy="26613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Develop Discrepancy</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Empathize</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Avoid Arguments</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Roll with Resistance</a:t>
            </a:r>
            <a:endParaRPr/>
          </a:p>
          <a:p>
            <a:pPr indent="-381000" lvl="0" marL="457200" marR="0" rtl="0" algn="l">
              <a:lnSpc>
                <a:spcPct val="115000"/>
              </a:lnSpc>
              <a:spcBef>
                <a:spcPts val="0"/>
              </a:spcBef>
              <a:spcAft>
                <a:spcPts val="0"/>
              </a:spcAft>
              <a:buClr>
                <a:srgbClr val="FFFFFF"/>
              </a:buClr>
              <a:buSzPts val="2400"/>
              <a:buFont typeface="Arial"/>
              <a:buChar char="●"/>
            </a:pPr>
            <a:r>
              <a:rPr b="0" i="0" lang="en" sz="2400" u="none" cap="none" strike="noStrike">
                <a:solidFill>
                  <a:srgbClr val="FFFFFF"/>
                </a:solidFill>
                <a:latin typeface="Arial"/>
                <a:ea typeface="Arial"/>
                <a:cs typeface="Arial"/>
                <a:sym typeface="Arial"/>
              </a:rPr>
              <a:t>Support Self-efficacy</a:t>
            </a:r>
            <a:endParaRPr/>
          </a:p>
          <a:p>
            <a:pPr indent="0" lvl="0" marL="0" marR="0" rtl="0" algn="l">
              <a:lnSpc>
                <a:spcPct val="115000"/>
              </a:lnSpc>
              <a:spcBef>
                <a:spcPts val="0"/>
              </a:spcBef>
              <a:spcAft>
                <a:spcPts val="0"/>
              </a:spcAft>
              <a:buClr>
                <a:srgbClr val="FFFFFF"/>
              </a:buClr>
              <a:buSzPts val="2400"/>
              <a:buFont typeface="Arial"/>
              <a:buNone/>
            </a:pPr>
            <a:br>
              <a:rPr b="0" i="0" lang="en" sz="2400" u="none" cap="none" strike="noStrike">
                <a:solidFill>
                  <a:srgbClr val="FFFFFF"/>
                </a:solidFill>
                <a:latin typeface="Arial"/>
                <a:ea typeface="Arial"/>
                <a:cs typeface="Arial"/>
                <a:sym typeface="Arial"/>
              </a:rPr>
            </a:br>
            <a:r>
              <a:rPr b="0" i="0" lang="en" sz="2400" u="none" cap="none" strike="noStrike">
                <a:solidFill>
                  <a:srgbClr val="FFFFFF"/>
                </a:solidFill>
                <a:latin typeface="Arial"/>
                <a:ea typeface="Arial"/>
                <a:cs typeface="Arial"/>
                <a:sym typeface="Arial"/>
              </a:rPr>
              <a:t>See Handout </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g278e9493455_1_166"/>
          <p:cNvSpPr txBox="1"/>
          <p:nvPr/>
        </p:nvSpPr>
        <p:spPr>
          <a:xfrm>
            <a:off x="4220675" y="586600"/>
            <a:ext cx="4220700" cy="75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Advanced Techniques</a:t>
            </a:r>
            <a:endParaRPr/>
          </a:p>
        </p:txBody>
      </p:sp>
      <p:sp>
        <p:nvSpPr>
          <p:cNvPr id="192" name="Google Shape;192;g278e9493455_1_166"/>
          <p:cNvSpPr txBox="1"/>
          <p:nvPr/>
        </p:nvSpPr>
        <p:spPr>
          <a:xfrm>
            <a:off x="5257950" y="1223275"/>
            <a:ext cx="3426600" cy="24609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Simple reflection</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Amplified reflection</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Shifting focus</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Agreement with a twist</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Reframing</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Rolling With Resistance</a:t>
            </a:r>
            <a:endParaRPr/>
          </a:p>
          <a:p>
            <a:pPr indent="-342900" lvl="0" marL="457200" marR="0" rtl="0" algn="l">
              <a:lnSpc>
                <a:spcPct val="151363"/>
              </a:lnSpc>
              <a:spcBef>
                <a:spcPts val="0"/>
              </a:spcBef>
              <a:spcAft>
                <a:spcPts val="0"/>
              </a:spcAft>
              <a:buClr>
                <a:srgbClr val="000000"/>
              </a:buClr>
              <a:buSzPts val="1800"/>
              <a:buFont typeface="Arial"/>
              <a:buChar char="●"/>
            </a:pPr>
            <a:r>
              <a:rPr b="1" i="0" lang="en" sz="1800" u="none" cap="none" strike="noStrike">
                <a:solidFill>
                  <a:srgbClr val="000000"/>
                </a:solidFill>
                <a:latin typeface="Arial"/>
                <a:ea typeface="Arial"/>
                <a:cs typeface="Arial"/>
                <a:sym typeface="Arial"/>
              </a:rPr>
              <a:t>Siding with the negative</a:t>
            </a:r>
            <a:endParaRPr/>
          </a:p>
          <a:p>
            <a:pPr indent="0" lvl="0" marL="0" marR="0" rtl="0" algn="l">
              <a:lnSpc>
                <a:spcPct val="151363"/>
              </a:lnSpc>
              <a:spcBef>
                <a:spcPts val="250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g278e9493455_1_166"/>
          <p:cNvSpPr txBox="1"/>
          <p:nvPr/>
        </p:nvSpPr>
        <p:spPr>
          <a:xfrm>
            <a:off x="1981575" y="4134825"/>
            <a:ext cx="2353500" cy="500700"/>
          </a:xfrm>
          <a:prstGeom prst="rect">
            <a:avLst/>
          </a:prstGeom>
          <a:noFill/>
          <a:ln>
            <a:noFill/>
          </a:ln>
        </p:spPr>
        <p:txBody>
          <a:bodyPr anchorCtr="0" anchor="t" bIns="91425" lIns="91425" spcFirstLastPara="1" rIns="91425" wrap="square" tIns="91425">
            <a:noAutofit/>
          </a:bodyPr>
          <a:lstStyle/>
          <a:p>
            <a:pPr indent="0" lvl="0" marL="0" marR="0" rtl="0" algn="l">
              <a:lnSpc>
                <a:spcPct val="151363"/>
              </a:lnSpc>
              <a:spcBef>
                <a:spcPts val="0"/>
              </a:spcBef>
              <a:spcAft>
                <a:spcPts val="0"/>
              </a:spcAft>
              <a:buClr>
                <a:schemeClr val="dk2"/>
              </a:buClr>
              <a:buSzPts val="1100"/>
              <a:buFont typeface="Arial"/>
              <a:buNone/>
            </a:pPr>
            <a:r>
              <a:rPr b="1" i="0" lang="en" sz="1800" u="none" cap="none" strike="noStrike">
                <a:solidFill>
                  <a:schemeClr val="dk2"/>
                </a:solidFill>
                <a:latin typeface="Arial"/>
                <a:ea typeface="Arial"/>
                <a:cs typeface="Arial"/>
                <a:sym typeface="Arial"/>
              </a:rPr>
              <a:t>See Handout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g278e9493455_1_172"/>
          <p:cNvSpPr txBox="1"/>
          <p:nvPr/>
        </p:nvSpPr>
        <p:spPr>
          <a:xfrm>
            <a:off x="1538050" y="318600"/>
            <a:ext cx="3662700" cy="854700"/>
          </a:xfrm>
          <a:prstGeom prst="rect">
            <a:avLst/>
          </a:prstGeom>
          <a:noFill/>
          <a:ln>
            <a:noFill/>
          </a:ln>
        </p:spPr>
        <p:txBody>
          <a:bodyPr anchorCtr="0" anchor="t" bIns="91425" lIns="91425" spcFirstLastPara="1" rIns="91425" wrap="square" tIns="91425">
            <a:noAutofit/>
          </a:bodyPr>
          <a:lstStyle/>
          <a:p>
            <a:pPr indent="0" lvl="0" marL="0" marR="0" rtl="0" algn="l">
              <a:lnSpc>
                <a:spcPct val="151363"/>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Simple Reflection</a:t>
            </a:r>
            <a:endParaRPr/>
          </a:p>
        </p:txBody>
      </p:sp>
      <p:sp>
        <p:nvSpPr>
          <p:cNvPr id="199" name="Google Shape;199;g278e9493455_1_172"/>
          <p:cNvSpPr txBox="1"/>
          <p:nvPr/>
        </p:nvSpPr>
        <p:spPr>
          <a:xfrm>
            <a:off x="752375" y="1344644"/>
            <a:ext cx="4770900" cy="1439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700"/>
              <a:buFont typeface="Arial"/>
              <a:buNone/>
            </a:pPr>
            <a:r>
              <a:rPr b="0" i="0" lang="en" sz="1700" u="none" cap="none" strike="noStrike">
                <a:solidFill>
                  <a:schemeClr val="dk2"/>
                </a:solidFill>
                <a:latin typeface="Arial"/>
                <a:ea typeface="Arial"/>
                <a:cs typeface="Arial"/>
                <a:sym typeface="Arial"/>
              </a:rPr>
              <a:t>The simplest approach to responding to resistance is with nonresistance, by repeating the client's statement in a neutral form. This acknowledges and validates what the client has said and can elicit an opposite response.</a:t>
            </a:r>
            <a:endParaRPr/>
          </a:p>
          <a:p>
            <a:pPr indent="0" lvl="0" marL="0" marR="0" rtl="0" algn="l">
              <a:lnSpc>
                <a:spcPct val="115000"/>
              </a:lnSpc>
              <a:spcBef>
                <a:spcPts val="1600"/>
              </a:spcBef>
              <a:spcAft>
                <a:spcPts val="0"/>
              </a:spcAft>
              <a:buClr>
                <a:schemeClr val="dk2"/>
              </a:buClr>
              <a:buSzPts val="1800"/>
              <a:buFont typeface="Arial"/>
              <a:buNone/>
            </a:pPr>
            <a:r>
              <a:rPr b="1" i="0" lang="en" sz="1800" u="none" cap="none" strike="noStrike">
                <a:solidFill>
                  <a:schemeClr val="dk2"/>
                </a:solidFill>
                <a:latin typeface="Arial"/>
                <a:ea typeface="Arial"/>
                <a:cs typeface="Arial"/>
                <a:sym typeface="Arial"/>
              </a:rPr>
              <a:t>Client:</a:t>
            </a:r>
            <a:r>
              <a:rPr b="0" i="0" lang="en" sz="1800" u="none" cap="none" strike="noStrike">
                <a:solidFill>
                  <a:schemeClr val="dk2"/>
                </a:solidFill>
                <a:latin typeface="Arial"/>
                <a:ea typeface="Arial"/>
                <a:cs typeface="Arial"/>
                <a:sym typeface="Arial"/>
              </a:rPr>
              <a:t> I don't plan to quit drinking anytime soon.</a:t>
            </a:r>
            <a:endParaRPr/>
          </a:p>
          <a:p>
            <a:pPr indent="0" lvl="0" marL="0" marR="0" rtl="0" algn="l">
              <a:lnSpc>
                <a:spcPct val="115000"/>
              </a:lnSpc>
              <a:spcBef>
                <a:spcPts val="1600"/>
              </a:spcBef>
              <a:spcAft>
                <a:spcPts val="0"/>
              </a:spcAft>
              <a:buClr>
                <a:schemeClr val="dk2"/>
              </a:buClr>
              <a:buSzPts val="1800"/>
              <a:buFont typeface="Arial"/>
              <a:buNone/>
            </a:pPr>
            <a:r>
              <a:rPr b="1" i="0" lang="en" sz="1800" u="none" cap="none" strike="noStrike">
                <a:solidFill>
                  <a:schemeClr val="dk2"/>
                </a:solidFill>
                <a:latin typeface="Arial"/>
                <a:ea typeface="Arial"/>
                <a:cs typeface="Arial"/>
                <a:sym typeface="Arial"/>
              </a:rPr>
              <a:t>Clinician:</a:t>
            </a:r>
            <a:r>
              <a:rPr b="0" i="0" lang="en" sz="1800" u="none" cap="none" strike="noStrike">
                <a:solidFill>
                  <a:schemeClr val="dk2"/>
                </a:solidFill>
                <a:latin typeface="Arial"/>
                <a:ea typeface="Arial"/>
                <a:cs typeface="Arial"/>
                <a:sym typeface="Arial"/>
              </a:rPr>
              <a:t> You don't think that abstinence would work for you right now.</a:t>
            </a:r>
            <a:endParaRPr/>
          </a:p>
        </p:txBody>
      </p:sp>
      <p:pic>
        <p:nvPicPr>
          <p:cNvPr id="200" name="Google Shape;200;g278e9493455_1_172"/>
          <p:cNvPicPr preferRelativeResize="0"/>
          <p:nvPr/>
        </p:nvPicPr>
        <p:blipFill rotWithShape="1">
          <a:blip r:embed="rId4">
            <a:alphaModFix/>
          </a:blip>
          <a:srcRect b="0" l="0" r="0" t="0"/>
          <a:stretch/>
        </p:blipFill>
        <p:spPr>
          <a:xfrm>
            <a:off x="6059075" y="1505250"/>
            <a:ext cx="2583046" cy="1718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278e9493455_1_178"/>
          <p:cNvSpPr txBox="1"/>
          <p:nvPr>
            <p:ph type="ctrTitle"/>
          </p:nvPr>
        </p:nvSpPr>
        <p:spPr>
          <a:xfrm>
            <a:off x="1120875" y="855850"/>
            <a:ext cx="4637700" cy="639300"/>
          </a:xfrm>
          <a:prstGeom prst="rect">
            <a:avLst/>
          </a:prstGeom>
          <a:noFill/>
          <a:ln>
            <a:noFill/>
          </a:ln>
        </p:spPr>
        <p:txBody>
          <a:bodyPr anchorCtr="0" anchor="b" bIns="91425" lIns="91425" spcFirstLastPara="1" rIns="91425" wrap="square" tIns="91425">
            <a:noAutofit/>
          </a:bodyPr>
          <a:lstStyle/>
          <a:p>
            <a:pPr indent="0" lvl="0" marL="0" rtl="0" algn="l">
              <a:lnSpc>
                <a:spcPct val="151363"/>
              </a:lnSpc>
              <a:spcBef>
                <a:spcPts val="0"/>
              </a:spcBef>
              <a:spcAft>
                <a:spcPts val="0"/>
              </a:spcAft>
              <a:buClr>
                <a:schemeClr val="dk2"/>
              </a:buClr>
              <a:buSzPts val="1100"/>
              <a:buFont typeface="Arial"/>
              <a:buNone/>
            </a:pPr>
            <a:r>
              <a:rPr lang="en" sz="3000">
                <a:solidFill>
                  <a:srgbClr val="000000"/>
                </a:solidFill>
                <a:latin typeface="Arial"/>
                <a:ea typeface="Arial"/>
                <a:cs typeface="Arial"/>
                <a:sym typeface="Arial"/>
              </a:rPr>
              <a:t>Amplified Reflection</a:t>
            </a:r>
            <a:endParaRPr/>
          </a:p>
        </p:txBody>
      </p:sp>
      <p:sp>
        <p:nvSpPr>
          <p:cNvPr id="206" name="Google Shape;206;g278e9493455_1_178"/>
          <p:cNvSpPr txBox="1"/>
          <p:nvPr>
            <p:ph idx="1" type="subTitle"/>
          </p:nvPr>
        </p:nvSpPr>
        <p:spPr>
          <a:xfrm>
            <a:off x="698750" y="855850"/>
            <a:ext cx="5682300" cy="2160600"/>
          </a:xfrm>
          <a:prstGeom prst="rect">
            <a:avLst/>
          </a:prstGeom>
          <a:noFill/>
          <a:ln>
            <a:noFill/>
          </a:ln>
        </p:spPr>
        <p:txBody>
          <a:bodyPr anchorCtr="0" anchor="t" bIns="91425" lIns="91425" spcFirstLastPara="1" rIns="91425" wrap="square" tIns="91425">
            <a:noAutofit/>
          </a:bodyPr>
          <a:lstStyle/>
          <a:p>
            <a:pPr indent="0" lvl="0" marL="0" rtl="0" algn="l">
              <a:lnSpc>
                <a:spcPct val="151363"/>
              </a:lnSpc>
              <a:spcBef>
                <a:spcPts val="0"/>
              </a:spcBef>
              <a:spcAft>
                <a:spcPts val="0"/>
              </a:spcAft>
              <a:buClr>
                <a:schemeClr val="dk2"/>
              </a:buClr>
              <a:buSzPts val="1100"/>
              <a:buFont typeface="Arial"/>
              <a:buNone/>
            </a:pPr>
            <a:r>
              <a:t/>
            </a:r>
            <a:endParaRPr b="1" sz="1800">
              <a:solidFill>
                <a:srgbClr val="59331F"/>
              </a:solidFill>
              <a:highlight>
                <a:srgbClr val="FFFFFF"/>
              </a:highlight>
              <a:latin typeface="Arial"/>
              <a:ea typeface="Arial"/>
              <a:cs typeface="Arial"/>
              <a:sym typeface="Arial"/>
            </a:endParaRPr>
          </a:p>
          <a:p>
            <a:pPr indent="0" lvl="0" marL="0" rtl="0" algn="l">
              <a:lnSpc>
                <a:spcPct val="115000"/>
              </a:lnSpc>
              <a:spcBef>
                <a:spcPts val="1600"/>
              </a:spcBef>
              <a:spcAft>
                <a:spcPts val="0"/>
              </a:spcAft>
              <a:buClr>
                <a:schemeClr val="dk2"/>
              </a:buClr>
              <a:buSzPts val="1100"/>
              <a:buFont typeface="Arial"/>
              <a:buNone/>
            </a:pPr>
            <a:r>
              <a:rPr lang="en" sz="1800">
                <a:highlight>
                  <a:srgbClr val="FFFFFF"/>
                </a:highlight>
                <a:latin typeface="Arial"/>
                <a:ea typeface="Arial"/>
                <a:cs typeface="Arial"/>
                <a:sym typeface="Arial"/>
              </a:rPr>
              <a:t>Another strategy is to reflect the client's statement in an exaggerated form--to state it in a more extreme way but without sarcasm. This can move the client toward positive change rather than resistance.</a:t>
            </a:r>
            <a:endParaRPr/>
          </a:p>
          <a:p>
            <a:pPr indent="0" lvl="0" marL="0" rtl="0" algn="l">
              <a:lnSpc>
                <a:spcPct val="115000"/>
              </a:lnSpc>
              <a:spcBef>
                <a:spcPts val="1600"/>
              </a:spcBef>
              <a:spcAft>
                <a:spcPts val="0"/>
              </a:spcAft>
              <a:buClr>
                <a:schemeClr val="dk2"/>
              </a:buClr>
              <a:buSzPts val="1100"/>
              <a:buFont typeface="Arial"/>
              <a:buNone/>
            </a:pPr>
            <a:r>
              <a:rPr b="1" lang="en" sz="1800">
                <a:highlight>
                  <a:srgbClr val="FFFFFF"/>
                </a:highlight>
                <a:latin typeface="Arial"/>
                <a:ea typeface="Arial"/>
                <a:cs typeface="Arial"/>
                <a:sym typeface="Arial"/>
              </a:rPr>
              <a:t>Client:</a:t>
            </a:r>
            <a:r>
              <a:rPr lang="en" sz="1800">
                <a:highlight>
                  <a:srgbClr val="FFFFFF"/>
                </a:highlight>
                <a:latin typeface="Arial"/>
                <a:ea typeface="Arial"/>
                <a:cs typeface="Arial"/>
                <a:sym typeface="Arial"/>
              </a:rPr>
              <a:t> I don't know why my wife is worried about this. I don't drink any more than any of my friends.</a:t>
            </a:r>
            <a:endParaRPr/>
          </a:p>
          <a:p>
            <a:pPr indent="0" lvl="0" marL="0" rtl="0" algn="l">
              <a:lnSpc>
                <a:spcPct val="115000"/>
              </a:lnSpc>
              <a:spcBef>
                <a:spcPts val="1600"/>
              </a:spcBef>
              <a:spcAft>
                <a:spcPts val="0"/>
              </a:spcAft>
              <a:buClr>
                <a:schemeClr val="dk2"/>
              </a:buClr>
              <a:buSzPts val="1100"/>
              <a:buFont typeface="Arial"/>
              <a:buNone/>
            </a:pPr>
            <a:r>
              <a:rPr b="1" lang="en" sz="1800">
                <a:highlight>
                  <a:srgbClr val="FFFFFF"/>
                </a:highlight>
                <a:latin typeface="Arial"/>
                <a:ea typeface="Arial"/>
                <a:cs typeface="Arial"/>
                <a:sym typeface="Arial"/>
              </a:rPr>
              <a:t>Clinician:</a:t>
            </a:r>
            <a:r>
              <a:rPr lang="en" sz="1800">
                <a:highlight>
                  <a:srgbClr val="FFFFFF"/>
                </a:highlight>
                <a:latin typeface="Arial"/>
                <a:ea typeface="Arial"/>
                <a:cs typeface="Arial"/>
                <a:sym typeface="Arial"/>
              </a:rPr>
              <a:t> So your wife is worrying needlessly.</a:t>
            </a:r>
            <a:endParaRPr/>
          </a:p>
          <a:p>
            <a:pPr indent="0" lvl="0" marL="0" rtl="0" algn="l">
              <a:lnSpc>
                <a:spcPct val="115000"/>
              </a:lnSpc>
              <a:spcBef>
                <a:spcPts val="800"/>
              </a:spcBef>
              <a:spcAft>
                <a:spcPts val="0"/>
              </a:spcAft>
              <a:buSzPts val="2400"/>
              <a:buNone/>
            </a:pPr>
            <a:r>
              <a:t/>
            </a:r>
            <a:endParaRPr/>
          </a:p>
        </p:txBody>
      </p:sp>
      <p:pic>
        <p:nvPicPr>
          <p:cNvPr id="207" name="Google Shape;207;g278e9493455_1_178"/>
          <p:cNvPicPr preferRelativeResize="0"/>
          <p:nvPr/>
        </p:nvPicPr>
        <p:blipFill rotWithShape="1">
          <a:blip r:embed="rId3">
            <a:alphaModFix/>
          </a:blip>
          <a:srcRect b="0" l="0" r="0" t="0"/>
          <a:stretch/>
        </p:blipFill>
        <p:spPr>
          <a:xfrm>
            <a:off x="6411875" y="1017275"/>
            <a:ext cx="2186850" cy="1455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11" name="Shape 211"/>
        <p:cNvGrpSpPr/>
        <p:nvPr/>
      </p:nvGrpSpPr>
      <p:grpSpPr>
        <a:xfrm>
          <a:off x="0" y="0"/>
          <a:ext cx="0" cy="0"/>
          <a:chOff x="0" y="0"/>
          <a:chExt cx="0" cy="0"/>
        </a:xfrm>
      </p:grpSpPr>
      <p:sp>
        <p:nvSpPr>
          <p:cNvPr id="212" name="Google Shape;212;g278e9493455_1_184"/>
          <p:cNvSpPr txBox="1"/>
          <p:nvPr/>
        </p:nvSpPr>
        <p:spPr>
          <a:xfrm>
            <a:off x="736168" y="350806"/>
            <a:ext cx="5144400" cy="359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Shifting Focus</a:t>
            </a:r>
            <a:endParaRPr/>
          </a:p>
          <a:p>
            <a:pPr indent="0" lvl="0" marL="0" marR="0" rtl="0" algn="l">
              <a:lnSpc>
                <a:spcPct val="115000"/>
              </a:lnSpc>
              <a:spcBef>
                <a:spcPts val="800"/>
              </a:spcBef>
              <a:spcAft>
                <a:spcPts val="0"/>
              </a:spcAft>
              <a:buClr>
                <a:srgbClr val="59331F"/>
              </a:buClr>
              <a:buSzPts val="1200"/>
              <a:buFont typeface="Arial"/>
              <a:buNone/>
            </a:pPr>
            <a:br>
              <a:rPr b="1" i="0" lang="en" sz="1200" u="none" cap="none" strike="noStrike">
                <a:solidFill>
                  <a:srgbClr val="59331F"/>
                </a:solidFill>
                <a:highlight>
                  <a:srgbClr val="FFFFFF"/>
                </a:highlight>
                <a:latin typeface="Arial"/>
                <a:ea typeface="Arial"/>
                <a:cs typeface="Arial"/>
                <a:sym typeface="Arial"/>
              </a:rPr>
            </a:br>
            <a:r>
              <a:rPr b="0" i="0" lang="en" sz="1600" u="none" cap="none" strike="noStrike">
                <a:solidFill>
                  <a:srgbClr val="000000"/>
                </a:solidFill>
                <a:latin typeface="Arial"/>
                <a:ea typeface="Arial"/>
                <a:cs typeface="Arial"/>
                <a:sym typeface="Arial"/>
              </a:rPr>
              <a:t>You can defuse resistance by helping the client shift focus away from obstacles and barriers. This method offers an opportunity to affirm your client's personal choice regarding the conduct of his own life.</a:t>
            </a:r>
            <a:endParaRPr/>
          </a:p>
          <a:p>
            <a:pPr indent="0" lvl="0" marL="0" marR="0" rtl="0" algn="l">
              <a:lnSpc>
                <a:spcPct val="115000"/>
              </a:lnSpc>
              <a:spcBef>
                <a:spcPts val="160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Client:</a:t>
            </a:r>
            <a:r>
              <a:rPr b="0" i="0" lang="en" sz="1600" u="none" cap="none" strike="noStrike">
                <a:solidFill>
                  <a:srgbClr val="000000"/>
                </a:solidFill>
                <a:latin typeface="Arial"/>
                <a:ea typeface="Arial"/>
                <a:cs typeface="Arial"/>
                <a:sym typeface="Arial"/>
              </a:rPr>
              <a:t> I can't stop smoking reefer when all my friends are doing it.</a:t>
            </a:r>
            <a:endParaRPr/>
          </a:p>
          <a:p>
            <a:pPr indent="0" lvl="0" marL="0" marR="0" rtl="0" algn="l">
              <a:lnSpc>
                <a:spcPct val="115000"/>
              </a:lnSpc>
              <a:spcBef>
                <a:spcPts val="160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Clinician:</a:t>
            </a:r>
            <a:r>
              <a:rPr b="0" i="0" lang="en" sz="1600" u="none" cap="none" strike="noStrike">
                <a:solidFill>
                  <a:srgbClr val="000000"/>
                </a:solidFill>
                <a:latin typeface="Arial"/>
                <a:ea typeface="Arial"/>
                <a:cs typeface="Arial"/>
                <a:sym typeface="Arial"/>
              </a:rPr>
              <a:t> You're way ahead of me. We're still exploring your concerns about whether you can get into college. We're not ready yet to decide how marijuana fits into your goals.</a:t>
            </a:r>
            <a:endParaRPr/>
          </a:p>
          <a:p>
            <a:pPr indent="0" lvl="0" marL="0" marR="0" rtl="0" algn="l">
              <a:lnSpc>
                <a:spcPct val="100000"/>
              </a:lnSpc>
              <a:spcBef>
                <a:spcPts val="800"/>
              </a:spcBef>
              <a:spcAft>
                <a:spcPts val="0"/>
              </a:spcAft>
              <a:buClr>
                <a:srgbClr val="000000"/>
              </a:buClr>
              <a:buSzPts val="1600"/>
              <a:buFont typeface="Arial"/>
              <a:buNone/>
            </a:pPr>
            <a:r>
              <a:t/>
            </a:r>
            <a:endParaRPr b="0" i="0" sz="1600" u="none" cap="none" strike="noStrike">
              <a:solidFill>
                <a:srgbClr val="FF0000"/>
              </a:solidFill>
              <a:latin typeface="Arial"/>
              <a:ea typeface="Arial"/>
              <a:cs typeface="Arial"/>
              <a:sym typeface="Arial"/>
            </a:endParaRPr>
          </a:p>
        </p:txBody>
      </p:sp>
      <p:pic>
        <p:nvPicPr>
          <p:cNvPr id="213" name="Google Shape;213;g278e9493455_1_184"/>
          <p:cNvPicPr preferRelativeResize="0"/>
          <p:nvPr/>
        </p:nvPicPr>
        <p:blipFill rotWithShape="1">
          <a:blip r:embed="rId3">
            <a:alphaModFix/>
          </a:blip>
          <a:srcRect b="0" l="0" r="0" t="0"/>
          <a:stretch/>
        </p:blipFill>
        <p:spPr>
          <a:xfrm>
            <a:off x="6125725" y="760400"/>
            <a:ext cx="2619375" cy="1743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78e9493455_1_189"/>
          <p:cNvSpPr txBox="1"/>
          <p:nvPr/>
        </p:nvSpPr>
        <p:spPr>
          <a:xfrm>
            <a:off x="772600" y="1022975"/>
            <a:ext cx="5250900" cy="3011700"/>
          </a:xfrm>
          <a:prstGeom prst="rect">
            <a:avLst/>
          </a:prstGeom>
          <a:noFill/>
          <a:ln>
            <a:noFill/>
          </a:ln>
        </p:spPr>
        <p:txBody>
          <a:bodyPr anchorCtr="0" anchor="ctr" bIns="91425" lIns="91425" spcFirstLastPara="1" rIns="91425" wrap="square" tIns="91425">
            <a:noAutofit/>
          </a:bodyPr>
          <a:lstStyle/>
          <a:p>
            <a:pPr indent="0" lvl="0" marL="0" marR="0" rtl="0" algn="l">
              <a:lnSpc>
                <a:spcPct val="151363"/>
              </a:lnSpc>
              <a:spcBef>
                <a:spcPts val="0"/>
              </a:spcBef>
              <a:spcAft>
                <a:spcPts val="0"/>
              </a:spcAft>
              <a:buClr>
                <a:srgbClr val="000000"/>
              </a:buClr>
              <a:buSzPts val="1200"/>
              <a:buFont typeface="Arial"/>
              <a:buNone/>
            </a:pPr>
            <a:r>
              <a:t/>
            </a:r>
            <a:endParaRPr b="1" i="0" sz="1200" u="none" cap="none" strike="noStrike">
              <a:solidFill>
                <a:srgbClr val="59331F"/>
              </a:solidFill>
              <a:highlight>
                <a:srgbClr val="FFFFFF"/>
              </a:highlight>
              <a:latin typeface="Arial"/>
              <a:ea typeface="Arial"/>
              <a:cs typeface="Arial"/>
              <a:sym typeface="Arial"/>
            </a:endParaRPr>
          </a:p>
          <a:p>
            <a:pPr indent="0" lvl="0" marL="0" marR="0" rtl="0" algn="l">
              <a:lnSpc>
                <a:spcPct val="115000"/>
              </a:lnSpc>
              <a:spcBef>
                <a:spcPts val="1600"/>
              </a:spcBef>
              <a:spcAft>
                <a:spcPts val="0"/>
              </a:spcAft>
              <a:buClr>
                <a:schemeClr val="dk2"/>
              </a:buClr>
              <a:buSzPts val="1400"/>
              <a:buFont typeface="Arial"/>
              <a:buNone/>
            </a:pPr>
            <a:r>
              <a:rPr b="0" i="0" lang="en" sz="1400" u="none" cap="none" strike="noStrike">
                <a:solidFill>
                  <a:schemeClr val="dk2"/>
                </a:solidFill>
                <a:highlight>
                  <a:srgbClr val="FFFFFF"/>
                </a:highlight>
                <a:latin typeface="Arial"/>
                <a:ea typeface="Arial"/>
                <a:cs typeface="Arial"/>
                <a:sym typeface="Arial"/>
              </a:rPr>
              <a:t>A subtle strategy is to agree with the client, but with a slight twist or change of direction that propels the discussion forward.</a:t>
            </a:r>
            <a:endParaRPr/>
          </a:p>
          <a:p>
            <a:pPr indent="0" lvl="0" marL="0" marR="0" rtl="0" algn="l">
              <a:lnSpc>
                <a:spcPct val="115000"/>
              </a:lnSpc>
              <a:spcBef>
                <a:spcPts val="1600"/>
              </a:spcBef>
              <a:spcAft>
                <a:spcPts val="0"/>
              </a:spcAft>
              <a:buClr>
                <a:schemeClr val="dk2"/>
              </a:buClr>
              <a:buSzPts val="1400"/>
              <a:buFont typeface="Arial"/>
              <a:buNone/>
            </a:pPr>
            <a:r>
              <a:rPr b="1" i="0" lang="en" sz="1400" u="none" cap="none" strike="noStrike">
                <a:solidFill>
                  <a:schemeClr val="dk2"/>
                </a:solidFill>
                <a:highlight>
                  <a:srgbClr val="FFFFFF"/>
                </a:highlight>
                <a:latin typeface="Arial"/>
                <a:ea typeface="Arial"/>
                <a:cs typeface="Arial"/>
                <a:sym typeface="Arial"/>
              </a:rPr>
              <a:t>Client:</a:t>
            </a:r>
            <a:r>
              <a:rPr b="0" i="0" lang="en" sz="1400" u="none" cap="none" strike="noStrike">
                <a:solidFill>
                  <a:schemeClr val="dk2"/>
                </a:solidFill>
                <a:highlight>
                  <a:srgbClr val="FFFFFF"/>
                </a:highlight>
                <a:latin typeface="Arial"/>
                <a:ea typeface="Arial"/>
                <a:cs typeface="Arial"/>
                <a:sym typeface="Arial"/>
              </a:rPr>
              <a:t> Why are you and my wife so stuck on my drinking? What about all her problems? You'd drink, too, if your family were nagging you all the time.</a:t>
            </a:r>
            <a:endParaRPr/>
          </a:p>
          <a:p>
            <a:pPr indent="0" lvl="0" marL="0" marR="0" rtl="0" algn="l">
              <a:lnSpc>
                <a:spcPct val="115000"/>
              </a:lnSpc>
              <a:spcBef>
                <a:spcPts val="1600"/>
              </a:spcBef>
              <a:spcAft>
                <a:spcPts val="0"/>
              </a:spcAft>
              <a:buClr>
                <a:schemeClr val="dk2"/>
              </a:buClr>
              <a:buSzPts val="1400"/>
              <a:buFont typeface="Arial"/>
              <a:buNone/>
            </a:pPr>
            <a:r>
              <a:rPr b="1" i="0" lang="en" sz="1400" u="none" cap="none" strike="noStrike">
                <a:solidFill>
                  <a:schemeClr val="dk2"/>
                </a:solidFill>
                <a:highlight>
                  <a:srgbClr val="FFFFFF"/>
                </a:highlight>
                <a:latin typeface="Arial"/>
                <a:ea typeface="Arial"/>
                <a:cs typeface="Arial"/>
                <a:sym typeface="Arial"/>
              </a:rPr>
              <a:t>Clinician: </a:t>
            </a:r>
            <a:r>
              <a:rPr b="0" i="0" lang="en" sz="1400" u="none" cap="none" strike="noStrike">
                <a:solidFill>
                  <a:schemeClr val="dk2"/>
                </a:solidFill>
                <a:highlight>
                  <a:srgbClr val="FFFFFF"/>
                </a:highlight>
                <a:latin typeface="Arial"/>
                <a:ea typeface="Arial"/>
                <a:cs typeface="Arial"/>
                <a:sym typeface="Arial"/>
              </a:rPr>
              <a:t>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endParaRPr/>
          </a:p>
        </p:txBody>
      </p:sp>
      <p:sp>
        <p:nvSpPr>
          <p:cNvPr id="219" name="Google Shape;219;g278e9493455_1_189"/>
          <p:cNvSpPr txBox="1"/>
          <p:nvPr/>
        </p:nvSpPr>
        <p:spPr>
          <a:xfrm>
            <a:off x="865600" y="157375"/>
            <a:ext cx="5064900" cy="822600"/>
          </a:xfrm>
          <a:prstGeom prst="rect">
            <a:avLst/>
          </a:prstGeom>
          <a:noFill/>
          <a:ln>
            <a:noFill/>
          </a:ln>
        </p:spPr>
        <p:txBody>
          <a:bodyPr anchorCtr="0" anchor="t" bIns="91425" lIns="91425" spcFirstLastPara="1" rIns="91425" wrap="square" tIns="91425">
            <a:noAutofit/>
          </a:bodyPr>
          <a:lstStyle/>
          <a:p>
            <a:pPr indent="0" lvl="0" marL="0" marR="0" rtl="0" algn="l">
              <a:lnSpc>
                <a:spcPct val="151363"/>
              </a:lnSpc>
              <a:spcBef>
                <a:spcPts val="0"/>
              </a:spcBef>
              <a:spcAft>
                <a:spcPts val="0"/>
              </a:spcAft>
              <a:buClr>
                <a:schemeClr val="dk2"/>
              </a:buClr>
              <a:buSzPts val="1100"/>
              <a:buFont typeface="Arial"/>
              <a:buNone/>
            </a:pPr>
            <a:r>
              <a:rPr b="1" i="0" lang="en" sz="3000" u="none" cap="none" strike="noStrike">
                <a:solidFill>
                  <a:srgbClr val="000000"/>
                </a:solidFill>
                <a:latin typeface="Arial"/>
                <a:ea typeface="Arial"/>
                <a:cs typeface="Arial"/>
                <a:sym typeface="Arial"/>
              </a:rPr>
              <a:t>Agreement with a Twist</a:t>
            </a:r>
            <a:endParaRPr/>
          </a:p>
        </p:txBody>
      </p:sp>
      <p:pic>
        <p:nvPicPr>
          <p:cNvPr id="220" name="Google Shape;220;g278e9493455_1_189"/>
          <p:cNvPicPr preferRelativeResize="0"/>
          <p:nvPr/>
        </p:nvPicPr>
        <p:blipFill rotWithShape="1">
          <a:blip r:embed="rId3">
            <a:alphaModFix/>
          </a:blip>
          <a:srcRect b="0" l="0" r="0" t="0"/>
          <a:stretch/>
        </p:blipFill>
        <p:spPr>
          <a:xfrm>
            <a:off x="6161600" y="724675"/>
            <a:ext cx="2628900" cy="1733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pic>
        <p:nvPicPr>
          <p:cNvPr id="225" name="Google Shape;225;g278e9493455_1_195"/>
          <p:cNvPicPr preferRelativeResize="0"/>
          <p:nvPr/>
        </p:nvPicPr>
        <p:blipFill rotWithShape="1">
          <a:blip r:embed="rId4">
            <a:alphaModFix/>
          </a:blip>
          <a:srcRect b="0" l="16110" r="16110" t="0"/>
          <a:stretch/>
        </p:blipFill>
        <p:spPr>
          <a:xfrm>
            <a:off x="0" y="0"/>
            <a:ext cx="9144000" cy="5143500"/>
          </a:xfrm>
          <a:prstGeom prst="rect">
            <a:avLst/>
          </a:prstGeom>
          <a:noFill/>
          <a:ln>
            <a:noFill/>
          </a:ln>
        </p:spPr>
      </p:pic>
      <p:sp>
        <p:nvSpPr>
          <p:cNvPr id="226" name="Google Shape;226;g278e9493455_1_195"/>
          <p:cNvSpPr txBox="1"/>
          <p:nvPr>
            <p:ph type="title"/>
          </p:nvPr>
        </p:nvSpPr>
        <p:spPr>
          <a:xfrm>
            <a:off x="2866587" y="865794"/>
            <a:ext cx="5932500" cy="3600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t/>
            </a:r>
            <a:endParaRPr sz="1400">
              <a:solidFill>
                <a:srgbClr val="FFFFFF"/>
              </a:solidFill>
              <a:latin typeface="Arial"/>
              <a:ea typeface="Arial"/>
              <a:cs typeface="Arial"/>
              <a:sym typeface="Arial"/>
            </a:endParaRPr>
          </a:p>
          <a:p>
            <a:pPr indent="0" lvl="0" marL="0" rtl="0" algn="ctr">
              <a:lnSpc>
                <a:spcPct val="100000"/>
              </a:lnSpc>
              <a:spcBef>
                <a:spcPts val="0"/>
              </a:spcBef>
              <a:spcAft>
                <a:spcPts val="0"/>
              </a:spcAft>
              <a:buSzPts val="4800"/>
              <a:buNone/>
            </a:pPr>
            <a:r>
              <a:t/>
            </a:r>
            <a:endParaRPr b="0" sz="1400">
              <a:solidFill>
                <a:srgbClr val="FFFFFF"/>
              </a:solidFill>
              <a:latin typeface="Times New Roman"/>
              <a:ea typeface="Times New Roman"/>
              <a:cs typeface="Times New Roman"/>
              <a:sym typeface="Times New Roman"/>
            </a:endParaRPr>
          </a:p>
          <a:p>
            <a:pPr indent="0" lvl="0" marL="0" rtl="0" algn="l">
              <a:lnSpc>
                <a:spcPct val="100000"/>
              </a:lnSpc>
              <a:spcBef>
                <a:spcPts val="0"/>
              </a:spcBef>
              <a:spcAft>
                <a:spcPts val="0"/>
              </a:spcAft>
              <a:buSzPts val="4800"/>
              <a:buNone/>
            </a:pPr>
            <a:r>
              <a:rPr b="0" lang="en" sz="1500">
                <a:solidFill>
                  <a:srgbClr val="FFFFFF"/>
                </a:solidFill>
                <a:latin typeface="Arial"/>
                <a:ea typeface="Arial"/>
                <a:cs typeface="Arial"/>
                <a:sym typeface="Arial"/>
              </a:rPr>
              <a:t>A good strategy to use when a client denies personal problems is reframing--offering a new and positive interpretation of negative information provided by the client. Reframing "acknowledges the validity of the client's raw observations, but offers a new meaning...for them" </a:t>
            </a:r>
            <a:endParaRPr/>
          </a:p>
          <a:p>
            <a:pPr indent="0" lvl="0" marL="0" rtl="0" algn="l">
              <a:lnSpc>
                <a:spcPct val="100000"/>
              </a:lnSpc>
              <a:spcBef>
                <a:spcPts val="0"/>
              </a:spcBef>
              <a:spcAft>
                <a:spcPts val="0"/>
              </a:spcAft>
              <a:buSzPts val="4800"/>
              <a:buNone/>
            </a:pPr>
            <a:r>
              <a:t/>
            </a:r>
            <a:endParaRPr b="0" sz="1500" u="sng">
              <a:solidFill>
                <a:srgbClr val="FFFFFF"/>
              </a:solidFill>
              <a:latin typeface="Arial"/>
              <a:ea typeface="Arial"/>
              <a:cs typeface="Arial"/>
              <a:sym typeface="Arial"/>
              <a:hlinkClick r:id="rId5">
                <a:extLst>
                  <a:ext uri="{A12FA001-AC4F-418D-AE19-62706E023703}">
                    <ahyp:hlinkClr val="tx"/>
                  </a:ext>
                </a:extLst>
              </a:hlinkClick>
            </a:endParaRPr>
          </a:p>
          <a:p>
            <a:pPr indent="0" lvl="0" marL="0" rtl="0" algn="l">
              <a:lnSpc>
                <a:spcPct val="115000"/>
              </a:lnSpc>
              <a:spcBef>
                <a:spcPts val="800"/>
              </a:spcBef>
              <a:spcAft>
                <a:spcPts val="0"/>
              </a:spcAft>
              <a:buSzPts val="4800"/>
              <a:buNone/>
            </a:pPr>
            <a:r>
              <a:rPr lang="en" sz="1500">
                <a:solidFill>
                  <a:srgbClr val="FFFFFF"/>
                </a:solidFill>
                <a:latin typeface="Arial"/>
                <a:ea typeface="Arial"/>
                <a:cs typeface="Arial"/>
                <a:sym typeface="Arial"/>
              </a:rPr>
              <a:t>Client:</a:t>
            </a:r>
            <a:r>
              <a:rPr b="0" lang="en" sz="1500">
                <a:solidFill>
                  <a:srgbClr val="FFFFFF"/>
                </a:solidFill>
                <a:latin typeface="Arial"/>
                <a:ea typeface="Arial"/>
                <a:cs typeface="Arial"/>
                <a:sym typeface="Arial"/>
              </a:rPr>
              <a:t> My husband is always nagging me about my drinking--always calling me an alcoholic. It really bugs me.</a:t>
            </a:r>
            <a:endParaRPr/>
          </a:p>
          <a:p>
            <a:pPr indent="0" lvl="0" marL="0" rtl="0" algn="l">
              <a:lnSpc>
                <a:spcPct val="115000"/>
              </a:lnSpc>
              <a:spcBef>
                <a:spcPts val="1600"/>
              </a:spcBef>
              <a:spcAft>
                <a:spcPts val="0"/>
              </a:spcAft>
              <a:buSzPts val="4800"/>
              <a:buNone/>
            </a:pPr>
            <a:r>
              <a:rPr lang="en" sz="1500">
                <a:solidFill>
                  <a:srgbClr val="FFFFFF"/>
                </a:solidFill>
                <a:latin typeface="Arial"/>
                <a:ea typeface="Arial"/>
                <a:cs typeface="Arial"/>
                <a:sym typeface="Arial"/>
              </a:rPr>
              <a:t>Clinician:</a:t>
            </a:r>
            <a:r>
              <a:rPr b="0" lang="en" sz="1500">
                <a:solidFill>
                  <a:srgbClr val="FFFFFF"/>
                </a:solidFill>
                <a:latin typeface="Arial"/>
                <a:ea typeface="Arial"/>
                <a:cs typeface="Arial"/>
                <a:sym typeface="Arial"/>
              </a:rPr>
              <a:t> It sounds like he really cares about you and is concerned, although he expresses it in a way that makes you angry. Maybe we can help him learn how to tell you he loves you and is worried about you in a more positive and acceptable way.</a:t>
            </a:r>
            <a:endParaRPr/>
          </a:p>
          <a:p>
            <a:pPr indent="-228600" lvl="0" marL="457200" rtl="0" algn="ctr">
              <a:lnSpc>
                <a:spcPct val="100000"/>
              </a:lnSpc>
              <a:spcBef>
                <a:spcPts val="800"/>
              </a:spcBef>
              <a:spcAft>
                <a:spcPts val="0"/>
              </a:spcAft>
              <a:buClr>
                <a:srgbClr val="FFFFFF"/>
              </a:buClr>
              <a:buSzPts val="1800"/>
              <a:buNone/>
            </a:pPr>
            <a:r>
              <a:t/>
            </a:r>
            <a:endParaRPr sz="1800">
              <a:solidFill>
                <a:srgbClr val="FFFFFF"/>
              </a:solidFill>
            </a:endParaRPr>
          </a:p>
        </p:txBody>
      </p:sp>
      <p:sp>
        <p:nvSpPr>
          <p:cNvPr id="227" name="Google Shape;227;g278e9493455_1_195"/>
          <p:cNvSpPr txBox="1"/>
          <p:nvPr/>
        </p:nvSpPr>
        <p:spPr>
          <a:xfrm>
            <a:off x="1707000" y="400600"/>
            <a:ext cx="5730000" cy="794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100"/>
              <a:buFont typeface="Arial"/>
              <a:buNone/>
            </a:pPr>
            <a:r>
              <a:rPr b="1" i="0" lang="en" sz="3000" u="none" cap="none" strike="noStrike">
                <a:solidFill>
                  <a:srgbClr val="FFFFFF"/>
                </a:solidFill>
                <a:latin typeface="Arial"/>
                <a:ea typeface="Arial"/>
                <a:cs typeface="Arial"/>
                <a:sym typeface="Arial"/>
              </a:rPr>
              <a:t>Reframing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cxnSp>
        <p:nvCxnSpPr>
          <p:cNvPr id="232" name="Google Shape;232;g278e9493455_1_201"/>
          <p:cNvCxnSpPr/>
          <p:nvPr/>
        </p:nvCxnSpPr>
        <p:spPr>
          <a:xfrm>
            <a:off x="3719925" y="4220675"/>
            <a:ext cx="4442400" cy="21600"/>
          </a:xfrm>
          <a:prstGeom prst="straightConnector1">
            <a:avLst/>
          </a:prstGeom>
          <a:noFill/>
          <a:ln cap="flat" cmpd="sng" w="76200">
            <a:solidFill>
              <a:schemeClr val="dk2"/>
            </a:solidFill>
            <a:prstDash val="solid"/>
            <a:round/>
            <a:headEnd len="sm" w="sm" type="none"/>
            <a:tailEnd len="sm" w="sm" type="none"/>
          </a:ln>
        </p:spPr>
      </p:cxnSp>
      <p:sp>
        <p:nvSpPr>
          <p:cNvPr id="233" name="Google Shape;233;g278e9493455_1_201"/>
          <p:cNvSpPr txBox="1"/>
          <p:nvPr/>
        </p:nvSpPr>
        <p:spPr>
          <a:xfrm>
            <a:off x="2880450" y="3758175"/>
            <a:ext cx="13020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Not at all</a:t>
            </a:r>
            <a:endParaRPr/>
          </a:p>
        </p:txBody>
      </p:sp>
      <p:sp>
        <p:nvSpPr>
          <p:cNvPr id="234" name="Google Shape;234;g278e9493455_1_201"/>
          <p:cNvSpPr txBox="1"/>
          <p:nvPr/>
        </p:nvSpPr>
        <p:spPr>
          <a:xfrm>
            <a:off x="7997825" y="3758175"/>
            <a:ext cx="1058700" cy="30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Very</a:t>
            </a:r>
            <a:endParaRPr/>
          </a:p>
        </p:txBody>
      </p:sp>
      <p:sp>
        <p:nvSpPr>
          <p:cNvPr id="235" name="Google Shape;235;g278e9493455_1_201"/>
          <p:cNvSpPr txBox="1"/>
          <p:nvPr/>
        </p:nvSpPr>
        <p:spPr>
          <a:xfrm>
            <a:off x="5305250" y="3758175"/>
            <a:ext cx="13020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Somewhat</a:t>
            </a:r>
            <a:endParaRPr/>
          </a:p>
        </p:txBody>
      </p:sp>
      <p:sp>
        <p:nvSpPr>
          <p:cNvPr id="236" name="Google Shape;236;g278e9493455_1_201"/>
          <p:cNvSpPr txBox="1"/>
          <p:nvPr/>
        </p:nvSpPr>
        <p:spPr>
          <a:xfrm>
            <a:off x="3798600" y="4354350"/>
            <a:ext cx="5759100" cy="19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1        2        3        4        5        6        7        8        9        10</a:t>
            </a:r>
            <a:r>
              <a:rPr b="0" i="0" lang="en" sz="1400" u="none" cap="none" strike="noStrike">
                <a:solidFill>
                  <a:srgbClr val="000000"/>
                </a:solidFill>
                <a:latin typeface="Arial"/>
                <a:ea typeface="Arial"/>
                <a:cs typeface="Arial"/>
                <a:sym typeface="Arial"/>
              </a:rPr>
              <a:t>        </a:t>
            </a:r>
            <a:endParaRPr/>
          </a:p>
        </p:txBody>
      </p:sp>
      <p:sp>
        <p:nvSpPr>
          <p:cNvPr id="237" name="Google Shape;237;g278e9493455_1_201"/>
          <p:cNvSpPr txBox="1"/>
          <p:nvPr/>
        </p:nvSpPr>
        <p:spPr>
          <a:xfrm>
            <a:off x="4009750" y="257550"/>
            <a:ext cx="4936200" cy="60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Scaling </a:t>
            </a:r>
            <a:endParaRPr/>
          </a:p>
        </p:txBody>
      </p:sp>
      <p:sp>
        <p:nvSpPr>
          <p:cNvPr id="238" name="Google Shape;238;g278e9493455_1_201"/>
          <p:cNvSpPr txBox="1"/>
          <p:nvPr/>
        </p:nvSpPr>
        <p:spPr>
          <a:xfrm>
            <a:off x="1065900" y="4614125"/>
            <a:ext cx="1860000" cy="33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See Handout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pic>
        <p:nvPicPr>
          <p:cNvPr id="243" name="Google Shape;243;g278e9493455_1_211"/>
          <p:cNvPicPr preferRelativeResize="0"/>
          <p:nvPr/>
        </p:nvPicPr>
        <p:blipFill rotWithShape="1">
          <a:blip r:embed="rId4">
            <a:alphaModFix/>
          </a:blip>
          <a:srcRect b="0" l="0" r="0" t="0"/>
          <a:stretch/>
        </p:blipFill>
        <p:spPr>
          <a:xfrm>
            <a:off x="700075" y="933450"/>
            <a:ext cx="7743825" cy="3276600"/>
          </a:xfrm>
          <a:prstGeom prst="rect">
            <a:avLst/>
          </a:prstGeom>
          <a:noFill/>
          <a:ln>
            <a:noFill/>
          </a:ln>
        </p:spPr>
      </p:pic>
      <p:sp>
        <p:nvSpPr>
          <p:cNvPr id="244" name="Google Shape;244;g278e9493455_1_211"/>
          <p:cNvSpPr txBox="1"/>
          <p:nvPr/>
        </p:nvSpPr>
        <p:spPr>
          <a:xfrm>
            <a:off x="2661175" y="178850"/>
            <a:ext cx="3748500" cy="71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Decisional Balance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sp>
        <p:nvSpPr>
          <p:cNvPr id="249" name="Google Shape;249;g278e9493455_1_216"/>
          <p:cNvSpPr txBox="1"/>
          <p:nvPr/>
        </p:nvSpPr>
        <p:spPr>
          <a:xfrm>
            <a:off x="2661175" y="178850"/>
            <a:ext cx="3748500" cy="71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Decisional Balance</a:t>
            </a:r>
            <a:endParaRPr/>
          </a:p>
        </p:txBody>
      </p:sp>
      <p:pic>
        <p:nvPicPr>
          <p:cNvPr id="250" name="Google Shape;250;g278e9493455_1_216"/>
          <p:cNvPicPr preferRelativeResize="0"/>
          <p:nvPr/>
        </p:nvPicPr>
        <p:blipFill rotWithShape="1">
          <a:blip r:embed="rId4">
            <a:alphaModFix/>
          </a:blip>
          <a:srcRect b="0" l="0" r="0" t="0"/>
          <a:stretch/>
        </p:blipFill>
        <p:spPr>
          <a:xfrm>
            <a:off x="2355750" y="87875"/>
            <a:ext cx="4104024" cy="4839649"/>
          </a:xfrm>
          <a:prstGeom prst="rect">
            <a:avLst/>
          </a:prstGeom>
          <a:noFill/>
          <a:ln>
            <a:noFill/>
          </a:ln>
        </p:spPr>
      </p:pic>
      <p:sp>
        <p:nvSpPr>
          <p:cNvPr id="251" name="Google Shape;251;g278e9493455_1_216"/>
          <p:cNvSpPr txBox="1"/>
          <p:nvPr/>
        </p:nvSpPr>
        <p:spPr>
          <a:xfrm>
            <a:off x="7153675" y="4664200"/>
            <a:ext cx="1588200" cy="22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400"/>
              <a:buFont typeface="Arial"/>
              <a:buNone/>
            </a:pPr>
            <a:r>
              <a:rPr b="0" i="0" lang="en" sz="1400" u="none" cap="none" strike="noStrike">
                <a:solidFill>
                  <a:srgbClr val="FFFFFF"/>
                </a:solidFill>
                <a:latin typeface="Arial"/>
                <a:ea typeface="Arial"/>
                <a:cs typeface="Arial"/>
                <a:sym typeface="Arial"/>
              </a:rPr>
              <a:t>See Handout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g278e9493455_1_222"/>
          <p:cNvPicPr preferRelativeResize="0"/>
          <p:nvPr/>
        </p:nvPicPr>
        <p:blipFill rotWithShape="1">
          <a:blip r:embed="rId3">
            <a:alphaModFix/>
          </a:blip>
          <a:srcRect b="14093" l="2132" r="6751" t="6554"/>
          <a:stretch/>
        </p:blipFill>
        <p:spPr>
          <a:xfrm>
            <a:off x="0" y="36550"/>
            <a:ext cx="9144000" cy="5143501"/>
          </a:xfrm>
          <a:prstGeom prst="rect">
            <a:avLst/>
          </a:prstGeom>
          <a:noFill/>
          <a:ln>
            <a:noFill/>
          </a:ln>
        </p:spPr>
      </p:pic>
      <p:sp>
        <p:nvSpPr>
          <p:cNvPr descr="http://learning.bmj.com  Complete this module at http://learning.bmj.com/learning/module-intro/motivational-interviewing.html?moduleId=10051582  You can sign up and try a module for free at http://learning.bmj.com, and subscribe to access our full range of content from just £32 (excluding VAT) per year.  Collect your CPD points and certificates by visiting http://learning.bmj.com." id="257" name="Google Shape;257;g278e9493455_1_222" title="Motivational interviewing in brief consultations: role-play focussing on engaging">
            <a:hlinkClick r:id="rId4"/>
          </p:cNvPr>
          <p:cNvSpPr/>
          <p:nvPr/>
        </p:nvSpPr>
        <p:spPr>
          <a:xfrm>
            <a:off x="2328825" y="1139825"/>
            <a:ext cx="4366800" cy="32751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278e9493455_1_222"/>
          <p:cNvSpPr txBox="1"/>
          <p:nvPr/>
        </p:nvSpPr>
        <p:spPr>
          <a:xfrm>
            <a:off x="3462350" y="336225"/>
            <a:ext cx="32334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3000"/>
              <a:buFont typeface="Arial"/>
              <a:buNone/>
            </a:pPr>
            <a:r>
              <a:rPr b="0" i="0" lang="en" sz="3000" u="none" cap="none" strike="noStrike">
                <a:solidFill>
                  <a:srgbClr val="FFFFFF"/>
                </a:solidFill>
                <a:latin typeface="Arial"/>
                <a:ea typeface="Arial"/>
                <a:cs typeface="Arial"/>
                <a:sym typeface="Arial"/>
              </a:rPr>
              <a:t>Resistance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g278e9493455_1_228"/>
          <p:cNvSpPr txBox="1"/>
          <p:nvPr/>
        </p:nvSpPr>
        <p:spPr>
          <a:xfrm>
            <a:off x="2746000" y="348600"/>
            <a:ext cx="4204500" cy="67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Practice Time </a:t>
            </a:r>
            <a:endParaRPr/>
          </a:p>
        </p:txBody>
      </p:sp>
      <p:sp>
        <p:nvSpPr>
          <p:cNvPr id="264" name="Google Shape;264;g278e9493455_1_228"/>
          <p:cNvSpPr/>
          <p:nvPr/>
        </p:nvSpPr>
        <p:spPr>
          <a:xfrm>
            <a:off x="1550850" y="4254250"/>
            <a:ext cx="5641500" cy="8892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278e9493455_1_228"/>
          <p:cNvSpPr txBox="1"/>
          <p:nvPr/>
        </p:nvSpPr>
        <p:spPr>
          <a:xfrm>
            <a:off x="2840250" y="4292725"/>
            <a:ext cx="5043900" cy="49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Arial"/>
              <a:buNone/>
            </a:pPr>
            <a:r>
              <a:rPr b="0" i="0" lang="en" sz="2400" u="none" cap="none" strike="noStrike">
                <a:solidFill>
                  <a:schemeClr val="lt1"/>
                </a:solidFill>
                <a:latin typeface="Arial"/>
                <a:ea typeface="Arial"/>
                <a:cs typeface="Arial"/>
                <a:sym typeface="Arial"/>
              </a:rPr>
              <a:t>             MI - Intake </a:t>
            </a:r>
            <a:endParaRPr/>
          </a:p>
          <a:p>
            <a:pPr indent="0" lvl="0" marL="0" marR="0" rtl="0" algn="l">
              <a:lnSpc>
                <a:spcPct val="100000"/>
              </a:lnSpc>
              <a:spcBef>
                <a:spcPts val="0"/>
              </a:spcBef>
              <a:spcAft>
                <a:spcPts val="0"/>
              </a:spcAft>
              <a:buClr>
                <a:schemeClr val="lt1"/>
              </a:buClr>
              <a:buSzPts val="2400"/>
              <a:buFont typeface="Arial"/>
              <a:buNone/>
            </a:pPr>
            <a:r>
              <a:rPr b="0" i="0" lang="en" sz="2400" u="none" cap="none" strike="noStrike">
                <a:solidFill>
                  <a:schemeClr val="lt1"/>
                </a:solidFill>
                <a:latin typeface="Arial"/>
                <a:ea typeface="Arial"/>
                <a:cs typeface="Arial"/>
                <a:sym typeface="Arial"/>
              </a:rPr>
              <a:t>10 Minutes each person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69" name="Shape 269"/>
        <p:cNvGrpSpPr/>
        <p:nvPr/>
      </p:nvGrpSpPr>
      <p:grpSpPr>
        <a:xfrm>
          <a:off x="0" y="0"/>
          <a:ext cx="0" cy="0"/>
          <a:chOff x="0" y="0"/>
          <a:chExt cx="0" cy="0"/>
        </a:xfrm>
      </p:grpSpPr>
      <p:sp>
        <p:nvSpPr>
          <p:cNvPr id="270" name="Google Shape;270;g12e60a7da6c_0_10"/>
          <p:cNvSpPr txBox="1"/>
          <p:nvPr/>
        </p:nvSpPr>
        <p:spPr>
          <a:xfrm>
            <a:off x="352150" y="1207125"/>
            <a:ext cx="5899800" cy="32034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1200"/>
              </a:spcBef>
              <a:spcAft>
                <a:spcPts val="0"/>
              </a:spcAft>
              <a:buClr>
                <a:schemeClr val="accent1"/>
              </a:buClr>
              <a:buSzPts val="2400"/>
              <a:buFont typeface="DM Sans"/>
              <a:buChar char="●"/>
            </a:pPr>
            <a:r>
              <a:rPr b="0" i="0" lang="en" sz="2400" u="none" cap="none" strike="noStrike">
                <a:solidFill>
                  <a:schemeClr val="dk1"/>
                </a:solidFill>
                <a:latin typeface="DM Sans"/>
                <a:ea typeface="DM Sans"/>
                <a:cs typeface="DM Sans"/>
                <a:sym typeface="DM Sans"/>
              </a:rPr>
              <a:t>Family Educator at Caron for the teen and young adults working with patients and their families for 32 years.   </a:t>
            </a:r>
            <a:endParaRPr b="0" i="0" sz="2400" u="none" cap="none" strike="noStrike">
              <a:solidFill>
                <a:schemeClr val="dk1"/>
              </a:solidFill>
              <a:latin typeface="DM Sans"/>
              <a:ea typeface="DM Sans"/>
              <a:cs typeface="DM Sans"/>
              <a:sym typeface="DM Sans"/>
            </a:endParaRPr>
          </a:p>
          <a:p>
            <a:pPr indent="-381000" lvl="0" marL="457200" marR="0" rtl="0" algn="l">
              <a:lnSpc>
                <a:spcPct val="115000"/>
              </a:lnSpc>
              <a:spcBef>
                <a:spcPts val="0"/>
              </a:spcBef>
              <a:spcAft>
                <a:spcPts val="0"/>
              </a:spcAft>
              <a:buClr>
                <a:schemeClr val="accent1"/>
              </a:buClr>
              <a:buSzPts val="2400"/>
              <a:buFont typeface="DM Sans"/>
              <a:buChar char="●"/>
            </a:pPr>
            <a:r>
              <a:rPr b="0" i="0" lang="en" sz="2400" u="none" cap="none" strike="noStrike">
                <a:solidFill>
                  <a:schemeClr val="dk1"/>
                </a:solidFill>
                <a:latin typeface="DM Sans"/>
                <a:ea typeface="DM Sans"/>
                <a:cs typeface="DM Sans"/>
                <a:sym typeface="DM Sans"/>
              </a:rPr>
              <a:t>Mr. Otey gives hope with an understanding of a better life and improved relationships through positive change for the whole family. </a:t>
            </a:r>
            <a:endParaRPr b="0" i="0" sz="2400" u="none" cap="none" strike="noStrike">
              <a:solidFill>
                <a:srgbClr val="000000"/>
              </a:solidFill>
              <a:latin typeface="DM Sans"/>
              <a:ea typeface="DM Sans"/>
              <a:cs typeface="DM Sans"/>
              <a:sym typeface="DM Sans"/>
            </a:endParaRPr>
          </a:p>
        </p:txBody>
      </p:sp>
      <p:sp>
        <p:nvSpPr>
          <p:cNvPr id="271" name="Google Shape;271;g12e60a7da6c_0_10"/>
          <p:cNvSpPr txBox="1"/>
          <p:nvPr/>
        </p:nvSpPr>
        <p:spPr>
          <a:xfrm>
            <a:off x="626300" y="396225"/>
            <a:ext cx="7328400" cy="810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 sz="2600" u="sng" cap="none" strike="noStrike">
                <a:solidFill>
                  <a:srgbClr val="000000"/>
                </a:solidFill>
                <a:latin typeface="DM Sans"/>
                <a:ea typeface="DM Sans"/>
                <a:cs typeface="DM Sans"/>
                <a:sym typeface="DM Sans"/>
              </a:rPr>
              <a:t>Michael Otey</a:t>
            </a:r>
            <a:endParaRPr b="0" i="0" sz="2600" u="sng" cap="none" strike="noStrike">
              <a:solidFill>
                <a:srgbClr val="000000"/>
              </a:solidFill>
              <a:latin typeface="DM Sans"/>
              <a:ea typeface="DM Sans"/>
              <a:cs typeface="DM Sans"/>
              <a:sym typeface="DM Sans"/>
            </a:endParaRPr>
          </a:p>
        </p:txBody>
      </p:sp>
      <p:pic>
        <p:nvPicPr>
          <p:cNvPr id="272" name="Google Shape;272;g12e60a7da6c_0_10"/>
          <p:cNvPicPr preferRelativeResize="0"/>
          <p:nvPr/>
        </p:nvPicPr>
        <p:blipFill rotWithShape="1">
          <a:blip r:embed="rId3">
            <a:alphaModFix/>
          </a:blip>
          <a:srcRect b="0" l="0" r="0" t="0"/>
          <a:stretch/>
        </p:blipFill>
        <p:spPr>
          <a:xfrm>
            <a:off x="6651507" y="994657"/>
            <a:ext cx="1910175" cy="1910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