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9144000"/>
  <p:notesSz cx="7010400" cy="9296400"/>
  <p:embeddedFontLst>
    <p:embeddedFont>
      <p:font typeface="Raleway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DM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iE67nsQhFN2d6S2g2UmIl8IIf4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MSans-regular.fntdata"/><Relationship Id="rId20" Type="http://schemas.openxmlformats.org/officeDocument/2006/relationships/slide" Target="slides/slide14.xml"/><Relationship Id="rId42" Type="http://schemas.openxmlformats.org/officeDocument/2006/relationships/font" Target="fonts/DMSans-italic.fntdata"/><Relationship Id="rId41" Type="http://schemas.openxmlformats.org/officeDocument/2006/relationships/font" Target="fonts/DMSans-bold.fntdata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DM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aleway-bold.fntdata"/><Relationship Id="rId10" Type="http://schemas.openxmlformats.org/officeDocument/2006/relationships/slide" Target="slides/slide4.xml"/><Relationship Id="rId32" Type="http://schemas.openxmlformats.org/officeDocument/2006/relationships/font" Target="fonts/Raleway-regular.fntdata"/><Relationship Id="rId13" Type="http://schemas.openxmlformats.org/officeDocument/2006/relationships/slide" Target="slides/slide7.xml"/><Relationship Id="rId35" Type="http://schemas.openxmlformats.org/officeDocument/2006/relationships/font" Target="fonts/Raleway-boldItalic.fntdata"/><Relationship Id="rId12" Type="http://schemas.openxmlformats.org/officeDocument/2006/relationships/slide" Target="slides/slide6.xml"/><Relationship Id="rId34" Type="http://schemas.openxmlformats.org/officeDocument/2006/relationships/font" Target="fonts/Raleway-italic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QAwYVlkagMk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c25aefd840_0_603:notes"/>
          <p:cNvSpPr/>
          <p:nvPr>
            <p:ph idx="2" type="sldImg"/>
          </p:nvPr>
        </p:nvSpPr>
        <p:spPr>
          <a:xfrm>
            <a:off x="1168400" y="697230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1c25aefd840_0_60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275" lIns="93275" spcFirstLastPara="1" rIns="93275" wrap="square" tIns="93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2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4" name="Google Shape;214;p22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https://www.youtube.com/watch?v=QAwYVlkagMk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22:notes"/>
          <p:cNvSpPr txBox="1"/>
          <p:nvPr>
            <p:ph idx="12" type="sldNum"/>
          </p:nvPr>
        </p:nvSpPr>
        <p:spPr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9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1532b4c907_0_0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g11532b4c907_0_0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20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21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cce73b78db_0_24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g1cce73b78db_0_24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23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cce73b78db_0_13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g1cce73b78db_0_13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24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1532b4c907_0_21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g11532b4c907_0_21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5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p26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1532b4c907_0_6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g11532b4c907_0_6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27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8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p29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1532b4c907_0_26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g11532b4c907_0_26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1532b4c907_0_32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g11532b4c907_0_32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1532b4c907_0_39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g11532b4c907_0_39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0:notes"/>
          <p:cNvSpPr/>
          <p:nvPr>
            <p:ph idx="2" type="sldImg"/>
          </p:nvPr>
        </p:nvSpPr>
        <p:spPr>
          <a:xfrm>
            <a:off x="1168400" y="685800"/>
            <a:ext cx="46736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3" name="Google Shape;333;p30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30:notes"/>
          <p:cNvSpPr txBox="1"/>
          <p:nvPr>
            <p:ph idx="12" type="sldNum"/>
          </p:nvPr>
        </p:nvSpPr>
        <p:spPr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559b461d89_0_1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0" name="Google Shape;340;g2559b461d89_0_1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1" name="Google Shape;341;g2559b461d89_0_1:notes"/>
          <p:cNvSpPr txBox="1"/>
          <p:nvPr>
            <p:ph idx="12" type="sldNum"/>
          </p:nvPr>
        </p:nvSpPr>
        <p:spPr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559b461d89_0_13:notes"/>
          <p:cNvSpPr/>
          <p:nvPr>
            <p:ph idx="2" type="sldImg"/>
          </p:nvPr>
        </p:nvSpPr>
        <p:spPr>
          <a:xfrm>
            <a:off x="1168400" y="685800"/>
            <a:ext cx="4673700" cy="350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8" name="Google Shape;348;g2559b461d89_0_13:notes"/>
          <p:cNvSpPr txBox="1"/>
          <p:nvPr>
            <p:ph idx="1" type="body"/>
          </p:nvPr>
        </p:nvSpPr>
        <p:spPr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9" name="Google Shape;349;g2559b461d89_0_13:notes"/>
          <p:cNvSpPr txBox="1"/>
          <p:nvPr>
            <p:ph idx="12" type="sldNum"/>
          </p:nvPr>
        </p:nvSpPr>
        <p:spPr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c25aefd840_0_682"/>
          <p:cNvSpPr/>
          <p:nvPr/>
        </p:nvSpPr>
        <p:spPr>
          <a:xfrm>
            <a:off x="0" y="2111133"/>
            <a:ext cx="7404300" cy="2319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g1c25aefd840_0_682"/>
          <p:cNvSpPr txBox="1"/>
          <p:nvPr>
            <p:ph type="ctrTitle"/>
          </p:nvPr>
        </p:nvSpPr>
        <p:spPr>
          <a:xfrm>
            <a:off x="2012775" y="2733133"/>
            <a:ext cx="51093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g1c25aefd840_0_682"/>
          <p:cNvSpPr txBox="1"/>
          <p:nvPr>
            <p:ph idx="1" type="subTitle"/>
          </p:nvPr>
        </p:nvSpPr>
        <p:spPr>
          <a:xfrm>
            <a:off x="2012775" y="3404734"/>
            <a:ext cx="51093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7" name="Google Shape;17;g1c25aefd840_0_682"/>
          <p:cNvSpPr/>
          <p:nvPr/>
        </p:nvSpPr>
        <p:spPr>
          <a:xfrm>
            <a:off x="0" y="2111000"/>
            <a:ext cx="1739700" cy="231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FFFFFF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1c25aefd840_0_6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1c25aefd840_0_615"/>
          <p:cNvSpPr/>
          <p:nvPr/>
        </p:nvSpPr>
        <p:spPr>
          <a:xfrm flipH="1">
            <a:off x="3225000" y="1931233"/>
            <a:ext cx="5919000" cy="49269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1c25aefd840_0_615"/>
          <p:cNvSpPr/>
          <p:nvPr/>
        </p:nvSpPr>
        <p:spPr>
          <a:xfrm flipH="1">
            <a:off x="3397800" y="1931233"/>
            <a:ext cx="5746200" cy="49269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g1c25aefd840_0_615"/>
          <p:cNvSpPr/>
          <p:nvPr/>
        </p:nvSpPr>
        <p:spPr>
          <a:xfrm flipH="1">
            <a:off x="3836700" y="1931300"/>
            <a:ext cx="5307300" cy="49269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g1c25aefd840_0_615"/>
          <p:cNvSpPr txBox="1"/>
          <p:nvPr>
            <p:ph type="ctrTitle"/>
          </p:nvPr>
        </p:nvSpPr>
        <p:spPr>
          <a:xfrm>
            <a:off x="335250" y="1242800"/>
            <a:ext cx="5508300" cy="22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" name="Google Shape;24;g1c25aefd840_0_615"/>
          <p:cNvSpPr txBox="1"/>
          <p:nvPr>
            <p:ph idx="1" type="subTitle"/>
          </p:nvPr>
        </p:nvSpPr>
        <p:spPr>
          <a:xfrm>
            <a:off x="335250" y="3637133"/>
            <a:ext cx="3914700" cy="21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" name="Google Shape;25;g1c25aefd840_0_615"/>
          <p:cNvSpPr txBox="1"/>
          <p:nvPr>
            <p:ph idx="12" type="sldNum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c25aefd840_0_623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g1c25aefd840_0_625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g1c25aefd840_0_625"/>
          <p:cNvSpPr txBox="1"/>
          <p:nvPr>
            <p:ph type="title"/>
          </p:nvPr>
        </p:nvSpPr>
        <p:spPr>
          <a:xfrm>
            <a:off x="283103" y="949521"/>
            <a:ext cx="6244200" cy="51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g1c25aefd840_0_625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oogle Shape;33;g1c25aefd840_0_629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g1c25aefd840_0_629"/>
          <p:cNvSpPr txBox="1"/>
          <p:nvPr>
            <p:ph type="title"/>
          </p:nvPr>
        </p:nvSpPr>
        <p:spPr>
          <a:xfrm>
            <a:off x="319500" y="1248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g1c25aefd840_0_629"/>
          <p:cNvSpPr txBox="1"/>
          <p:nvPr>
            <p:ph idx="1" type="body"/>
          </p:nvPr>
        </p:nvSpPr>
        <p:spPr>
          <a:xfrm>
            <a:off x="319500" y="2462405"/>
            <a:ext cx="2808000" cy="37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g1c25aefd840_0_629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g1c25aefd840_0_634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" name="Google Shape;39;g1c25aefd840_0_634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" name="Google Shape;40;g1c25aefd840_0_634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g1c25aefd840_0_634"/>
          <p:cNvSpPr txBox="1"/>
          <p:nvPr>
            <p:ph type="ctrTitle"/>
          </p:nvPr>
        </p:nvSpPr>
        <p:spPr>
          <a:xfrm>
            <a:off x="2371725" y="840300"/>
            <a:ext cx="6331500" cy="20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g1c25aefd840_0_634"/>
          <p:cNvSpPr txBox="1"/>
          <p:nvPr>
            <p:ph idx="1" type="subTitle"/>
          </p:nvPr>
        </p:nvSpPr>
        <p:spPr>
          <a:xfrm>
            <a:off x="2390267" y="4317933"/>
            <a:ext cx="63315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g1c25aefd840_0_634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g1c25aefd840_0_641"/>
          <p:cNvCxnSpPr/>
          <p:nvPr/>
        </p:nvCxnSpPr>
        <p:spPr>
          <a:xfrm>
            <a:off x="425200" y="55420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" name="Google Shape;46;g1c25aefd840_0_641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g1c25aefd840_0_641"/>
          <p:cNvSpPr txBox="1"/>
          <p:nvPr>
            <p:ph type="title"/>
          </p:nvPr>
        </p:nvSpPr>
        <p:spPr>
          <a:xfrm>
            <a:off x="406425" y="2409100"/>
            <a:ext cx="8296800" cy="20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1c25aefd840_0_64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Google Shape;50;g1c25aefd840_0_646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" name="Google Shape;51;g1c25aefd840_0_646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" name="Google Shape;52;g1c25aefd840_0_646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g1c25aefd840_0_646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4" name="Google Shape;54;g1c25aefd840_0_646"/>
          <p:cNvSpPr txBox="1"/>
          <p:nvPr>
            <p:ph idx="1" type="body"/>
          </p:nvPr>
        </p:nvSpPr>
        <p:spPr>
          <a:xfrm>
            <a:off x="2410112" y="2127701"/>
            <a:ext cx="6321600" cy="4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g1c25aefd840_0_646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57;g1c25aefd840_0_653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" name="Google Shape;58;g1c25aefd840_0_653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g1c25aefd840_0_653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g1c25aefd840_0_653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1" name="Google Shape;61;g1c25aefd840_0_653"/>
          <p:cNvSpPr txBox="1"/>
          <p:nvPr>
            <p:ph idx="1" type="body"/>
          </p:nvPr>
        </p:nvSpPr>
        <p:spPr>
          <a:xfrm>
            <a:off x="2400303" y="2136900"/>
            <a:ext cx="3071400" cy="4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2" name="Google Shape;62;g1c25aefd840_0_653"/>
          <p:cNvSpPr txBox="1"/>
          <p:nvPr>
            <p:ph idx="2" type="body"/>
          </p:nvPr>
        </p:nvSpPr>
        <p:spPr>
          <a:xfrm>
            <a:off x="5650572" y="2136900"/>
            <a:ext cx="3071400" cy="4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3" name="Google Shape;63;g1c25aefd840_0_653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c25aefd840_0_661"/>
          <p:cNvSpPr txBox="1"/>
          <p:nvPr>
            <p:ph type="title"/>
          </p:nvPr>
        </p:nvSpPr>
        <p:spPr>
          <a:xfrm>
            <a:off x="303300" y="548767"/>
            <a:ext cx="8520600" cy="8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" name="Google Shape;66;g1c25aefd840_0_66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c25aefd840_0_664"/>
          <p:cNvSpPr/>
          <p:nvPr/>
        </p:nvSpPr>
        <p:spPr>
          <a:xfrm>
            <a:off x="4572000" y="167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" name="Google Shape;69;g1c25aefd840_0_664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g1c25aefd840_0_664"/>
          <p:cNvSpPr txBox="1"/>
          <p:nvPr>
            <p:ph type="title"/>
          </p:nvPr>
        </p:nvSpPr>
        <p:spPr>
          <a:xfrm>
            <a:off x="265500" y="1863133"/>
            <a:ext cx="40452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1" name="Google Shape;71;g1c25aefd840_0_664"/>
          <p:cNvSpPr txBox="1"/>
          <p:nvPr>
            <p:ph idx="1" type="subTitle"/>
          </p:nvPr>
        </p:nvSpPr>
        <p:spPr>
          <a:xfrm>
            <a:off x="265500" y="3647161"/>
            <a:ext cx="40452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" name="Google Shape;72;g1c25aefd840_0_664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g1c25aefd840_0_664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g1c25aefd840_0_671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g1c25aefd840_0_671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g1c25aefd840_0_671"/>
          <p:cNvSpPr txBox="1"/>
          <p:nvPr>
            <p:ph idx="1" type="body"/>
          </p:nvPr>
        </p:nvSpPr>
        <p:spPr>
          <a:xfrm>
            <a:off x="328017" y="5634700"/>
            <a:ext cx="83886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g1c25aefd840_0_67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g1c25aefd840_0_676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" name="Google Shape;81;g1c25aefd840_0_676"/>
          <p:cNvCxnSpPr/>
          <p:nvPr/>
        </p:nvCxnSpPr>
        <p:spPr>
          <a:xfrm>
            <a:off x="425200" y="55420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g1c25aefd840_0_676"/>
          <p:cNvSpPr txBox="1"/>
          <p:nvPr>
            <p:ph type="title"/>
          </p:nvPr>
        </p:nvSpPr>
        <p:spPr>
          <a:xfrm>
            <a:off x="853950" y="1739800"/>
            <a:ext cx="7436100" cy="20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3" name="Google Shape;83;g1c25aefd840_0_676"/>
          <p:cNvSpPr txBox="1"/>
          <p:nvPr>
            <p:ph idx="1" type="body"/>
          </p:nvPr>
        </p:nvSpPr>
        <p:spPr>
          <a:xfrm>
            <a:off x="853950" y="3892600"/>
            <a:ext cx="74361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g1c25aefd840_0_676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chemeClr val="dk1"/>
            </a:gs>
            <a:gs pos="50000">
              <a:schemeClr val="dk2"/>
            </a:gs>
            <a:gs pos="100000">
              <a:schemeClr val="dk1"/>
            </a:gs>
          </a:gsLst>
          <a:lin ang="0" scaled="0"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33"/>
          <p:cNvGrpSpPr/>
          <p:nvPr/>
        </p:nvGrpSpPr>
        <p:grpSpPr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102" name="Google Shape;102;p33"/>
            <p:cNvSpPr/>
            <p:nvPr/>
          </p:nvSpPr>
          <p:spPr>
            <a:xfrm>
              <a:off x="5533" y="280"/>
              <a:ext cx="227" cy="1986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chemeClr val="hlink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" name="Google Shape;103;p33"/>
            <p:cNvSpPr/>
            <p:nvPr/>
          </p:nvSpPr>
          <p:spPr>
            <a:xfrm>
              <a:off x="0" y="0"/>
              <a:ext cx="5760" cy="1344"/>
            </a:xfrm>
            <a:custGeom>
              <a:rect b="b" l="l" r="r" t="t"/>
              <a:pathLst>
                <a:path extrusionOk="0" h="1104" w="5760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33"/>
            <p:cNvSpPr/>
            <p:nvPr/>
          </p:nvSpPr>
          <p:spPr>
            <a:xfrm>
              <a:off x="0" y="733"/>
              <a:ext cx="5760" cy="3587"/>
            </a:xfrm>
            <a:custGeom>
              <a:rect b="b" l="l" r="r" t="t"/>
              <a:pathLst>
                <a:path extrusionOk="0" h="3587" w="5760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" name="Google Shape;105;p33"/>
            <p:cNvSpPr/>
            <p:nvPr/>
          </p:nvSpPr>
          <p:spPr>
            <a:xfrm>
              <a:off x="0" y="184"/>
              <a:ext cx="5760" cy="538"/>
            </a:xfrm>
            <a:custGeom>
              <a:rect b="b" l="l" r="r" t="t"/>
              <a:pathLst>
                <a:path extrusionOk="0" h="538" w="5760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" name="Google Shape;106;p33"/>
            <p:cNvSpPr/>
            <p:nvPr/>
          </p:nvSpPr>
          <p:spPr>
            <a:xfrm>
              <a:off x="0" y="1515"/>
              <a:ext cx="5760" cy="674"/>
            </a:xfrm>
            <a:custGeom>
              <a:rect b="b" l="l" r="r" t="t"/>
              <a:pathLst>
                <a:path extrusionOk="0" h="674" w="5760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accent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" name="Google Shape;107;p33"/>
            <p:cNvSpPr/>
            <p:nvPr/>
          </p:nvSpPr>
          <p:spPr>
            <a:xfrm>
              <a:off x="1560" y="959"/>
              <a:ext cx="4200" cy="3361"/>
            </a:xfrm>
            <a:custGeom>
              <a:rect b="b" l="l" r="r" t="t"/>
              <a:pathLst>
                <a:path extrusionOk="0" h="3361" w="4200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33"/>
            <p:cNvSpPr/>
            <p:nvPr/>
          </p:nvSpPr>
          <p:spPr>
            <a:xfrm>
              <a:off x="0" y="2169"/>
              <a:ext cx="5760" cy="1925"/>
            </a:xfrm>
            <a:custGeom>
              <a:rect b="b" l="l" r="r" t="t"/>
              <a:pathLst>
                <a:path extrusionOk="0" h="1925" w="5760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accent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33"/>
            <p:cNvSpPr/>
            <p:nvPr/>
          </p:nvSpPr>
          <p:spPr>
            <a:xfrm>
              <a:off x="0" y="2238"/>
              <a:ext cx="3929" cy="2120"/>
            </a:xfrm>
            <a:custGeom>
              <a:rect b="b" l="l" r="r" t="t"/>
              <a:pathLst>
                <a:path extrusionOk="0" h="2120" w="4196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10" name="Google Shape;110;p33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FFFF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32"/>
          <p:cNvSpPr/>
          <p:nvPr/>
        </p:nvSpPr>
        <p:spPr>
          <a:xfrm flipH="1">
            <a:off x="3224213" y="1931988"/>
            <a:ext cx="5919787" cy="4926012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32"/>
          <p:cNvSpPr/>
          <p:nvPr/>
        </p:nvSpPr>
        <p:spPr>
          <a:xfrm flipH="1">
            <a:off x="3397250" y="1931988"/>
            <a:ext cx="5746750" cy="492601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32"/>
          <p:cNvSpPr/>
          <p:nvPr/>
        </p:nvSpPr>
        <p:spPr>
          <a:xfrm flipH="1">
            <a:off x="3836988" y="1931988"/>
            <a:ext cx="5307012" cy="4926012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32"/>
          <p:cNvSpPr txBox="1"/>
          <p:nvPr>
            <p:ph type="ctrTitle"/>
          </p:nvPr>
        </p:nvSpPr>
        <p:spPr>
          <a:xfrm>
            <a:off x="335250" y="1242800"/>
            <a:ext cx="5508300" cy="220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imes New Roman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32"/>
          <p:cNvSpPr txBox="1"/>
          <p:nvPr>
            <p:ph idx="1" type="subTitle"/>
          </p:nvPr>
        </p:nvSpPr>
        <p:spPr>
          <a:xfrm>
            <a:off x="335250" y="3637133"/>
            <a:ext cx="3914700" cy="2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mes New Roman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8" name="Google Shape;128;p32"/>
          <p:cNvSpPr txBox="1"/>
          <p:nvPr>
            <p:ph idx="12" type="sldNum"/>
          </p:nvPr>
        </p:nvSpPr>
        <p:spPr>
          <a:xfrm>
            <a:off x="8472488" y="6218238"/>
            <a:ext cx="549275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5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2" name="Google Shape;132;p3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6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7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37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7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7" name="Google Shape;147;p37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0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40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3" name="Google Shape;163;p40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4" name="Google Shape;164;p4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4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41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41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1" name="Google Shape;171;p4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4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4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4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3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43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4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4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c25aefd840_0_430"/>
          <p:cNvSpPr/>
          <p:nvPr/>
        </p:nvSpPr>
        <p:spPr>
          <a:xfrm>
            <a:off x="0" y="2111133"/>
            <a:ext cx="7404300" cy="2319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1c25aefd840_0_430"/>
          <p:cNvSpPr txBox="1"/>
          <p:nvPr>
            <p:ph type="ctrTitle"/>
          </p:nvPr>
        </p:nvSpPr>
        <p:spPr>
          <a:xfrm>
            <a:off x="2012775" y="2733133"/>
            <a:ext cx="51093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9" name="Google Shape;189;g1c25aefd840_0_430"/>
          <p:cNvSpPr txBox="1"/>
          <p:nvPr>
            <p:ph idx="1" type="subTitle"/>
          </p:nvPr>
        </p:nvSpPr>
        <p:spPr>
          <a:xfrm>
            <a:off x="2012775" y="3404734"/>
            <a:ext cx="51093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90" name="Google Shape;190;g1c25aefd840_0_430"/>
          <p:cNvSpPr/>
          <p:nvPr/>
        </p:nvSpPr>
        <p:spPr>
          <a:xfrm>
            <a:off x="0" y="2111000"/>
            <a:ext cx="1739700" cy="231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c25aefd840_0_611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" name="Google Shape;11;g1c25aefd840_0_611"/>
          <p:cNvSpPr txBox="1"/>
          <p:nvPr>
            <p:ph idx="1" type="body"/>
          </p:nvPr>
        </p:nvSpPr>
        <p:spPr>
          <a:xfrm>
            <a:off x="2410112" y="2127701"/>
            <a:ext cx="6321600" cy="4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1c25aefd840_0_61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dk1"/>
            </a:gs>
            <a:gs pos="50000">
              <a:schemeClr val="dk2"/>
            </a:gs>
            <a:gs pos="100000">
              <a:schemeClr val="dk1"/>
            </a:gs>
          </a:gsLst>
          <a:lin ang="0" scaled="0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31"/>
          <p:cNvGrpSpPr/>
          <p:nvPr/>
        </p:nvGrpSpPr>
        <p:grpSpPr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87" name="Google Shape;87;p31"/>
            <p:cNvSpPr/>
            <p:nvPr/>
          </p:nvSpPr>
          <p:spPr>
            <a:xfrm>
              <a:off x="5533" y="280"/>
              <a:ext cx="227" cy="1986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chemeClr val="hlink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" name="Google Shape;88;p31"/>
            <p:cNvSpPr/>
            <p:nvPr/>
          </p:nvSpPr>
          <p:spPr>
            <a:xfrm>
              <a:off x="0" y="0"/>
              <a:ext cx="5760" cy="1344"/>
            </a:xfrm>
            <a:custGeom>
              <a:rect b="b" l="l" r="r" t="t"/>
              <a:pathLst>
                <a:path extrusionOk="0" h="1104" w="5760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" name="Google Shape;89;p31"/>
            <p:cNvSpPr/>
            <p:nvPr/>
          </p:nvSpPr>
          <p:spPr>
            <a:xfrm>
              <a:off x="0" y="733"/>
              <a:ext cx="5760" cy="3587"/>
            </a:xfrm>
            <a:custGeom>
              <a:rect b="b" l="l" r="r" t="t"/>
              <a:pathLst>
                <a:path extrusionOk="0" h="3587" w="5760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" name="Google Shape;90;p31"/>
            <p:cNvSpPr/>
            <p:nvPr/>
          </p:nvSpPr>
          <p:spPr>
            <a:xfrm>
              <a:off x="0" y="184"/>
              <a:ext cx="5760" cy="538"/>
            </a:xfrm>
            <a:custGeom>
              <a:rect b="b" l="l" r="r" t="t"/>
              <a:pathLst>
                <a:path extrusionOk="0" h="538" w="5760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" name="Google Shape;91;p31"/>
            <p:cNvSpPr/>
            <p:nvPr/>
          </p:nvSpPr>
          <p:spPr>
            <a:xfrm>
              <a:off x="0" y="1515"/>
              <a:ext cx="5760" cy="674"/>
            </a:xfrm>
            <a:custGeom>
              <a:rect b="b" l="l" r="r" t="t"/>
              <a:pathLst>
                <a:path extrusionOk="0" h="674" w="5760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accent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" name="Google Shape;92;p31"/>
            <p:cNvSpPr/>
            <p:nvPr/>
          </p:nvSpPr>
          <p:spPr>
            <a:xfrm>
              <a:off x="1560" y="959"/>
              <a:ext cx="4200" cy="3361"/>
            </a:xfrm>
            <a:custGeom>
              <a:rect b="b" l="l" r="r" t="t"/>
              <a:pathLst>
                <a:path extrusionOk="0" h="3361" w="4200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" name="Google Shape;93;p31"/>
            <p:cNvSpPr/>
            <p:nvPr/>
          </p:nvSpPr>
          <p:spPr>
            <a:xfrm>
              <a:off x="0" y="2169"/>
              <a:ext cx="5760" cy="1925"/>
            </a:xfrm>
            <a:custGeom>
              <a:rect b="b" l="l" r="r" t="t"/>
              <a:pathLst>
                <a:path extrusionOk="0" h="1925" w="5760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50000">
                  <a:schemeClr val="accent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" name="Google Shape;94;p31"/>
            <p:cNvSpPr/>
            <p:nvPr/>
          </p:nvSpPr>
          <p:spPr>
            <a:xfrm>
              <a:off x="0" y="2238"/>
              <a:ext cx="3929" cy="2120"/>
            </a:xfrm>
            <a:custGeom>
              <a:rect b="b" l="l" r="r" t="t"/>
              <a:pathLst>
                <a:path extrusionOk="0" h="2120" w="4196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95" name="Google Shape;95;p3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6" name="Google Shape;96;p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7" name="Google Shape;97;p3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8" name="Google Shape;98;p3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3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6rIzAeDqiyc" TargetMode="External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hNu6ayTPovo" TargetMode="External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c25aefd840_0_603"/>
          <p:cNvSpPr txBox="1"/>
          <p:nvPr>
            <p:ph type="ctrTitle"/>
          </p:nvPr>
        </p:nvSpPr>
        <p:spPr>
          <a:xfrm>
            <a:off x="1860000" y="3263267"/>
            <a:ext cx="54240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400"/>
              <a:t>The Neuroscience of Trauma &amp; Movement</a:t>
            </a:r>
            <a:endParaRPr sz="3400"/>
          </a:p>
        </p:txBody>
      </p:sp>
      <p:sp>
        <p:nvSpPr>
          <p:cNvPr id="196" name="Google Shape;196;g1c25aefd840_0_603"/>
          <p:cNvSpPr txBox="1"/>
          <p:nvPr/>
        </p:nvSpPr>
        <p:spPr>
          <a:xfrm>
            <a:off x="0" y="2118300"/>
            <a:ext cx="1735200" cy="23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97" name="Google Shape;197;g1c25aefd840_0_6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016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1c25aefd840_0_603"/>
          <p:cNvSpPr txBox="1"/>
          <p:nvPr/>
        </p:nvSpPr>
        <p:spPr>
          <a:xfrm>
            <a:off x="-4" y="2968952"/>
            <a:ext cx="6045300" cy="232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-US" sz="33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  Viktor Frankl</a:t>
            </a:r>
            <a:br>
              <a:rPr b="1" i="0" lang="en-US" sz="33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-US" sz="33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  Transformational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-US" sz="33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  Life Coaching Program</a:t>
            </a:r>
            <a:endParaRPr b="1" i="0" sz="33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br>
              <a:rPr b="1" i="0" lang="en-US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-US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b="1" i="0" lang="en-US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</a:t>
            </a:r>
            <a:r>
              <a:rPr b="1" lang="en-US" sz="2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g1c25aefd840_0_6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108883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"/>
          <p:cNvSpPr txBox="1"/>
          <p:nvPr>
            <p:ph type="ctrTitle"/>
          </p:nvPr>
        </p:nvSpPr>
        <p:spPr>
          <a:xfrm>
            <a:off x="609600" y="1524000"/>
            <a:ext cx="7772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Week 7</a:t>
            </a:r>
            <a:b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en-US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is REBT?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en-US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Irrational Beliefs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en-US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ABCDE</a:t>
            </a:r>
            <a:b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/>
          <p:nvPr>
            <p:ph type="title"/>
          </p:nvPr>
        </p:nvSpPr>
        <p:spPr>
          <a:xfrm>
            <a:off x="245925" y="5296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Rational Emotive Therapy aka Rational Emotive Behavioral Therapy</a:t>
            </a:r>
            <a:endParaRPr/>
          </a:p>
        </p:txBody>
      </p:sp>
      <p:sp>
        <p:nvSpPr>
          <p:cNvPr id="210" name="Google Shape;210;p9"/>
          <p:cNvSpPr txBox="1"/>
          <p:nvPr>
            <p:ph idx="1" type="body"/>
          </p:nvPr>
        </p:nvSpPr>
        <p:spPr>
          <a:xfrm>
            <a:off x="405875" y="1901225"/>
            <a:ext cx="53445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A form of cognitive-behavioral therapy in which somebody is encouraged to examine and change irrational thought patterns (irrational thinking) and beliefs in order to reduce dysfunctional behavior.</a:t>
            </a:r>
            <a:br>
              <a:rPr lang="en-US"/>
            </a:b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7150" y="1901225"/>
            <a:ext cx="178117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2"/>
          <p:cNvSpPr/>
          <p:nvPr/>
        </p:nvSpPr>
        <p:spPr>
          <a:xfrm flipH="1" rot="5400000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59C1FF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2"/>
          <p:cNvSpPr/>
          <p:nvPr/>
        </p:nvSpPr>
        <p:spPr>
          <a:xfrm rot="-54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rgbClr val="CCECFF">
                  <a:alpha val="49411"/>
                </a:srgbClr>
              </a:gs>
              <a:gs pos="100000">
                <a:srgbClr val="008FE5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2"/>
          <p:cNvSpPr/>
          <p:nvPr/>
        </p:nvSpPr>
        <p:spPr>
          <a:xfrm flipH="1" rot="-5400000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8431"/>
                </a:srgbClr>
              </a:gs>
              <a:gs pos="69000">
                <a:srgbClr val="CCECFF">
                  <a:alpha val="0"/>
                </a:srgbClr>
              </a:gs>
              <a:gs pos="100000">
                <a:srgbClr val="CCECFF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2"/>
          <p:cNvSpPr/>
          <p:nvPr/>
        </p:nvSpPr>
        <p:spPr>
          <a:xfrm rot="6097846">
            <a:off x="-1161554" y="1712395"/>
            <a:ext cx="4808302" cy="3066500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DFF3FE">
                  <a:alpha val="0"/>
                </a:srgbClr>
              </a:gs>
              <a:gs pos="39000">
                <a:srgbClr val="DFF3FE">
                  <a:alpha val="0"/>
                </a:srgbClr>
              </a:gs>
              <a:gs pos="100000">
                <a:srgbClr val="59C1FF">
                  <a:alpha val="25490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2"/>
          <p:cNvSpPr txBox="1"/>
          <p:nvPr>
            <p:ph type="title"/>
          </p:nvPr>
        </p:nvSpPr>
        <p:spPr>
          <a:xfrm>
            <a:off x="495030" y="2767106"/>
            <a:ext cx="2160621" cy="3071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Albert Ellis</a:t>
            </a:r>
            <a:endParaRPr/>
          </a:p>
        </p:txBody>
      </p:sp>
      <p:pic>
        <p:nvPicPr>
          <p:cNvPr id="223" name="Google Shape;223;p22" title="REBT with Albert Elli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125" y="1741900"/>
            <a:ext cx="5461155" cy="30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"/>
          <p:cNvSpPr txBox="1"/>
          <p:nvPr>
            <p:ph type="title"/>
          </p:nvPr>
        </p:nvSpPr>
        <p:spPr>
          <a:xfrm>
            <a:off x="533400" y="846138"/>
            <a:ext cx="7772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Self-Defeating Rules (Irrational Beliefs)</a:t>
            </a:r>
            <a:br>
              <a:rPr b="1" i="1" lang="en-US" sz="2600">
                <a:solidFill>
                  <a:schemeClr val="dk1"/>
                </a:solidFill>
              </a:rPr>
            </a:br>
            <a:endParaRPr b="1" i="1" sz="2600">
              <a:solidFill>
                <a:schemeClr val="dk1"/>
              </a:solidFill>
            </a:endParaRPr>
          </a:p>
        </p:txBody>
      </p:sp>
      <p:sp>
        <p:nvSpPr>
          <p:cNvPr id="229" name="Google Shape;229;p19"/>
          <p:cNvSpPr txBox="1"/>
          <p:nvPr>
            <p:ph idx="1" type="body"/>
          </p:nvPr>
        </p:nvSpPr>
        <p:spPr>
          <a:xfrm>
            <a:off x="685800" y="1519125"/>
            <a:ext cx="7882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Ellis suggested that a small number of core beliefs underlie most unhelpful emotions and behaviours. Core beliefs are underlying rules that guide how people react to the events and circumstances in their lives.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 is a sample list of such of these:</a:t>
            </a: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t/>
            </a:r>
            <a:endParaRPr sz="1600"/>
          </a:p>
          <a:p>
            <a:pPr indent="-609600" lvl="0" marL="609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1532b4c907_0_0"/>
          <p:cNvSpPr txBox="1"/>
          <p:nvPr>
            <p:ph idx="1" type="body"/>
          </p:nvPr>
        </p:nvSpPr>
        <p:spPr>
          <a:xfrm>
            <a:off x="820450" y="771775"/>
            <a:ext cx="7230900" cy="55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en-US" sz="2500">
                <a:latin typeface="Arial"/>
                <a:ea typeface="Arial"/>
                <a:cs typeface="Arial"/>
                <a:sym typeface="Arial"/>
              </a:rPr>
              <a:t>  I need love and approval from those around to me.</a:t>
            </a:r>
            <a:endParaRPr sz="2500"/>
          </a:p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2.  I must avoid disapproval from any source.</a:t>
            </a:r>
            <a:endParaRPr sz="2500"/>
          </a:p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3.  To be worthwhile as a person I must achieve success at whatever I do.</a:t>
            </a:r>
            <a:endParaRPr sz="2500"/>
          </a:p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4.  I can not allow myself to make mistakes.</a:t>
            </a:r>
            <a:endParaRPr sz="2500"/>
          </a:p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5.  People should always do the right thing. When they behave obnoxiously, unfairly or selfishly, they must be blamed and punished.</a:t>
            </a:r>
            <a:endParaRPr sz="2500"/>
          </a:p>
          <a:p>
            <a:pPr indent="-609600" lvl="0" marL="609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6.  Things must be the way I want them to be.</a:t>
            </a:r>
            <a:endParaRPr sz="3300"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t/>
            </a:r>
            <a:endParaRPr sz="1600"/>
          </a:p>
          <a:p>
            <a:pPr indent="-609600" lvl="0" marL="609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 txBox="1"/>
          <p:nvPr>
            <p:ph idx="1" type="body"/>
          </p:nvPr>
        </p:nvSpPr>
        <p:spPr>
          <a:xfrm>
            <a:off x="478650" y="736700"/>
            <a:ext cx="78486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100">
                <a:latin typeface="Arial"/>
                <a:ea typeface="Arial"/>
                <a:cs typeface="Arial"/>
                <a:sym typeface="Arial"/>
              </a:rPr>
              <a:t>7</a:t>
            </a:r>
            <a:r>
              <a:rPr lang="en-US" sz="2300">
                <a:latin typeface="Arial"/>
                <a:ea typeface="Arial"/>
                <a:cs typeface="Arial"/>
                <a:sym typeface="Arial"/>
              </a:rPr>
              <a:t>.  My unhappiness is caused by things that are outside my control – so there is nothing I can do to feel any better.</a:t>
            </a:r>
            <a:endParaRPr sz="23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8.  I must worry about things that could be dangerous, unpleasant or frightening – otherwise they might happen.</a:t>
            </a:r>
            <a:endParaRPr sz="23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9.  I must avoid life’s difficulties, unpleasantness, and responsibilities.</a:t>
            </a:r>
            <a:endParaRPr sz="23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10. Everyone needs to depend on someone stronger than themselves.</a:t>
            </a: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1"/>
          <p:cNvSpPr txBox="1"/>
          <p:nvPr>
            <p:ph type="title"/>
          </p:nvPr>
        </p:nvSpPr>
        <p:spPr>
          <a:xfrm>
            <a:off x="533400" y="833438"/>
            <a:ext cx="7772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 sz="2000">
                <a:latin typeface="Arial"/>
                <a:ea typeface="Arial"/>
                <a:cs typeface="Arial"/>
                <a:sym typeface="Arial"/>
              </a:rPr>
              <a:t>The Self-Defeating Rules (Irrational Beliefs)</a:t>
            </a:r>
            <a:br>
              <a:rPr b="1" i="1" lang="en-US"/>
            </a:br>
            <a:endParaRPr b="1" i="1"/>
          </a:p>
        </p:txBody>
      </p:sp>
      <p:sp>
        <p:nvSpPr>
          <p:cNvPr id="245" name="Google Shape;245;p21"/>
          <p:cNvSpPr txBox="1"/>
          <p:nvPr>
            <p:ph idx="1" type="body"/>
          </p:nvPr>
        </p:nvSpPr>
        <p:spPr>
          <a:xfrm>
            <a:off x="647700" y="1539100"/>
            <a:ext cx="78486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11. Events in my past are the cause of my problems – and they continue to influence my feelings and behaviours now.</a:t>
            </a:r>
            <a:endParaRPr sz="35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12. I should become upset when other people have problems, and feel unhappy when they’re sad.</a:t>
            </a:r>
            <a:endParaRPr sz="35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13   I shouldn’t have to feel discomfort and pain.</a:t>
            </a:r>
            <a:endParaRPr sz="3500"/>
          </a:p>
          <a:p>
            <a:pPr indent="-609600" lvl="0" marL="6096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14.   Every problem should have an ideal solution. </a:t>
            </a:r>
            <a:endParaRPr sz="3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lin ang="5400012" scaled="0"/>
        </a:gra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cce73b78db_0_24"/>
          <p:cNvSpPr txBox="1"/>
          <p:nvPr>
            <p:ph type="title"/>
          </p:nvPr>
        </p:nvSpPr>
        <p:spPr>
          <a:xfrm>
            <a:off x="3584400" y="931175"/>
            <a:ext cx="1975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ABCDE</a:t>
            </a:r>
            <a:br>
              <a:rPr b="1" i="1" lang="en-US" sz="3000"/>
            </a:br>
            <a:endParaRPr b="1" i="1" sz="3000"/>
          </a:p>
        </p:txBody>
      </p:sp>
      <p:pic>
        <p:nvPicPr>
          <p:cNvPr descr="B for the beliefs you automatically have when it occurs&#10;C for the usual consequences of the belief&#10;D for your disputation of your routine belief using facts and logic&#10;E for the energisation that occurs when you dispute it successfully &#10;&#10;Remember: Learning Optimism Takes Time!&#10;&#10;Make sure to subscribe to our channel." id="251" name="Google Shape;251;g1cce73b78db_0_24" title="ABCDE Model: Step-By-Step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0" y="23009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ABC’s of REBT</a:t>
            </a:r>
            <a:endParaRPr/>
          </a:p>
        </p:txBody>
      </p:sp>
      <p:sp>
        <p:nvSpPr>
          <p:cNvPr id="257" name="Google Shape;257;p23"/>
          <p:cNvSpPr txBox="1"/>
          <p:nvPr>
            <p:ph idx="1" type="body"/>
          </p:nvPr>
        </p:nvSpPr>
        <p:spPr>
          <a:xfrm>
            <a:off x="685800" y="19812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US" sz="8000">
                <a:latin typeface="Arial"/>
                <a:ea typeface="Arial"/>
                <a:cs typeface="Arial"/>
                <a:sym typeface="Arial"/>
              </a:rPr>
              <a:t>A → B  → C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t/>
            </a:r>
            <a:endParaRPr sz="1600"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A = Activating Event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B = Beliefs, Thoughts, Attitudes, Assumptions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C = Consequences, Feelings, Emotions,                                                	Behaviors, Actions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cce73b78db_0_13"/>
          <p:cNvSpPr txBox="1"/>
          <p:nvPr>
            <p:ph type="title"/>
          </p:nvPr>
        </p:nvSpPr>
        <p:spPr>
          <a:xfrm>
            <a:off x="595125" y="2512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Smart Recovery</a:t>
            </a:r>
            <a:endParaRPr/>
          </a:p>
        </p:txBody>
      </p:sp>
      <p:sp>
        <p:nvSpPr>
          <p:cNvPr id="263" name="Google Shape;263;g1cce73b78db_0_13"/>
          <p:cNvSpPr txBox="1"/>
          <p:nvPr>
            <p:ph idx="1" type="body"/>
          </p:nvPr>
        </p:nvSpPr>
        <p:spPr>
          <a:xfrm>
            <a:off x="685800" y="1981200"/>
            <a:ext cx="8229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64" name="Google Shape;264;g1cce73b78db_0_13"/>
          <p:cNvPicPr preferRelativeResize="0"/>
          <p:nvPr/>
        </p:nvPicPr>
        <p:blipFill rotWithShape="1">
          <a:blip r:embed="rId3">
            <a:alphaModFix/>
          </a:blip>
          <a:srcRect b="10566" l="3205" r="4688" t="12474"/>
          <a:stretch/>
        </p:blipFill>
        <p:spPr>
          <a:xfrm>
            <a:off x="361100" y="1580088"/>
            <a:ext cx="8421802" cy="395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 txBox="1"/>
          <p:nvPr>
            <p:ph type="title"/>
          </p:nvPr>
        </p:nvSpPr>
        <p:spPr>
          <a:xfrm>
            <a:off x="685800" y="2286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 sz="3200">
                <a:latin typeface="Arial"/>
                <a:ea typeface="Arial"/>
                <a:cs typeface="Arial"/>
                <a:sym typeface="Arial"/>
              </a:rPr>
              <a:t>Two Types of Disturbance</a:t>
            </a:r>
            <a:endParaRPr b="1" i="1"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4"/>
          <p:cNvSpPr txBox="1"/>
          <p:nvPr>
            <p:ph idx="1" type="body"/>
          </p:nvPr>
        </p:nvSpPr>
        <p:spPr>
          <a:xfrm>
            <a:off x="685800" y="914400"/>
            <a:ext cx="77724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r>
              <a:t/>
            </a:r>
            <a:endParaRPr b="1" i="1" sz="1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1" lang="en-US" sz="2800">
                <a:latin typeface="Arial"/>
                <a:ea typeface="Arial"/>
                <a:cs typeface="Arial"/>
                <a:sym typeface="Arial"/>
              </a:rPr>
              <a:t>Ego disturbance: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 -  Emotional tension resulting from the perception that one’s ‘self’ or personal worth is threatened – and lead to other problems such as avoidance of situations where failure, disapproval, etc. might occur.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 - Looking to other people for acceptance; and unassertive behaviour through fear of what others may think.  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1532b4c907_0_21"/>
          <p:cNvSpPr txBox="1"/>
          <p:nvPr>
            <p:ph type="title"/>
          </p:nvPr>
        </p:nvSpPr>
        <p:spPr>
          <a:xfrm>
            <a:off x="685800" y="2286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 sz="3200">
                <a:latin typeface="Arial"/>
                <a:ea typeface="Arial"/>
                <a:cs typeface="Arial"/>
                <a:sym typeface="Arial"/>
              </a:rPr>
              <a:t>Two Types of Disturbance</a:t>
            </a:r>
            <a:endParaRPr b="1" i="1"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11532b4c907_0_21"/>
          <p:cNvSpPr txBox="1"/>
          <p:nvPr>
            <p:ph idx="1" type="body"/>
          </p:nvPr>
        </p:nvSpPr>
        <p:spPr>
          <a:xfrm>
            <a:off x="685800" y="1219200"/>
            <a:ext cx="77724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r>
              <a:t/>
            </a:r>
            <a:endParaRPr b="1" i="1" sz="19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1" lang="en-US" sz="2900">
                <a:latin typeface="Arial"/>
                <a:ea typeface="Arial"/>
                <a:cs typeface="Arial"/>
                <a:sym typeface="Arial"/>
              </a:rPr>
              <a:t>Discomfort disturbance:</a:t>
            </a:r>
            <a:endParaRPr sz="3700"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1" lang="en-US" sz="2900"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en-US" sz="2900">
                <a:latin typeface="Arial"/>
                <a:ea typeface="Arial"/>
                <a:cs typeface="Arial"/>
                <a:sym typeface="Arial"/>
              </a:rPr>
              <a:t>results from demands about others (e.g. ‘People must treat me right’) and about the world (e.g. “The circumstances under which I live must be the way I want”).</a:t>
            </a:r>
            <a:endParaRPr b="1" i="1" sz="33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/>
          <p:nvPr>
            <p:ph type="title"/>
          </p:nvPr>
        </p:nvSpPr>
        <p:spPr>
          <a:xfrm>
            <a:off x="533400" y="609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200">
                <a:latin typeface="Arial"/>
                <a:ea typeface="Arial"/>
                <a:cs typeface="Arial"/>
                <a:sym typeface="Arial"/>
              </a:rPr>
              <a:t>Clinical Applications of REBT</a:t>
            </a:r>
            <a:endParaRPr b="1"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5"/>
          <p:cNvSpPr txBox="1"/>
          <p:nvPr>
            <p:ph idx="1" type="body"/>
          </p:nvPr>
        </p:nvSpPr>
        <p:spPr>
          <a:xfrm>
            <a:off x="609600" y="1676400"/>
            <a:ext cx="77724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Depression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Anxiety disorders, including obsessive-compulsive disorder, agoraphobia, specific phobias, generalised anxiety, posttraumatic stress disorder, etc.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 Eating disorders, addictions, impulse control disorders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Anger management, antisocial behaviour, personality disorders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Sexual abuse recovery</a:t>
            </a:r>
            <a:endParaRPr sz="36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"/>
          <p:cNvSpPr txBox="1"/>
          <p:nvPr>
            <p:ph type="title"/>
          </p:nvPr>
        </p:nvSpPr>
        <p:spPr>
          <a:xfrm>
            <a:off x="685800" y="6096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CBT effective for use with</a:t>
            </a: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6"/>
          <p:cNvSpPr txBox="1"/>
          <p:nvPr>
            <p:ph idx="1" type="body"/>
          </p:nvPr>
        </p:nvSpPr>
        <p:spPr>
          <a:xfrm>
            <a:off x="685800" y="179525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Self / Personal Growth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Individual Clients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Groups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Marriage / relationships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Family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Workplace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	●	Varying Intellectual ability/learning impairments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1532b4c907_0_6"/>
          <p:cNvSpPr txBox="1"/>
          <p:nvPr>
            <p:ph type="title"/>
          </p:nvPr>
        </p:nvSpPr>
        <p:spPr>
          <a:xfrm>
            <a:off x="685800" y="6096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CBT effective for use with</a:t>
            </a: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11532b4c907_0_6"/>
          <p:cNvSpPr txBox="1"/>
          <p:nvPr>
            <p:ph idx="1" type="body"/>
          </p:nvPr>
        </p:nvSpPr>
        <p:spPr>
          <a:xfrm>
            <a:off x="685800" y="129540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Coaching: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Font typeface="Arial"/>
              <a:buChar char="•"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Changing perspectives</a:t>
            </a:r>
            <a:endParaRPr sz="37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Font typeface="Arial"/>
              <a:buChar char="•"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Improving Behaviors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7"/>
          <p:cNvSpPr txBox="1"/>
          <p:nvPr>
            <p:ph type="title"/>
          </p:nvPr>
        </p:nvSpPr>
        <p:spPr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Principles of REBT</a:t>
            </a:r>
            <a:endParaRPr b="1"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7"/>
          <p:cNvSpPr txBox="1"/>
          <p:nvPr>
            <p:ph idx="1" type="body"/>
          </p:nvPr>
        </p:nvSpPr>
        <p:spPr>
          <a:xfrm>
            <a:off x="661988" y="13716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The basic aim of REBT is to leave clients at the completion of therapy with 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The freedom to choose their emotions, behaviours and lifestyle (within physical, social and economic restraints)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A method of self-observation and personal change that will help them maintain their gains.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●	Realistic thoughts, emotions, and behaviors that are in proportion to the events and circumstances an individual experiences.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8"/>
          <p:cNvSpPr txBox="1"/>
          <p:nvPr>
            <p:ph type="title"/>
          </p:nvPr>
        </p:nvSpPr>
        <p:spPr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Principles of REBT</a:t>
            </a:r>
            <a:endParaRPr b="1"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8"/>
          <p:cNvSpPr txBox="1"/>
          <p:nvPr>
            <p:ph idx="1" type="body"/>
          </p:nvPr>
        </p:nvSpPr>
        <p:spPr>
          <a:xfrm>
            <a:off x="685800" y="10668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mes New Roman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●	A</a:t>
            </a:r>
            <a:r>
              <a:rPr b="1" i="1" lang="en-US" sz="2300">
                <a:latin typeface="Arial"/>
                <a:ea typeface="Arial"/>
                <a:cs typeface="Arial"/>
                <a:sym typeface="Arial"/>
              </a:rPr>
              <a:t> Here and Now</a:t>
            </a:r>
            <a:r>
              <a:rPr lang="en-US" sz="2300">
                <a:latin typeface="Arial"/>
                <a:ea typeface="Arial"/>
                <a:cs typeface="Arial"/>
                <a:sym typeface="Arial"/>
              </a:rPr>
              <a:t> orientation. 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1" lang="en-US" sz="2300">
                <a:latin typeface="Arial"/>
                <a:ea typeface="Arial"/>
                <a:cs typeface="Arial"/>
                <a:sym typeface="Arial"/>
              </a:rPr>
              <a:t>●	Finally, the emphasis is on profound and lasting change in the underlying belief system of the client, rather than simply eliminating the presenting symptoms. </a:t>
            </a:r>
            <a:endParaRPr sz="3300"/>
          </a:p>
          <a:p>
            <a:pPr indent="-342900" lvl="0" marL="3429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•"/>
            </a:pPr>
            <a:r>
              <a:rPr b="1" lang="en-US" sz="2300">
                <a:latin typeface="Arial"/>
                <a:ea typeface="Arial"/>
                <a:cs typeface="Arial"/>
                <a:sym typeface="Arial"/>
              </a:rPr>
              <a:t>The client is left with self-help techniques that enable coping in the long-term future.</a:t>
            </a:r>
            <a:endParaRPr sz="23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9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LEARNING TO USE CBT/REBT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9"/>
          <p:cNvSpPr txBox="1"/>
          <p:nvPr>
            <p:ph idx="1" type="body"/>
          </p:nvPr>
        </p:nvSpPr>
        <p:spPr>
          <a:xfrm>
            <a:off x="685788" y="2081175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n-US" sz="2500">
                <a:latin typeface="Arial"/>
                <a:ea typeface="Arial"/>
                <a:cs typeface="Arial"/>
                <a:sym typeface="Arial"/>
              </a:rPr>
              <a:t>●	</a:t>
            </a:r>
            <a:r>
              <a:rPr lang="en-US" sz="2500">
                <a:latin typeface="Arial"/>
                <a:ea typeface="Arial"/>
                <a:cs typeface="Arial"/>
                <a:sym typeface="Arial"/>
              </a:rPr>
              <a:t>The most effective way to learn how to help clients uncover and dispute irrational beliefs is to practice on oneself and with others.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1532b4c907_0_26"/>
          <p:cNvSpPr txBox="1"/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TO USE CBT/REBT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g11532b4c907_0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299300"/>
            <a:ext cx="8087475" cy="42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1532b4c907_0_32"/>
          <p:cNvSpPr txBox="1"/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TO USE CBT/REBT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11532b4c907_0_32"/>
          <p:cNvSpPr txBox="1"/>
          <p:nvPr/>
        </p:nvSpPr>
        <p:spPr>
          <a:xfrm>
            <a:off x="919725" y="1579550"/>
            <a:ext cx="7538400" cy="53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MUST NOT feel overwhelmed with responsibilities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CAN'T STAND IT when I feel (bored, sad, lonely, whatever)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People MUST not take me for granted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 lists SHOULD be how I expect them to be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people SHOULD behave in the way I want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SHOULD be able to have a drink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532b4c907_0_39"/>
          <p:cNvSpPr txBox="1"/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TO USE CBT/REBT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11532b4c907_0_39"/>
          <p:cNvSpPr txBox="1"/>
          <p:nvPr/>
        </p:nvSpPr>
        <p:spPr>
          <a:xfrm>
            <a:off x="919725" y="1579550"/>
            <a:ext cx="7538400" cy="47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NEED a drink ("NEED" is often interpreted as MUST HAVE- be aware of such invisible MUSTS)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MUST see it my way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MUST NEVER display weakness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sun MUST shine tomorrow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People who do bad things MUST ALWAYS be punished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0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Smart Recovery Lesson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0"/>
          <p:cNvSpPr txBox="1"/>
          <p:nvPr>
            <p:ph idx="1" type="body"/>
          </p:nvPr>
        </p:nvSpPr>
        <p:spPr>
          <a:xfrm>
            <a:off x="700088" y="1981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https://www.smartrecovery.org/wp-content/uploads/2017/03/ABC_crash_course.pdf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559b461d89_0_1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10 Levels of Awareness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2559b461d89_0_1"/>
          <p:cNvSpPr txBox="1"/>
          <p:nvPr/>
        </p:nvSpPr>
        <p:spPr>
          <a:xfrm>
            <a:off x="865550" y="1814375"/>
            <a:ext cx="6458400" cy="3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10. Spiritual Essence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9. Spirituality / Purpose / Mission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8. Values 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7. Meaning 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6. Identity/Personality 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5" name="Google Shape;345;g2559b461d89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4063" y="1814375"/>
            <a:ext cx="2524125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559b461d89_0_13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10 Levels of Awareness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2559b461d89_0_13"/>
          <p:cNvSpPr txBox="1"/>
          <p:nvPr/>
        </p:nvSpPr>
        <p:spPr>
          <a:xfrm>
            <a:off x="685800" y="1914250"/>
            <a:ext cx="7424100" cy="3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5. </a:t>
            </a:r>
            <a:r>
              <a:rPr b="1" lang="en-US" sz="2300">
                <a:solidFill>
                  <a:schemeClr val="lt1"/>
                </a:solidFill>
              </a:rPr>
              <a:t>Beliefs about self and others 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4. Thinking Patterns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3. Thoughts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lt1"/>
                </a:solidFill>
              </a:rPr>
              <a:t>2. Emotions / Feelings</a:t>
            </a:r>
            <a:endParaRPr b="1" sz="2300">
              <a:solidFill>
                <a:schemeClr val="lt1"/>
              </a:solidFill>
            </a:endParaRPr>
          </a:p>
          <a:p>
            <a:pPr indent="-3746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AutoNum type="arabicPeriod"/>
            </a:pPr>
            <a:r>
              <a:rPr b="1" lang="en-US" sz="2300">
                <a:solidFill>
                  <a:schemeClr val="lt1"/>
                </a:solidFill>
              </a:rPr>
              <a:t>Behaviors - Body Sensations (Somatic)</a:t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3" name="Google Shape;353;g2559b461d89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50" y="2147363"/>
            <a:ext cx="278130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ibbons">
  <a:themeElements>
    <a:clrScheme name="">
      <a:dk1>
        <a:srgbClr val="000036"/>
      </a:dk1>
      <a:lt1>
        <a:srgbClr val="FFFFFF"/>
      </a:lt1>
      <a:dk2>
        <a:srgbClr val="000066"/>
      </a:dk2>
      <a:lt2>
        <a:srgbClr val="FFCC00"/>
      </a:lt2>
      <a:accent1>
        <a:srgbClr val="CCECFF"/>
      </a:accent1>
      <a:accent2>
        <a:srgbClr val="FBFBFF"/>
      </a:accent2>
      <a:accent3>
        <a:srgbClr val="AAAAB8"/>
      </a:accent3>
      <a:accent4>
        <a:srgbClr val="DADADA"/>
      </a:accent4>
      <a:accent5>
        <a:srgbClr val="E2F4FF"/>
      </a:accent5>
      <a:accent6>
        <a:srgbClr val="E3E3E7"/>
      </a:accent6>
      <a:hlink>
        <a:srgbClr val="9999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2005-03-25T20:09:59Z</dcterms:created>
  <dc:creator>AMitchel</dc:creator>
</cp:coreProperties>
</file>