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embeddedFontLst>
    <p:embeddedFont>
      <p:font typeface="DM Sans"/>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DMSans-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DMSans-italic.fntdata"/><Relationship Id="rId12" Type="http://schemas.openxmlformats.org/officeDocument/2006/relationships/slide" Target="slides/slide7.xml"/><Relationship Id="rId34" Type="http://schemas.openxmlformats.org/officeDocument/2006/relationships/font" Target="fonts/DMSans-bold.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DMSans-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1" Type="http://schemas.openxmlformats.org/officeDocument/2006/relationships/hyperlink" Target="https://www.wsh.nhs.uk/CMS-Documents/Patient-leaflets/Physiotherapy/5268-1HyperventilationSyndrome.pdf" TargetMode="External"/><Relationship Id="rId10" Type="http://schemas.openxmlformats.org/officeDocument/2006/relationships/hyperlink" Target="https://ipractice.com/symptoms/stress/chronic-hyperventilation/" TargetMode="External"/><Relationship Id="rId13" Type="http://schemas.openxmlformats.org/officeDocument/2006/relationships/hyperlink" Target="https://healthy.kaiserpermanente.org/health-wellness/health-encyclopedia/he.hyperventilation-care-instructions.ut2508" TargetMode="External"/><Relationship Id="rId12" Type="http://schemas.openxmlformats.org/officeDocument/2006/relationships/hyperlink" Target="https://breathewell.com.au/resources/for-patients/respiratory-disorders/dysfunctional-breathing-or-chronic-hyperventilation-syndrome/" TargetMode="External"/><Relationship Id="rId1" Type="http://schemas.openxmlformats.org/officeDocument/2006/relationships/notesMaster" Target="../notesMasters/notesMaster1.xml"/><Relationship Id="rId2" Type="http://schemas.openxmlformats.org/officeDocument/2006/relationships/hyperlink" Target="https://quality.healthfinder.fl.gov/health-encyclopedia/HIE/1/003071" TargetMode="External"/><Relationship Id="rId3" Type="http://schemas.openxmlformats.org/officeDocument/2006/relationships/hyperlink" Target="https://skybrary.aero/articles/hyperventilation" TargetMode="External"/><Relationship Id="rId4" Type="http://schemas.openxmlformats.org/officeDocument/2006/relationships/hyperlink" Target="https://www.commonspirit.org/conditions-treatments/hyperventilation" TargetMode="External"/><Relationship Id="rId9" Type="http://schemas.openxmlformats.org/officeDocument/2006/relationships/hyperlink" Target="http://makingwomenhealthier.org/health-community/health-resources/health-library/detail?id=hypvn&amp;lang=en-us" TargetMode="External"/><Relationship Id="rId15" Type="http://schemas.openxmlformats.org/officeDocument/2006/relationships/hyperlink" Target="https://hartfordhospital.org/health-wellness/health-resources/health-library/detail?id=hypvn" TargetMode="External"/><Relationship Id="rId14" Type="http://schemas.openxmlformats.org/officeDocument/2006/relationships/hyperlink" Target="https://my.clevelandclinic.org/health/diseases/hyperventilation" TargetMode="External"/><Relationship Id="rId17" Type="http://schemas.openxmlformats.org/officeDocument/2006/relationships/hyperlink" Target="https://ufhealth.org/conditions-and-treatments/hyperventilation" TargetMode="External"/><Relationship Id="rId16" Type="http://schemas.openxmlformats.org/officeDocument/2006/relationships/hyperlink" Target="https://my.clevelandclinic.org/health/diseases/24860-hyperventilation-syndrome" TargetMode="External"/><Relationship Id="rId5" Type="http://schemas.openxmlformats.org/officeDocument/2006/relationships/hyperlink" Target="https://my.clevelandclinic.org/health/diseases/hyperventilation" TargetMode="External"/><Relationship Id="rId6" Type="http://schemas.openxmlformats.org/officeDocument/2006/relationships/hyperlink" Target="https://myhealth.alberta.ca/Health/pages/conditions.aspx?hwid=hypvn" TargetMode="External"/><Relationship Id="rId7" Type="http://schemas.openxmlformats.org/officeDocument/2006/relationships/hyperlink" Target="https://pmc.ncbi.nlm.nih.gov/articles/PMC5343732/" TargetMode="External"/><Relationship Id="rId8" Type="http://schemas.openxmlformats.org/officeDocument/2006/relationships/hyperlink" Target="https://emedicine.medscape.com/article/807277-overview"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0" Type="http://schemas.openxmlformats.org/officeDocument/2006/relationships/hyperlink" Target="https://www.sleepfoundation.org/sleep-apnea/hypoventilation" TargetMode="External"/><Relationship Id="rId22" Type="http://schemas.openxmlformats.org/officeDocument/2006/relationships/hyperlink" Target="https://resources.healthgrades.com/right-care/lungs-breathing-and-respiration/hypoventilation" TargetMode="External"/><Relationship Id="rId21" Type="http://schemas.openxmlformats.org/officeDocument/2006/relationships/hyperlink" Target="https://www.ebsco.com/research-starters/health-and-medicine/hypoventilation" TargetMode="External"/><Relationship Id="rId24" Type="http://schemas.openxmlformats.org/officeDocument/2006/relationships/hyperlink" Target="https://www.lung.org/lung-health-diseases/warning-signs-of-lung-disease/shortness-of-breath/learn-about-shortness-of-breath#:~:text=Key%20Facts%20When%20you%20can't%20catch%20your,feeling%20short%20of%20breath%20without%20knowing%20why." TargetMode="External"/><Relationship Id="rId23" Type="http://schemas.openxmlformats.org/officeDocument/2006/relationships/hyperlink" Target="https://my.clevelandclinic.org/health/diseases/24393-obesity-hypoventilation-syndrome" TargetMode="External"/><Relationship Id="rId1" Type="http://schemas.openxmlformats.org/officeDocument/2006/relationships/notesMaster" Target="../notesMasters/notesMaster1.xml"/><Relationship Id="rId2" Type="http://schemas.openxmlformats.org/officeDocument/2006/relationships/hyperlink" Target="https://medlineplus.gov/ency/article/002377.htm" TargetMode="External"/><Relationship Id="rId3" Type="http://schemas.openxmlformats.org/officeDocument/2006/relationships/hyperlink" Target="https://www.ebsco.com/research-starters/health-and-medicine/hypoventilation" TargetMode="External"/><Relationship Id="rId4" Type="http://schemas.openxmlformats.org/officeDocument/2006/relationships/hyperlink" Target="https://resources.healthgrades.com/right-care/lungs-breathing-and-respiration/hypoventilation" TargetMode="External"/><Relationship Id="rId9" Type="http://schemas.openxmlformats.org/officeDocument/2006/relationships/hyperlink" Target="https://www.ebsco.com/research-starters/health-and-medicine/hypoventilation" TargetMode="External"/><Relationship Id="rId26" Type="http://schemas.openxmlformats.org/officeDocument/2006/relationships/hyperlink" Target="https://medlineplus.gov/ency/article/002377.htm" TargetMode="External"/><Relationship Id="rId25" Type="http://schemas.openxmlformats.org/officeDocument/2006/relationships/hyperlink" Target="https://www.bluecolibriapp.com/blog/exhaustion#:~:text=Health%20effects%20of%20exhaustion%2C%20chronic%20fatigue%2C%20managerial,a%20psychologist%20who%20will%20provide%20professional%20assistance." TargetMode="External"/><Relationship Id="rId28" Type="http://schemas.openxmlformats.org/officeDocument/2006/relationships/hyperlink" Target="https://resources.healthgrades.com/right-care/lungs-breathing-and-respiration/hypoventilation" TargetMode="External"/><Relationship Id="rId27" Type="http://schemas.openxmlformats.org/officeDocument/2006/relationships/hyperlink" Target="https://www.ebsco.com/research-starters/health-and-medicine/hypoventilation" TargetMode="External"/><Relationship Id="rId5" Type="http://schemas.openxmlformats.org/officeDocument/2006/relationships/hyperlink" Target="https://www.myprivia.com/flsleepspecialists/news/sleep-related-hypoventilation-signs-causes-diagnosis" TargetMode="External"/><Relationship Id="rId6" Type="http://schemas.openxmlformats.org/officeDocument/2006/relationships/hyperlink" Target="https://www.youtube.com/watch?v=aVyAWjaGT8Q" TargetMode="External"/><Relationship Id="rId29" Type="http://schemas.openxmlformats.org/officeDocument/2006/relationships/hyperlink" Target="https://www.myprivia.com/flsleepspecialists/news/sleep-related-hypoventilation-signs-causes-diagnosis" TargetMode="External"/><Relationship Id="rId7" Type="http://schemas.openxmlformats.org/officeDocument/2006/relationships/hyperlink" Target="https://www.gosh.nhs.uk/conditions-and-treatments/conditions-we-treat/sleep-related-hypoventilation-srh/" TargetMode="External"/><Relationship Id="rId8" Type="http://schemas.openxmlformats.org/officeDocument/2006/relationships/hyperlink" Target="https://medlineplus.gov/ency/article/002377.htm" TargetMode="External"/><Relationship Id="rId31" Type="http://schemas.openxmlformats.org/officeDocument/2006/relationships/hyperlink" Target="https://www.gosh.nhs.uk/conditions-and-treatments/conditions-we-treat/sleep-related-hypoventilation-srh/" TargetMode="External"/><Relationship Id="rId30" Type="http://schemas.openxmlformats.org/officeDocument/2006/relationships/hyperlink" Target="https://www.youtube.com/watch?v=aVyAWjaGT8Q" TargetMode="External"/><Relationship Id="rId11" Type="http://schemas.openxmlformats.org/officeDocument/2006/relationships/hyperlink" Target="https://www.cincinnatichildrens.org/health/h/hypoventilation" TargetMode="External"/><Relationship Id="rId33" Type="http://schemas.openxmlformats.org/officeDocument/2006/relationships/hyperlink" Target="https://my.clevelandclinic.org/health/diseases/24393-obesity-hypoventilation-syndrome" TargetMode="External"/><Relationship Id="rId10" Type="http://schemas.openxmlformats.org/officeDocument/2006/relationships/hyperlink" Target="https://www.youtube.com/watch?v=aVyAWjaGT8Q" TargetMode="External"/><Relationship Id="rId32" Type="http://schemas.openxmlformats.org/officeDocument/2006/relationships/hyperlink" Target="https://www.cincinnatichildrens.org/health/h/hypoventilation" TargetMode="External"/><Relationship Id="rId13" Type="http://schemas.openxmlformats.org/officeDocument/2006/relationships/hyperlink" Target="https://www.youtube.com/watch?v=GLSHTCz22_U" TargetMode="External"/><Relationship Id="rId35" Type="http://schemas.openxmlformats.org/officeDocument/2006/relationships/hyperlink" Target="https://www.sleepfoundation.org/sleep-apnea/hypoventilation" TargetMode="External"/><Relationship Id="rId12" Type="http://schemas.openxmlformats.org/officeDocument/2006/relationships/hyperlink" Target="https://my.clevelandclinic.org/health/diseases/24393-obesity-hypoventilation-syndrome" TargetMode="External"/><Relationship Id="rId34" Type="http://schemas.openxmlformats.org/officeDocument/2006/relationships/hyperlink" Target="https://www.youtube.com/watch?v=GLSHTCz22_U" TargetMode="External"/><Relationship Id="rId15" Type="http://schemas.openxmlformats.org/officeDocument/2006/relationships/hyperlink" Target="https://resources.healthgrades.com/right-care/lungs-breathing-and-respiration/hypoventilation" TargetMode="External"/><Relationship Id="rId37" Type="http://schemas.openxmlformats.org/officeDocument/2006/relationships/hyperlink" Target="https://www.bluecolibriapp.com/blog/exhaustion#:~:text=Health%20effects%20of%20exhaustion%2C%20chronic%20fatigue%2C%20managerial,a%20psychologist%20who%20will%20provide%20professional%20assistance." TargetMode="External"/><Relationship Id="rId14" Type="http://schemas.openxmlformats.org/officeDocument/2006/relationships/hyperlink" Target="https://www.ebsco.com/research-starters/health-and-medicine/hypoventilation" TargetMode="External"/><Relationship Id="rId36" Type="http://schemas.openxmlformats.org/officeDocument/2006/relationships/hyperlink" Target="https://www.lung.org/lung-health-diseases/warning-signs-of-lung-disease/shortness-of-breath/learn-about-shortness-of-breath#:~:text=Key%20Facts%20When%20you%20can't%20catch%20your,feeling%20short%20of%20breath%20without%20knowing%20why." TargetMode="External"/><Relationship Id="rId17" Type="http://schemas.openxmlformats.org/officeDocument/2006/relationships/hyperlink" Target="https://www.youtube.com/watch?v=aVyAWjaGT8Q" TargetMode="External"/><Relationship Id="rId16" Type="http://schemas.openxmlformats.org/officeDocument/2006/relationships/hyperlink" Target="https://www.myprivia.com/flsleepspecialists/news/sleep-related-hypoventilation-signs-causes-diagnosis" TargetMode="External"/><Relationship Id="rId19" Type="http://schemas.openxmlformats.org/officeDocument/2006/relationships/hyperlink" Target="https://www.cincinnatichildrens.org/health/h/hypoventilation" TargetMode="External"/><Relationship Id="rId18" Type="http://schemas.openxmlformats.org/officeDocument/2006/relationships/hyperlink" Target="https://www.gosh.nhs.uk/conditions-and-treatments/conditions-we-treat/sleep-related-hypoventilation-srh/"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92bbd39c8a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g392bbd39c8a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bb5775d148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g3bb5775d14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942f00ef4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942f00ef4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92ef081116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92ef081116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surface area of the lungs if they were to be removed from the chest cavity and unravelled is somewhere between 70-100 square meters or approximately 750 to over 1000 square feet, roughly half the size of a tennis court.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92f198cf0d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92f198cf0d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92ef081116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92ef081116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92ef081116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92ef081116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92ef081116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92ef081116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  </a:t>
            </a:r>
            <a:r>
              <a:rPr b="1" lang="en">
                <a:solidFill>
                  <a:schemeClr val="dk1"/>
                </a:solidFill>
                <a:latin typeface="Times New Roman"/>
                <a:ea typeface="Times New Roman"/>
                <a:cs typeface="Times New Roman"/>
                <a:sym typeface="Times New Roman"/>
              </a:rPr>
              <a:t>Function (Oxygen Delivery):</a:t>
            </a:r>
            <a:r>
              <a:rPr lang="en">
                <a:solidFill>
                  <a:schemeClr val="dk1"/>
                </a:solidFill>
                <a:latin typeface="Times New Roman"/>
                <a:ea typeface="Times New Roman"/>
                <a:cs typeface="Times New Roman"/>
                <a:sym typeface="Times New Roman"/>
              </a:rPr>
              <a:t> 2,3-DPG binds to deoxygenated hemoglobin (T-state) in the tissues, stabilizing it and decreasing its affinity for oxygen. This facilitates the release of oxygen from hemoglobin to the tissues that need it most.</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  </a:t>
            </a:r>
            <a:r>
              <a:rPr b="1" lang="en">
                <a:solidFill>
                  <a:schemeClr val="dk1"/>
                </a:solidFill>
                <a:latin typeface="Times New Roman"/>
                <a:ea typeface="Times New Roman"/>
                <a:cs typeface="Times New Roman"/>
                <a:sym typeface="Times New Roman"/>
              </a:rPr>
              <a:t>Shifting the Curve:</a:t>
            </a:r>
            <a:r>
              <a:rPr lang="en">
                <a:solidFill>
                  <a:schemeClr val="dk1"/>
                </a:solidFill>
                <a:latin typeface="Times New Roman"/>
                <a:ea typeface="Times New Roman"/>
                <a:cs typeface="Times New Roman"/>
                <a:sym typeface="Times New Roman"/>
              </a:rPr>
              <a:t> Increased levels of 2,3-DPG shift the oxygen-hemoglobin dissociation curve to the </a:t>
            </a:r>
            <a:r>
              <a:rPr b="1" lang="en">
                <a:solidFill>
                  <a:schemeClr val="dk1"/>
                </a:solidFill>
                <a:latin typeface="Times New Roman"/>
                <a:ea typeface="Times New Roman"/>
                <a:cs typeface="Times New Roman"/>
                <a:sym typeface="Times New Roman"/>
              </a:rPr>
              <a:t>right</a:t>
            </a:r>
            <a:r>
              <a:rPr lang="en">
                <a:solidFill>
                  <a:schemeClr val="dk1"/>
                </a:solidFill>
                <a:latin typeface="Times New Roman"/>
                <a:ea typeface="Times New Roman"/>
                <a:cs typeface="Times New Roman"/>
                <a:sym typeface="Times New Roman"/>
              </a:rPr>
              <a:t>. This rightward shift indicates that for a given partial pressure of oxygen (𝑃</a:t>
            </a:r>
            <a:r>
              <a:rPr lang="en" sz="100">
                <a:solidFill>
                  <a:schemeClr val="dk1"/>
                </a:solidFill>
                <a:latin typeface="Times New Roman"/>
                <a:ea typeface="Times New Roman"/>
                <a:cs typeface="Times New Roman"/>
                <a:sym typeface="Times New Roman"/>
              </a:rPr>
              <a:t>𝑂2</a:t>
            </a:r>
            <a:endParaRPr sz="1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 hemoglobin binds less oxygen, allowing for greater oxygen delivery to tissues.</a:t>
            </a:r>
            <a:endParaRPr>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92ef081116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92ef081116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Hyperventilation is defined as breathing in excess of the body's metabolic requirements, typically characterized by rapid and deep breathing (overbreathing) that causes a significant drop in blood carbon dioxide levels (hypocapnia). This reduction in carbon dioxide (hypocapnia) leads to a higher blood pH, known as respiratory alkalosis, which results in symptoms such as dizziness, tingling in the extremities, chest pain, and a feeling of breathlessness, as well as Tetany (muscle spasms in the hands, around the mouth, and feet.). [</a:t>
            </a:r>
            <a:r>
              <a:rPr lang="en" u="sng">
                <a:solidFill>
                  <a:schemeClr val="hlink"/>
                </a:solidFill>
                <a:hlinkClick r:id="rId2"/>
              </a:rPr>
              <a:t>1</a:t>
            </a:r>
            <a:r>
              <a:rPr lang="en"/>
              <a:t>, </a:t>
            </a:r>
            <a:r>
              <a:rPr lang="en" u="sng">
                <a:solidFill>
                  <a:schemeClr val="hlink"/>
                </a:solidFill>
                <a:hlinkClick r:id="rId3"/>
              </a:rPr>
              <a:t>2</a:t>
            </a:r>
            <a:r>
              <a:rPr lang="en"/>
              <a:t>, </a:t>
            </a:r>
            <a:r>
              <a:rPr lang="en" u="sng">
                <a:solidFill>
                  <a:schemeClr val="hlink"/>
                </a:solidFill>
                <a:hlinkClick r:id="rId4"/>
              </a:rPr>
              <a:t>3</a:t>
            </a:r>
            <a:r>
              <a:rPr lang="en"/>
              <a:t>, </a:t>
            </a:r>
            <a:r>
              <a:rPr lang="en" u="sng">
                <a:solidFill>
                  <a:schemeClr val="hlink"/>
                </a:solidFill>
                <a:hlinkClick r:id="rId5"/>
              </a:rPr>
              <a:t>4</a:t>
            </a:r>
            <a:r>
              <a:rPr lang="en"/>
              <a:t>] </a:t>
            </a:r>
            <a:endParaRPr/>
          </a:p>
          <a:p>
            <a:pPr indent="0" lvl="0" marL="0" rtl="0" algn="l">
              <a:spcBef>
                <a:spcPts val="0"/>
              </a:spcBef>
              <a:spcAft>
                <a:spcPts val="0"/>
              </a:spcAft>
              <a:buClr>
                <a:schemeClr val="dk1"/>
              </a:buClr>
              <a:buSzPts val="1100"/>
              <a:buFont typeface="Arial"/>
              <a:buNone/>
            </a:pPr>
            <a:r>
              <a:rPr lang="en"/>
              <a:t> </a:t>
            </a:r>
            <a:endParaRPr/>
          </a:p>
          <a:p>
            <a:pPr indent="0" lvl="0" marL="0" rtl="0" algn="l">
              <a:spcBef>
                <a:spcPts val="0"/>
              </a:spcBef>
              <a:spcAft>
                <a:spcPts val="0"/>
              </a:spcAft>
              <a:buClr>
                <a:schemeClr val="dk1"/>
              </a:buClr>
              <a:buSzPts val="1100"/>
              <a:buFont typeface="Arial"/>
              <a:buNone/>
            </a:pPr>
            <a:r>
              <a:rPr lang="en"/>
              <a:t>Types of HyperventilationHyperventilation can manifest in different forms based on its onset and duration: </a:t>
            </a:r>
            <a:endParaRPr/>
          </a:p>
          <a:p>
            <a:pPr indent="-298450" lvl="0" marL="457200" rtl="0" algn="l">
              <a:spcBef>
                <a:spcPts val="0"/>
              </a:spcBef>
              <a:spcAft>
                <a:spcPts val="0"/>
              </a:spcAft>
              <a:buSzPts val="1100"/>
              <a:buChar char="●"/>
            </a:pPr>
            <a:r>
              <a:rPr lang="en"/>
              <a:t>Acute Hyperventilation (Hyperventilation Syndrome/Panic Attack):</a:t>
            </a:r>
            <a:endParaRPr/>
          </a:p>
          <a:p>
            <a:pPr indent="-298450" lvl="1" marL="914400" rtl="0" algn="l">
              <a:spcBef>
                <a:spcPts val="0"/>
              </a:spcBef>
              <a:spcAft>
                <a:spcPts val="0"/>
              </a:spcAft>
              <a:buSzPts val="1100"/>
              <a:buChar char="○"/>
            </a:pPr>
            <a:r>
              <a:rPr lang="en"/>
              <a:t>Definition: Sudden, intense, and short-term overbreathing, commonly associated with panic attacks or severe anxiety. </a:t>
            </a:r>
            <a:endParaRPr/>
          </a:p>
          <a:p>
            <a:pPr indent="-298450" lvl="1" marL="914400" rtl="0" algn="l">
              <a:spcBef>
                <a:spcPts val="0"/>
              </a:spcBef>
              <a:spcAft>
                <a:spcPts val="0"/>
              </a:spcAft>
              <a:buSzPts val="1100"/>
              <a:buChar char="○"/>
            </a:pPr>
            <a:r>
              <a:rPr lang="en"/>
              <a:t>Characteristics: It is an episodic, intense event that may be triggered by extreme emotion, fear, or stress. </a:t>
            </a:r>
            <a:endParaRPr/>
          </a:p>
          <a:p>
            <a:pPr indent="-298450" lvl="1" marL="914400" rtl="0" algn="l">
              <a:spcBef>
                <a:spcPts val="0"/>
              </a:spcBef>
              <a:spcAft>
                <a:spcPts val="0"/>
              </a:spcAft>
              <a:buSzPts val="1100"/>
              <a:buChar char="○"/>
            </a:pPr>
            <a:r>
              <a:rPr lang="en"/>
              <a:t>Symptoms: Rapid onset of dizziness, chest pain, numbness, tingling around the mouth, and muscle spasms. </a:t>
            </a:r>
            <a:endParaRPr/>
          </a:p>
          <a:p>
            <a:pPr indent="-298450" lvl="0" marL="457200" rtl="0" algn="l">
              <a:spcBef>
                <a:spcPts val="0"/>
              </a:spcBef>
              <a:spcAft>
                <a:spcPts val="0"/>
              </a:spcAft>
              <a:buSzPts val="1100"/>
              <a:buChar char="●"/>
            </a:pPr>
            <a:r>
              <a:rPr lang="en"/>
              <a:t>Chronic Hyperventilation (Chronic Hyperventilation Syndrome):</a:t>
            </a:r>
            <a:endParaRPr/>
          </a:p>
          <a:p>
            <a:pPr indent="-298450" lvl="1" marL="914400" rtl="0" algn="l">
              <a:spcBef>
                <a:spcPts val="0"/>
              </a:spcBef>
              <a:spcAft>
                <a:spcPts val="0"/>
              </a:spcAft>
              <a:buSzPts val="1100"/>
              <a:buChar char="○"/>
            </a:pPr>
            <a:r>
              <a:rPr lang="en"/>
              <a:t>Definition: A persistent or recurring pattern of improper breathing where the resting level of CO2 is consistently lower than normal. </a:t>
            </a:r>
            <a:endParaRPr/>
          </a:p>
          <a:p>
            <a:pPr indent="-298450" lvl="1" marL="914400" rtl="0" algn="l">
              <a:spcBef>
                <a:spcPts val="0"/>
              </a:spcBef>
              <a:spcAft>
                <a:spcPts val="0"/>
              </a:spcAft>
              <a:buSzPts val="1100"/>
              <a:buChar char="○"/>
            </a:pPr>
            <a:r>
              <a:rPr lang="en"/>
              <a:t>Characteristics: It is often overlooked because it is less dramatic than an acute attack. It is frequently caused by a habitual, incorrect breathing pattern, such as chest breathing rather than diaphragmatic breathing. </a:t>
            </a:r>
            <a:endParaRPr/>
          </a:p>
          <a:p>
            <a:pPr indent="-298450" lvl="1" marL="914400" rtl="0" algn="l">
              <a:spcBef>
                <a:spcPts val="0"/>
              </a:spcBef>
              <a:spcAft>
                <a:spcPts val="0"/>
              </a:spcAft>
              <a:buSzPts val="1100"/>
              <a:buChar char="○"/>
            </a:pPr>
            <a:r>
              <a:rPr lang="en"/>
              <a:t>Symptoms: Vague and continuous symptoms, including frequent sighing or yawning, fatigue, insomnia, headaches, and a constant feeling of being unable to catch a full breath. </a:t>
            </a:r>
            <a:endParaRPr/>
          </a:p>
          <a:p>
            <a:pPr indent="-298450" lvl="0" marL="457200" rtl="0" algn="l">
              <a:spcBef>
                <a:spcPts val="0"/>
              </a:spcBef>
              <a:spcAft>
                <a:spcPts val="0"/>
              </a:spcAft>
              <a:buSzPts val="1100"/>
              <a:buChar char="●"/>
            </a:pPr>
            <a:r>
              <a:rPr lang="en"/>
              <a:t>Exercise-Induced Hyperventilation:</a:t>
            </a:r>
            <a:endParaRPr/>
          </a:p>
          <a:p>
            <a:pPr indent="-298450" lvl="1" marL="914400" rtl="0" algn="l">
              <a:spcBef>
                <a:spcPts val="0"/>
              </a:spcBef>
              <a:spcAft>
                <a:spcPts val="0"/>
              </a:spcAft>
              <a:buSzPts val="1100"/>
              <a:buChar char="○"/>
            </a:pPr>
            <a:r>
              <a:rPr lang="en"/>
              <a:t>Definition: Overbreathing that occurs during or immediately after physical exertion, when the breathing rate exceeds the actual metabolic need for oxygen. </a:t>
            </a:r>
            <a:endParaRPr/>
          </a:p>
          <a:p>
            <a:pPr indent="-298450" lvl="1" marL="914400" rtl="0" algn="l">
              <a:spcBef>
                <a:spcPts val="0"/>
              </a:spcBef>
              <a:spcAft>
                <a:spcPts val="0"/>
              </a:spcAft>
              <a:buSzPts val="1100"/>
              <a:buChar char="○"/>
            </a:pPr>
            <a:r>
              <a:rPr lang="en"/>
              <a:t>Characteristics: In a healthy person, breathing adjusts to exertion. In this case, the breathing is disproportionate to the exercise, often leading to rapid fatigue and sometimes a "vicious cycle" of hyperventilation during recovery. [</a:t>
            </a:r>
            <a:r>
              <a:rPr lang="en" u="sng">
                <a:solidFill>
                  <a:schemeClr val="hlink"/>
                </a:solidFill>
                <a:hlinkClick r:id="rId6"/>
              </a:rPr>
              <a:t>7</a:t>
            </a:r>
            <a:r>
              <a:rPr lang="en"/>
              <a:t>, </a:t>
            </a:r>
            <a:r>
              <a:rPr lang="en" u="sng">
                <a:solidFill>
                  <a:schemeClr val="hlink"/>
                </a:solidFill>
                <a:hlinkClick r:id="rId7"/>
              </a:rPr>
              <a:t>8</a:t>
            </a:r>
            <a:r>
              <a:rPr lang="en"/>
              <a:t>, </a:t>
            </a:r>
            <a:r>
              <a:rPr lang="en" u="sng">
                <a:solidFill>
                  <a:schemeClr val="hlink"/>
                </a:solidFill>
                <a:hlinkClick r:id="rId8"/>
              </a:rPr>
              <a:t>9</a:t>
            </a:r>
            <a:r>
              <a:rPr lang="en"/>
              <a:t>, </a:t>
            </a:r>
            <a:r>
              <a:rPr lang="en" u="sng">
                <a:solidFill>
                  <a:schemeClr val="hlink"/>
                </a:solidFill>
                <a:hlinkClick r:id="rId9"/>
              </a:rPr>
              <a:t>10</a:t>
            </a:r>
            <a:r>
              <a:rPr lang="en"/>
              <a:t>, </a:t>
            </a:r>
            <a:r>
              <a:rPr lang="en" u="sng">
                <a:solidFill>
                  <a:schemeClr val="hlink"/>
                </a:solidFill>
                <a:hlinkClick r:id="rId10"/>
              </a:rPr>
              <a:t>11</a:t>
            </a:r>
            <a:r>
              <a:rPr lang="en"/>
              <a:t>, </a:t>
            </a:r>
            <a:r>
              <a:rPr lang="en" u="sng">
                <a:solidFill>
                  <a:schemeClr val="hlink"/>
                </a:solidFill>
                <a:hlinkClick r:id="rId11"/>
              </a:rPr>
              <a:t>12</a:t>
            </a:r>
            <a:r>
              <a:rPr lang="en"/>
              <a:t>, </a:t>
            </a:r>
            <a:r>
              <a:rPr lang="en" u="sng">
                <a:solidFill>
                  <a:schemeClr val="hlink"/>
                </a:solidFill>
                <a:hlinkClick r:id="rId12"/>
              </a:rPr>
              <a:t>13</a:t>
            </a:r>
            <a:r>
              <a:rPr lang="en"/>
              <a:t>] </a:t>
            </a:r>
            <a:endParaRPr/>
          </a:p>
          <a:p>
            <a:pPr indent="0" lvl="0" marL="0" rtl="0" algn="l">
              <a:spcBef>
                <a:spcPts val="0"/>
              </a:spcBef>
              <a:spcAft>
                <a:spcPts val="0"/>
              </a:spcAft>
              <a:buClr>
                <a:schemeClr val="dk1"/>
              </a:buClr>
              <a:buSzPts val="1100"/>
              <a:buFont typeface="Arial"/>
              <a:buNone/>
            </a:pPr>
            <a:r>
              <a:rPr lang="en"/>
              <a:t>Common Causes</a:t>
            </a:r>
            <a:endParaRPr/>
          </a:p>
          <a:p>
            <a:pPr indent="-298450" lvl="0" marL="457200" rtl="0" algn="l">
              <a:spcBef>
                <a:spcPts val="0"/>
              </a:spcBef>
              <a:spcAft>
                <a:spcPts val="0"/>
              </a:spcAft>
              <a:buSzPts val="1100"/>
              <a:buChar char="●"/>
            </a:pPr>
            <a:r>
              <a:rPr lang="en"/>
              <a:t>Psychological (Most Common): Anxiety, stress, panic attacks, and phobias. </a:t>
            </a:r>
            <a:endParaRPr/>
          </a:p>
          <a:p>
            <a:pPr indent="-298450" lvl="0" marL="457200" rtl="0" algn="l">
              <a:spcBef>
                <a:spcPts val="0"/>
              </a:spcBef>
              <a:spcAft>
                <a:spcPts val="0"/>
              </a:spcAft>
              <a:buSzPts val="1100"/>
              <a:buChar char="●"/>
            </a:pPr>
            <a:r>
              <a:rPr lang="en"/>
              <a:t>Medical: Asthma, chronic obstructive pulmonary disease (COPD), infections, fever, pain, and, in some cases, pregnancy. </a:t>
            </a:r>
            <a:endParaRPr/>
          </a:p>
          <a:p>
            <a:pPr indent="-298450" lvl="0" marL="457200" rtl="0" algn="l">
              <a:spcBef>
                <a:spcPts val="0"/>
              </a:spcBef>
              <a:spcAft>
                <a:spcPts val="0"/>
              </a:spcAft>
              <a:buSzPts val="1100"/>
              <a:buChar char="●"/>
            </a:pPr>
            <a:r>
              <a:rPr lang="en"/>
              <a:t>Environmental: High altitudes (above 6000 ft/2000 m). [</a:t>
            </a:r>
            <a:r>
              <a:rPr lang="en" u="sng">
                <a:solidFill>
                  <a:schemeClr val="hlink"/>
                </a:solidFill>
                <a:hlinkClick r:id="rId13"/>
              </a:rPr>
              <a:t>14</a:t>
            </a:r>
            <a:r>
              <a:rPr lang="en"/>
              <a:t>, </a:t>
            </a:r>
            <a:r>
              <a:rPr lang="en" u="sng">
                <a:solidFill>
                  <a:schemeClr val="hlink"/>
                </a:solidFill>
                <a:hlinkClick r:id="rId14"/>
              </a:rPr>
              <a:t>15</a:t>
            </a:r>
            <a:r>
              <a:rPr lang="en"/>
              <a:t>, </a:t>
            </a:r>
            <a:r>
              <a:rPr lang="en" u="sng">
                <a:solidFill>
                  <a:schemeClr val="hlink"/>
                </a:solidFill>
                <a:hlinkClick r:id="rId15"/>
              </a:rPr>
              <a:t>16</a:t>
            </a:r>
            <a:r>
              <a:rPr lang="en"/>
              <a:t>, </a:t>
            </a:r>
            <a:r>
              <a:rPr lang="en" u="sng">
                <a:solidFill>
                  <a:schemeClr val="hlink"/>
                </a:solidFill>
                <a:hlinkClick r:id="rId16"/>
              </a:rPr>
              <a:t>17</a:t>
            </a:r>
            <a:r>
              <a:rPr lang="en"/>
              <a:t>, </a:t>
            </a:r>
            <a:r>
              <a:rPr lang="en" u="sng">
                <a:solidFill>
                  <a:schemeClr val="hlink"/>
                </a:solidFill>
                <a:hlinkClick r:id="rId17"/>
              </a:rPr>
              <a:t>18</a:t>
            </a:r>
            <a:r>
              <a:rPr lang="en"/>
              <a:t>] </a:t>
            </a:r>
            <a:endParaRPr/>
          </a:p>
          <a:p>
            <a:pPr indent="0" lvl="0" marL="0" rtl="0" algn="l">
              <a:spcBef>
                <a:spcPts val="0"/>
              </a:spcBef>
              <a:spcAft>
                <a:spcPts val="0"/>
              </a:spcAft>
              <a:buClr>
                <a:schemeClr val="dk1"/>
              </a:buClr>
              <a:buSzPts val="1100"/>
              <a:buFont typeface="Arial"/>
              <a:buNone/>
            </a:pPr>
            <a:r>
              <a:rPr lang="en"/>
              <a:t>ManagementThe primary goal of managing hyperventilation is to raise the CO2 level in the blood. </a:t>
            </a:r>
            <a:endParaRPr/>
          </a:p>
          <a:p>
            <a:pPr indent="-298450" lvl="0" marL="457200" rtl="0" algn="l">
              <a:spcBef>
                <a:spcPts val="0"/>
              </a:spcBef>
              <a:spcAft>
                <a:spcPts val="0"/>
              </a:spcAft>
              <a:buSzPts val="1100"/>
              <a:buChar char="●"/>
            </a:pPr>
            <a:r>
              <a:rPr lang="en"/>
              <a:t>Reassurance: Calmly talking to the person can help break the panic cycle. </a:t>
            </a:r>
            <a:endParaRPr/>
          </a:p>
          <a:p>
            <a:pPr indent="-298450" lvl="0" marL="457200" rtl="0" algn="l">
              <a:spcBef>
                <a:spcPts val="0"/>
              </a:spcBef>
              <a:spcAft>
                <a:spcPts val="0"/>
              </a:spcAft>
              <a:buSzPts val="1100"/>
              <a:buChar char="●"/>
            </a:pPr>
            <a:r>
              <a:rPr lang="en"/>
              <a:t>Controlled Breathing: Slowing the breath, or using pursed-lip breathing (puckering lips as if blowing out a candle) to slow the exhalation. </a:t>
            </a:r>
            <a:endParaRPr/>
          </a:p>
          <a:p>
            <a:pPr indent="0" lvl="0" marL="0" rtl="0" algn="l">
              <a:spcBef>
                <a:spcPts val="0"/>
              </a:spcBef>
              <a:spcAft>
                <a:spcPts val="0"/>
              </a:spcAft>
              <a:buNone/>
            </a:pPr>
            <a:r>
              <a:rPr lang="en"/>
              <a:t>Diaphragmatic Breathing</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92ef081116_1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92ef081116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92ef081116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92ef081116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92f198cf0d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92f198cf0d_1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92f198cf0d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92f198cf0d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92f198cf0d_1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92f198cf0d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92f198cf0d_1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92f198cf0d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92f198cf0d_1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92f198cf0d_1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92f198cf0d_1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92f198cf0d_1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Hypoventilation is a, often serious, medical condition where breathing is too shallow or too slow to meet the body’s needs, causing carbon dioxide ($CO_2$) to build up in the blood (hypercapnia) and oxygen levels to drop (hypoxemia). Common symptoms include chronic daytime sleepiness, morning headaches, confusion, fatigue, and shortness of breath. [</a:t>
            </a:r>
            <a:r>
              <a:rPr lang="en" u="sng">
                <a:solidFill>
                  <a:schemeClr val="hlink"/>
                </a:solidFill>
                <a:hlinkClick r:id="rId2"/>
              </a:rPr>
              <a:t>1</a:t>
            </a:r>
            <a:r>
              <a:rPr lang="en">
                <a:solidFill>
                  <a:schemeClr val="dk1"/>
                </a:solidFill>
              </a:rPr>
              <a:t>, </a:t>
            </a:r>
            <a:r>
              <a:rPr lang="en" u="sng">
                <a:solidFill>
                  <a:schemeClr val="hlink"/>
                </a:solidFill>
                <a:hlinkClick r:id="rId3"/>
              </a:rPr>
              <a:t>2</a:t>
            </a:r>
            <a:r>
              <a:rPr lang="en">
                <a:solidFill>
                  <a:schemeClr val="dk1"/>
                </a:solidFill>
              </a:rPr>
              <a:t>, </a:t>
            </a:r>
            <a:r>
              <a:rPr lang="en" u="sng">
                <a:solidFill>
                  <a:schemeClr val="hlink"/>
                </a:solidFill>
                <a:hlinkClick r:id="rId4"/>
              </a:rPr>
              <a:t>3</a:t>
            </a:r>
            <a:r>
              <a:rPr lang="en">
                <a:solidFill>
                  <a:schemeClr val="dk1"/>
                </a:solidFill>
              </a:rPr>
              <a:t>, </a:t>
            </a:r>
            <a:r>
              <a:rPr lang="en" u="sng">
                <a:solidFill>
                  <a:schemeClr val="hlink"/>
                </a:solidFill>
                <a:hlinkClick r:id="rId5"/>
              </a:rPr>
              <a:t>4</a:t>
            </a:r>
            <a:r>
              <a:rPr lang="en">
                <a:solidFill>
                  <a:schemeClr val="dk1"/>
                </a:solidFill>
              </a:rPr>
              <a:t>, </a:t>
            </a:r>
            <a:r>
              <a:rPr lang="en" u="sng">
                <a:solidFill>
                  <a:schemeClr val="hlink"/>
                </a:solidFill>
                <a:hlinkClick r:id="rId6"/>
              </a:rPr>
              <a:t>5</a:t>
            </a:r>
            <a:r>
              <a:rPr lang="en">
                <a:solidFill>
                  <a:schemeClr val="dk1"/>
                </a:solidFill>
              </a:rPr>
              <a:t>, </a:t>
            </a:r>
            <a:r>
              <a:rPr lang="en" u="sng">
                <a:solidFill>
                  <a:schemeClr val="hlink"/>
                </a:solidFill>
                <a:hlinkClick r:id="rId7"/>
              </a:rPr>
              <a:t>6</a:t>
            </a: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rPr>
              <a:t>Definition and Key Aspects</a:t>
            </a:r>
            <a:endParaRPr b="1" sz="1300">
              <a:solidFill>
                <a:schemeClr val="dk1"/>
              </a:solidFill>
            </a:endParaRPr>
          </a:p>
          <a:p>
            <a:pPr indent="-298450" lvl="0" marL="457200" rtl="0" algn="l">
              <a:lnSpc>
                <a:spcPct val="115000"/>
              </a:lnSpc>
              <a:spcBef>
                <a:spcPts val="1100"/>
              </a:spcBef>
              <a:spcAft>
                <a:spcPts val="0"/>
              </a:spcAft>
              <a:buClr>
                <a:schemeClr val="dk1"/>
              </a:buClr>
              <a:buSzPts val="1100"/>
              <a:buChar char="●"/>
            </a:pPr>
            <a:r>
              <a:rPr b="1" lang="en">
                <a:solidFill>
                  <a:schemeClr val="dk1"/>
                </a:solidFill>
              </a:rPr>
              <a:t>Mechanism:</a:t>
            </a:r>
            <a:r>
              <a:rPr lang="en">
                <a:solidFill>
                  <a:schemeClr val="dk1"/>
                </a:solidFill>
              </a:rPr>
              <a:t> The rate or depth of breathing is insufficient, resulting in inadequate exchange of gases in the lungs.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Physiological Effect:</a:t>
            </a:r>
            <a:r>
              <a:rPr lang="en">
                <a:solidFill>
                  <a:schemeClr val="dk1"/>
                </a:solidFill>
              </a:rPr>
              <a:t> It causes an increase in CO_2 levels, leading to respiratory acidosis (acidic blood) and decreased blood oxygen levels.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Causes:</a:t>
            </a:r>
            <a:r>
              <a:rPr lang="en">
                <a:solidFill>
                  <a:schemeClr val="dk1"/>
                </a:solidFill>
              </a:rPr>
              <a:t> Common causes include CNS depressants (alcohol, opioids), obesity (Obesity Hypoventilation Syndrome), chronic lung disease, and neuromuscular disorders. [</a:t>
            </a:r>
            <a:r>
              <a:rPr lang="en" u="sng">
                <a:solidFill>
                  <a:schemeClr val="hlink"/>
                </a:solidFill>
                <a:hlinkClick r:id="rId8"/>
              </a:rPr>
              <a:t>1</a:t>
            </a:r>
            <a:r>
              <a:rPr lang="en">
                <a:solidFill>
                  <a:schemeClr val="dk1"/>
                </a:solidFill>
              </a:rPr>
              <a:t>, </a:t>
            </a:r>
            <a:r>
              <a:rPr lang="en" u="sng">
                <a:solidFill>
                  <a:schemeClr val="hlink"/>
                </a:solidFill>
                <a:hlinkClick r:id="rId9"/>
              </a:rPr>
              <a:t>2</a:t>
            </a:r>
            <a:r>
              <a:rPr lang="en">
                <a:solidFill>
                  <a:schemeClr val="dk1"/>
                </a:solidFill>
              </a:rPr>
              <a:t>, </a:t>
            </a:r>
            <a:r>
              <a:rPr lang="en" u="sng">
                <a:solidFill>
                  <a:schemeClr val="hlink"/>
                </a:solidFill>
                <a:hlinkClick r:id="rId10"/>
              </a:rPr>
              <a:t>5</a:t>
            </a:r>
            <a:r>
              <a:rPr lang="en">
                <a:solidFill>
                  <a:schemeClr val="dk1"/>
                </a:solidFill>
              </a:rPr>
              <a:t>, </a:t>
            </a:r>
            <a:r>
              <a:rPr lang="en" u="sng">
                <a:solidFill>
                  <a:schemeClr val="hlink"/>
                </a:solidFill>
                <a:hlinkClick r:id="rId11"/>
              </a:rPr>
              <a:t>7</a:t>
            </a:r>
            <a:r>
              <a:rPr lang="en">
                <a:solidFill>
                  <a:schemeClr val="dk1"/>
                </a:solidFill>
              </a:rPr>
              <a:t>, </a:t>
            </a:r>
            <a:r>
              <a:rPr lang="en" u="sng">
                <a:solidFill>
                  <a:schemeClr val="hlink"/>
                </a:solidFill>
                <a:hlinkClick r:id="rId12"/>
              </a:rPr>
              <a:t>8</a:t>
            </a:r>
            <a:r>
              <a:rPr lang="en">
                <a:solidFill>
                  <a:schemeClr val="dk1"/>
                </a:solidFill>
              </a:rPr>
              <a:t>, </a:t>
            </a:r>
            <a:r>
              <a:rPr lang="en" u="sng">
                <a:solidFill>
                  <a:schemeClr val="hlink"/>
                </a:solidFill>
                <a:hlinkClick r:id="rId13"/>
              </a:rPr>
              <a:t>9</a:t>
            </a:r>
            <a:r>
              <a:rPr lang="en">
                <a:solidFill>
                  <a:schemeClr val="dk1"/>
                </a:solidFill>
              </a:rPr>
              <a:t>] </a:t>
            </a:r>
            <a:endParaRPr>
              <a:solidFill>
                <a:schemeClr val="dk1"/>
              </a:solidFill>
            </a:endParaRPr>
          </a:p>
          <a:p>
            <a:pPr indent="0" lvl="0" marL="0" rtl="0" algn="l">
              <a:lnSpc>
                <a:spcPct val="115000"/>
              </a:lnSpc>
              <a:spcBef>
                <a:spcPts val="1100"/>
              </a:spcBef>
              <a:spcAft>
                <a:spcPts val="0"/>
              </a:spcAft>
              <a:buClr>
                <a:schemeClr val="dk1"/>
              </a:buClr>
              <a:buSzPts val="1100"/>
              <a:buFont typeface="Arial"/>
              <a:buNone/>
            </a:pPr>
            <a:r>
              <a:rPr b="1" lang="en" sz="1300">
                <a:solidFill>
                  <a:schemeClr val="dk1"/>
                </a:solidFill>
              </a:rPr>
              <a:t>Symptoms of Hypoventilation</a:t>
            </a:r>
            <a:endParaRPr b="1" sz="1300">
              <a:solidFill>
                <a:schemeClr val="dk1"/>
              </a:solidFill>
            </a:endParaRPr>
          </a:p>
          <a:p>
            <a:pPr indent="-298450" lvl="0" marL="457200" rtl="0" algn="l">
              <a:lnSpc>
                <a:spcPct val="115000"/>
              </a:lnSpc>
              <a:spcBef>
                <a:spcPts val="1100"/>
              </a:spcBef>
              <a:spcAft>
                <a:spcPts val="0"/>
              </a:spcAft>
              <a:buClr>
                <a:schemeClr val="dk1"/>
              </a:buClr>
              <a:buSzPts val="1100"/>
              <a:buChar char="●"/>
            </a:pPr>
            <a:r>
              <a:rPr b="1" lang="en">
                <a:solidFill>
                  <a:schemeClr val="dk1"/>
                </a:solidFill>
              </a:rPr>
              <a:t>Daytime Fatigue/Sleepiness:</a:t>
            </a:r>
            <a:r>
              <a:rPr lang="en">
                <a:solidFill>
                  <a:schemeClr val="dk1"/>
                </a:solidFill>
              </a:rPr>
              <a:t> Excessive sleepiness or fatigue during the day is common due to poor sleep quality.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Morning Headaches:</a:t>
            </a:r>
            <a:r>
              <a:rPr lang="en">
                <a:solidFill>
                  <a:schemeClr val="dk1"/>
                </a:solidFill>
              </a:rPr>
              <a:t> Often caused by high carbon dioxide levels during sleep.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Cognitive Issues:</a:t>
            </a:r>
            <a:r>
              <a:rPr lang="en">
                <a:solidFill>
                  <a:schemeClr val="dk1"/>
                </a:solidFill>
              </a:rPr>
              <a:t> Difficulty focusing, confusion, or poor memory.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Breathing Difficulties:</a:t>
            </a:r>
            <a:r>
              <a:rPr lang="en">
                <a:solidFill>
                  <a:schemeClr val="dk1"/>
                </a:solidFill>
              </a:rPr>
              <a:t> Shortness of breath, or feeling like you cannot take a full breath.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Cyanosis:</a:t>
            </a:r>
            <a:r>
              <a:rPr lang="en">
                <a:solidFill>
                  <a:schemeClr val="dk1"/>
                </a:solidFill>
              </a:rPr>
              <a:t> Bluish color in the skin or lips, indicating low oxygen levels.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Other Symptoms:</a:t>
            </a:r>
            <a:r>
              <a:rPr lang="en">
                <a:solidFill>
                  <a:schemeClr val="dk1"/>
                </a:solidFill>
              </a:rPr>
              <a:t> Morning headaches, dizziness, and in severe, cases seizures. [</a:t>
            </a:r>
            <a:r>
              <a:rPr lang="en" u="sng">
                <a:solidFill>
                  <a:schemeClr val="hlink"/>
                </a:solidFill>
                <a:hlinkClick r:id="rId14"/>
              </a:rPr>
              <a:t>2</a:t>
            </a:r>
            <a:r>
              <a:rPr lang="en">
                <a:solidFill>
                  <a:schemeClr val="dk1"/>
                </a:solidFill>
              </a:rPr>
              <a:t>, </a:t>
            </a:r>
            <a:r>
              <a:rPr lang="en" u="sng">
                <a:solidFill>
                  <a:schemeClr val="hlink"/>
                </a:solidFill>
                <a:hlinkClick r:id="rId15"/>
              </a:rPr>
              <a:t>3</a:t>
            </a:r>
            <a:r>
              <a:rPr lang="en">
                <a:solidFill>
                  <a:schemeClr val="dk1"/>
                </a:solidFill>
              </a:rPr>
              <a:t>, </a:t>
            </a:r>
            <a:r>
              <a:rPr lang="en" u="sng">
                <a:solidFill>
                  <a:schemeClr val="hlink"/>
                </a:solidFill>
                <a:hlinkClick r:id="rId16"/>
              </a:rPr>
              <a:t>4</a:t>
            </a:r>
            <a:r>
              <a:rPr lang="en">
                <a:solidFill>
                  <a:schemeClr val="dk1"/>
                </a:solidFill>
              </a:rPr>
              <a:t>, </a:t>
            </a:r>
            <a:r>
              <a:rPr lang="en" u="sng">
                <a:solidFill>
                  <a:schemeClr val="hlink"/>
                </a:solidFill>
                <a:hlinkClick r:id="rId17"/>
              </a:rPr>
              <a:t>5</a:t>
            </a:r>
            <a:r>
              <a:rPr lang="en">
                <a:solidFill>
                  <a:schemeClr val="dk1"/>
                </a:solidFill>
              </a:rPr>
              <a:t>, </a:t>
            </a:r>
            <a:r>
              <a:rPr lang="en" u="sng">
                <a:solidFill>
                  <a:schemeClr val="hlink"/>
                </a:solidFill>
                <a:hlinkClick r:id="rId18"/>
              </a:rPr>
              <a:t>6</a:t>
            </a:r>
            <a:r>
              <a:rPr lang="en">
                <a:solidFill>
                  <a:schemeClr val="dk1"/>
                </a:solidFill>
              </a:rPr>
              <a:t>, </a:t>
            </a:r>
            <a:r>
              <a:rPr lang="en" u="sng">
                <a:solidFill>
                  <a:schemeClr val="hlink"/>
                </a:solidFill>
                <a:hlinkClick r:id="rId19"/>
              </a:rPr>
              <a:t>7</a:t>
            </a:r>
            <a:r>
              <a:rPr lang="en">
                <a:solidFill>
                  <a:schemeClr val="dk1"/>
                </a:solidFill>
              </a:rPr>
              <a:t>, </a:t>
            </a:r>
            <a:r>
              <a:rPr lang="en" u="sng">
                <a:solidFill>
                  <a:schemeClr val="hlink"/>
                </a:solidFill>
                <a:hlinkClick r:id="rId20"/>
              </a:rPr>
              <a:t>10</a:t>
            </a:r>
            <a:r>
              <a:rPr lang="en">
                <a:solidFill>
                  <a:schemeClr val="dk1"/>
                </a:solidFill>
              </a:rPr>
              <a:t>] </a:t>
            </a:r>
            <a:endParaRPr>
              <a:solidFill>
                <a:schemeClr val="dk1"/>
              </a:solidFill>
            </a:endParaRPr>
          </a:p>
          <a:p>
            <a:pPr indent="0" lvl="0" marL="0" rtl="0" algn="l">
              <a:lnSpc>
                <a:spcPct val="115000"/>
              </a:lnSpc>
              <a:spcBef>
                <a:spcPts val="1100"/>
              </a:spcBef>
              <a:spcAft>
                <a:spcPts val="0"/>
              </a:spcAft>
              <a:buClr>
                <a:schemeClr val="dk1"/>
              </a:buClr>
              <a:buSzPts val="1100"/>
              <a:buFont typeface="Arial"/>
              <a:buNone/>
            </a:pPr>
            <a:r>
              <a:rPr b="1" lang="en">
                <a:solidFill>
                  <a:schemeClr val="dk1"/>
                </a:solidFill>
              </a:rPr>
              <a:t>When to Seek Medical Attention </a:t>
            </a:r>
            <a:r>
              <a:rPr lang="en">
                <a:solidFill>
                  <a:schemeClr val="dk1"/>
                </a:solidFill>
              </a:rPr>
              <a:t>Untreated hypoventilation can lead to severe complications, including organ failure or even death. It is important to consult a doctor for symptoms like persistent morning headaches, chronic exhaustion, or a feeling of being unable to catch one's breath. [</a:t>
            </a:r>
            <a:r>
              <a:rPr lang="en" u="sng">
                <a:solidFill>
                  <a:schemeClr val="hlink"/>
                </a:solidFill>
                <a:hlinkClick r:id="rId21"/>
              </a:rPr>
              <a:t>2</a:t>
            </a:r>
            <a:r>
              <a:rPr lang="en">
                <a:solidFill>
                  <a:schemeClr val="dk1"/>
                </a:solidFill>
              </a:rPr>
              <a:t>, </a:t>
            </a:r>
            <a:r>
              <a:rPr lang="en" u="sng">
                <a:solidFill>
                  <a:schemeClr val="hlink"/>
                </a:solidFill>
                <a:hlinkClick r:id="rId22"/>
              </a:rPr>
              <a:t>3</a:t>
            </a:r>
            <a:r>
              <a:rPr lang="en">
                <a:solidFill>
                  <a:schemeClr val="dk1"/>
                </a:solidFill>
              </a:rPr>
              <a:t>, </a:t>
            </a:r>
            <a:r>
              <a:rPr lang="en" u="sng">
                <a:solidFill>
                  <a:schemeClr val="hlink"/>
                </a:solidFill>
                <a:hlinkClick r:id="rId23"/>
              </a:rPr>
              <a:t>8</a:t>
            </a:r>
            <a:r>
              <a:rPr lang="en">
                <a:solidFill>
                  <a:schemeClr val="dk1"/>
                </a:solidFill>
              </a:rPr>
              <a:t>, </a:t>
            </a:r>
            <a:r>
              <a:rPr lang="en" u="sng">
                <a:solidFill>
                  <a:schemeClr val="hlink"/>
                </a:solidFill>
                <a:hlinkClick r:id="rId24"/>
              </a:rPr>
              <a:t>11</a:t>
            </a:r>
            <a:r>
              <a:rPr lang="en">
                <a:solidFill>
                  <a:schemeClr val="dk1"/>
                </a:solidFill>
              </a:rPr>
              <a:t>, </a:t>
            </a:r>
            <a:r>
              <a:rPr lang="en" u="sng">
                <a:solidFill>
                  <a:schemeClr val="hlink"/>
                </a:solidFill>
                <a:hlinkClick r:id="rId25"/>
              </a:rPr>
              <a:t>12</a:t>
            </a: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rPr>
              <a:t>AI responses may include mistakes.</a:t>
            </a:r>
            <a:endParaRPr i="1">
              <a:solidFill>
                <a:schemeClr val="dk1"/>
              </a:solidFill>
            </a:endParaRPr>
          </a:p>
          <a:p>
            <a:pPr indent="0" lvl="0" marL="0" rtl="0" algn="l">
              <a:lnSpc>
                <a:spcPct val="115000"/>
              </a:lnSpc>
              <a:spcBef>
                <a:spcPts val="1100"/>
              </a:spcBef>
              <a:spcAft>
                <a:spcPts val="0"/>
              </a:spcAft>
              <a:buClr>
                <a:schemeClr val="dk1"/>
              </a:buClr>
              <a:buSzPts val="1100"/>
              <a:buFont typeface="Arial"/>
              <a:buNone/>
            </a:pPr>
            <a:r>
              <a:rPr lang="en">
                <a:solidFill>
                  <a:schemeClr val="dk1"/>
                </a:solidFill>
              </a:rPr>
              <a:t>[1] </a:t>
            </a:r>
            <a:r>
              <a:rPr lang="en" u="sng">
                <a:solidFill>
                  <a:schemeClr val="hlink"/>
                </a:solidFill>
                <a:hlinkClick r:id="rId26"/>
              </a:rPr>
              <a:t>https://medlineplus.gov/ency/article/002377.htm</a:t>
            </a:r>
            <a:endParaRPr u="sng">
              <a:solidFill>
                <a:schemeClr val="hlink"/>
              </a:solidFill>
            </a:endParaRPr>
          </a:p>
          <a:p>
            <a:pPr indent="0" lvl="0" marL="0" rtl="0" algn="l">
              <a:spcBef>
                <a:spcPts val="0"/>
              </a:spcBef>
              <a:spcAft>
                <a:spcPts val="0"/>
              </a:spcAft>
              <a:buClr>
                <a:schemeClr val="dk1"/>
              </a:buClr>
              <a:buSzPts val="1100"/>
              <a:buFont typeface="Arial"/>
              <a:buNone/>
            </a:pPr>
            <a:r>
              <a:rPr lang="en">
                <a:solidFill>
                  <a:schemeClr val="dk1"/>
                </a:solidFill>
              </a:rPr>
              <a:t>[2] </a:t>
            </a:r>
            <a:r>
              <a:rPr lang="en" u="sng">
                <a:solidFill>
                  <a:schemeClr val="hlink"/>
                </a:solidFill>
                <a:hlinkClick r:id="rId27"/>
              </a:rPr>
              <a:t>https://www.ebsco.com/research-starters/health-and-medicine/hypoventilation</a:t>
            </a:r>
            <a:endParaRPr u="sng">
              <a:solidFill>
                <a:schemeClr val="hlink"/>
              </a:solidFill>
            </a:endParaRPr>
          </a:p>
          <a:p>
            <a:pPr indent="0" lvl="0" marL="0" rtl="0" algn="l">
              <a:spcBef>
                <a:spcPts val="0"/>
              </a:spcBef>
              <a:spcAft>
                <a:spcPts val="0"/>
              </a:spcAft>
              <a:buClr>
                <a:schemeClr val="dk1"/>
              </a:buClr>
              <a:buSzPts val="1100"/>
              <a:buFont typeface="Arial"/>
              <a:buNone/>
            </a:pPr>
            <a:r>
              <a:rPr lang="en">
                <a:solidFill>
                  <a:schemeClr val="dk1"/>
                </a:solidFill>
              </a:rPr>
              <a:t>[3] </a:t>
            </a:r>
            <a:r>
              <a:rPr lang="en" u="sng">
                <a:solidFill>
                  <a:schemeClr val="hlink"/>
                </a:solidFill>
                <a:hlinkClick r:id="rId28"/>
              </a:rPr>
              <a:t>https://resources.healthgrades.com/right-care/lungs-breathing-and-respiration/hypoventilation</a:t>
            </a:r>
            <a:endParaRPr u="sng">
              <a:solidFill>
                <a:schemeClr val="hlink"/>
              </a:solidFill>
            </a:endParaRPr>
          </a:p>
          <a:p>
            <a:pPr indent="0" lvl="0" marL="0" rtl="0" algn="l">
              <a:spcBef>
                <a:spcPts val="0"/>
              </a:spcBef>
              <a:spcAft>
                <a:spcPts val="0"/>
              </a:spcAft>
              <a:buClr>
                <a:schemeClr val="dk1"/>
              </a:buClr>
              <a:buSzPts val="1100"/>
              <a:buFont typeface="Arial"/>
              <a:buNone/>
            </a:pPr>
            <a:r>
              <a:rPr lang="en">
                <a:solidFill>
                  <a:schemeClr val="dk1"/>
                </a:solidFill>
              </a:rPr>
              <a:t>[4] </a:t>
            </a:r>
            <a:r>
              <a:rPr lang="en" u="sng">
                <a:solidFill>
                  <a:schemeClr val="hlink"/>
                </a:solidFill>
                <a:hlinkClick r:id="rId29"/>
              </a:rPr>
              <a:t>https://www.myprivia.com/flsleepspecialists/news/sleep-related-hypoventilation-signs-causes-diagnosis</a:t>
            </a:r>
            <a:endParaRPr u="sng">
              <a:solidFill>
                <a:schemeClr val="hlink"/>
              </a:solidFill>
            </a:endParaRPr>
          </a:p>
          <a:p>
            <a:pPr indent="0" lvl="0" marL="0" rtl="0" algn="l">
              <a:spcBef>
                <a:spcPts val="0"/>
              </a:spcBef>
              <a:spcAft>
                <a:spcPts val="0"/>
              </a:spcAft>
              <a:buClr>
                <a:schemeClr val="dk1"/>
              </a:buClr>
              <a:buSzPts val="1100"/>
              <a:buFont typeface="Arial"/>
              <a:buNone/>
            </a:pPr>
            <a:r>
              <a:rPr lang="en">
                <a:solidFill>
                  <a:schemeClr val="dk1"/>
                </a:solidFill>
              </a:rPr>
              <a:t>[5] </a:t>
            </a:r>
            <a:r>
              <a:rPr lang="en" u="sng">
                <a:solidFill>
                  <a:schemeClr val="hlink"/>
                </a:solidFill>
                <a:hlinkClick r:id="rId30"/>
              </a:rPr>
              <a:t>https://www.youtube.com/watch?v=aVyAWjaGT8Q</a:t>
            </a:r>
            <a:endParaRPr u="sng">
              <a:solidFill>
                <a:schemeClr val="hlink"/>
              </a:solidFill>
            </a:endParaRPr>
          </a:p>
          <a:p>
            <a:pPr indent="0" lvl="0" marL="0" rtl="0" algn="l">
              <a:spcBef>
                <a:spcPts val="0"/>
              </a:spcBef>
              <a:spcAft>
                <a:spcPts val="0"/>
              </a:spcAft>
              <a:buClr>
                <a:schemeClr val="dk1"/>
              </a:buClr>
              <a:buSzPts val="1100"/>
              <a:buFont typeface="Arial"/>
              <a:buNone/>
            </a:pPr>
            <a:r>
              <a:rPr lang="en">
                <a:solidFill>
                  <a:schemeClr val="dk1"/>
                </a:solidFill>
              </a:rPr>
              <a:t>[6] </a:t>
            </a:r>
            <a:r>
              <a:rPr lang="en" u="sng">
                <a:solidFill>
                  <a:schemeClr val="hlink"/>
                </a:solidFill>
                <a:hlinkClick r:id="rId31"/>
              </a:rPr>
              <a:t>https://www.gosh.nhs.uk/conditions-and-treatments/conditions-we-treat/sleep-related-hypoventilation-srh/</a:t>
            </a:r>
            <a:endParaRPr u="sng">
              <a:solidFill>
                <a:schemeClr val="hlink"/>
              </a:solidFill>
            </a:endParaRPr>
          </a:p>
          <a:p>
            <a:pPr indent="0" lvl="0" marL="0" rtl="0" algn="l">
              <a:spcBef>
                <a:spcPts val="0"/>
              </a:spcBef>
              <a:spcAft>
                <a:spcPts val="0"/>
              </a:spcAft>
              <a:buClr>
                <a:schemeClr val="dk1"/>
              </a:buClr>
              <a:buSzPts val="1100"/>
              <a:buFont typeface="Arial"/>
              <a:buNone/>
            </a:pPr>
            <a:r>
              <a:rPr lang="en">
                <a:solidFill>
                  <a:schemeClr val="dk1"/>
                </a:solidFill>
              </a:rPr>
              <a:t>[7] </a:t>
            </a:r>
            <a:r>
              <a:rPr lang="en" u="sng">
                <a:solidFill>
                  <a:schemeClr val="hlink"/>
                </a:solidFill>
                <a:hlinkClick r:id="rId32"/>
              </a:rPr>
              <a:t>https://www.cincinnatichildrens.org/health/h/hypoventilation</a:t>
            </a:r>
            <a:endParaRPr u="sng">
              <a:solidFill>
                <a:schemeClr val="hlink"/>
              </a:solidFill>
            </a:endParaRPr>
          </a:p>
          <a:p>
            <a:pPr indent="0" lvl="0" marL="0" rtl="0" algn="l">
              <a:spcBef>
                <a:spcPts val="0"/>
              </a:spcBef>
              <a:spcAft>
                <a:spcPts val="0"/>
              </a:spcAft>
              <a:buClr>
                <a:schemeClr val="dk1"/>
              </a:buClr>
              <a:buSzPts val="1100"/>
              <a:buFont typeface="Arial"/>
              <a:buNone/>
            </a:pPr>
            <a:r>
              <a:rPr lang="en">
                <a:solidFill>
                  <a:schemeClr val="dk1"/>
                </a:solidFill>
              </a:rPr>
              <a:t>[8] </a:t>
            </a:r>
            <a:r>
              <a:rPr lang="en" u="sng">
                <a:solidFill>
                  <a:schemeClr val="hlink"/>
                </a:solidFill>
                <a:hlinkClick r:id="rId33"/>
              </a:rPr>
              <a:t>https://my.clevelandclinic.org/health/diseases/24393-obesity-hypoventilation-syndrome</a:t>
            </a:r>
            <a:endParaRPr u="sng">
              <a:solidFill>
                <a:schemeClr val="hlink"/>
              </a:solidFill>
            </a:endParaRPr>
          </a:p>
          <a:p>
            <a:pPr indent="0" lvl="0" marL="0" rtl="0" algn="l">
              <a:spcBef>
                <a:spcPts val="0"/>
              </a:spcBef>
              <a:spcAft>
                <a:spcPts val="0"/>
              </a:spcAft>
              <a:buClr>
                <a:schemeClr val="dk1"/>
              </a:buClr>
              <a:buSzPts val="1100"/>
              <a:buFont typeface="Arial"/>
              <a:buNone/>
            </a:pPr>
            <a:r>
              <a:rPr lang="en">
                <a:solidFill>
                  <a:schemeClr val="dk1"/>
                </a:solidFill>
              </a:rPr>
              <a:t>[9] </a:t>
            </a:r>
            <a:r>
              <a:rPr lang="en" u="sng">
                <a:solidFill>
                  <a:schemeClr val="hlink"/>
                </a:solidFill>
                <a:hlinkClick r:id="rId34"/>
              </a:rPr>
              <a:t>https://www.youtube.com/watch?v=GLSHTCz22_U</a:t>
            </a:r>
            <a:endParaRPr u="sng">
              <a:solidFill>
                <a:schemeClr val="hlink"/>
              </a:solidFill>
            </a:endParaRPr>
          </a:p>
          <a:p>
            <a:pPr indent="0" lvl="0" marL="0" rtl="0" algn="l">
              <a:spcBef>
                <a:spcPts val="0"/>
              </a:spcBef>
              <a:spcAft>
                <a:spcPts val="0"/>
              </a:spcAft>
              <a:buClr>
                <a:schemeClr val="dk1"/>
              </a:buClr>
              <a:buSzPts val="1100"/>
              <a:buFont typeface="Arial"/>
              <a:buNone/>
            </a:pPr>
            <a:r>
              <a:rPr lang="en">
                <a:solidFill>
                  <a:schemeClr val="dk1"/>
                </a:solidFill>
              </a:rPr>
              <a:t>[10] </a:t>
            </a:r>
            <a:r>
              <a:rPr lang="en" u="sng">
                <a:solidFill>
                  <a:schemeClr val="hlink"/>
                </a:solidFill>
                <a:hlinkClick r:id="rId35"/>
              </a:rPr>
              <a:t>https://www.sleepfoundation.org/sleep-apnea/hypoventilation</a:t>
            </a:r>
            <a:endParaRPr u="sng">
              <a:solidFill>
                <a:schemeClr val="hlink"/>
              </a:solidFill>
            </a:endParaRPr>
          </a:p>
          <a:p>
            <a:pPr indent="0" lvl="0" marL="0" rtl="0" algn="l">
              <a:spcBef>
                <a:spcPts val="0"/>
              </a:spcBef>
              <a:spcAft>
                <a:spcPts val="0"/>
              </a:spcAft>
              <a:buClr>
                <a:schemeClr val="dk1"/>
              </a:buClr>
              <a:buSzPts val="1100"/>
              <a:buFont typeface="Arial"/>
              <a:buNone/>
            </a:pPr>
            <a:r>
              <a:rPr lang="en">
                <a:solidFill>
                  <a:schemeClr val="dk1"/>
                </a:solidFill>
              </a:rPr>
              <a:t>[11] </a:t>
            </a:r>
            <a:r>
              <a:rPr lang="en" u="sng">
                <a:solidFill>
                  <a:schemeClr val="hlink"/>
                </a:solidFill>
                <a:hlinkClick r:id="rId36"/>
              </a:rPr>
              <a:t>https://www.lung.org/lung-health-diseases/warning-signs-of-lung-disease/shortness-of-breath/learn-about-shortness-of-breath</a:t>
            </a:r>
            <a:endParaRPr u="sng">
              <a:solidFill>
                <a:schemeClr val="hlink"/>
              </a:solidFill>
            </a:endParaRPr>
          </a:p>
          <a:p>
            <a:pPr indent="0" lvl="0" marL="0" rtl="0" algn="l">
              <a:spcBef>
                <a:spcPts val="0"/>
              </a:spcBef>
              <a:spcAft>
                <a:spcPts val="0"/>
              </a:spcAft>
              <a:buClr>
                <a:schemeClr val="dk1"/>
              </a:buClr>
              <a:buSzPts val="1100"/>
              <a:buFont typeface="Arial"/>
              <a:buNone/>
            </a:pPr>
            <a:r>
              <a:rPr lang="en">
                <a:solidFill>
                  <a:schemeClr val="dk1"/>
                </a:solidFill>
              </a:rPr>
              <a:t>[12] </a:t>
            </a:r>
            <a:r>
              <a:rPr lang="en" u="sng">
                <a:solidFill>
                  <a:schemeClr val="hlink"/>
                </a:solidFill>
                <a:hlinkClick r:id="rId37"/>
              </a:rPr>
              <a:t>https://www.bluecolibriapp.com/blog/exhaustion</a:t>
            </a:r>
            <a:endParaRPr u="sng">
              <a:solidFill>
                <a:schemeClr val="hlink"/>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92f198cf0d_1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92f198cf0d_1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92ef08111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92ef08111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ca34aa8dee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ca34aa8dee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92f198cf0d_1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92f198cf0d_1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t>The nasal cycle (alternating congestion/decongestion of nostrils every ~2–6 hours) reflects autonomic shifts.</a:t>
            </a:r>
            <a:endParaRPr/>
          </a:p>
          <a:p>
            <a:pPr indent="0" lvl="0" marL="0" rtl="0" algn="l">
              <a:lnSpc>
                <a:spcPct val="115000"/>
              </a:lnSpc>
              <a:spcBef>
                <a:spcPts val="1200"/>
              </a:spcBef>
              <a:spcAft>
                <a:spcPts val="0"/>
              </a:spcAft>
              <a:buClr>
                <a:schemeClr val="dk1"/>
              </a:buClr>
              <a:buSzPts val="1100"/>
              <a:buFont typeface="Arial"/>
              <a:buNone/>
            </a:pPr>
            <a:r>
              <a:rPr lang="en"/>
              <a:t>Research suggests:</a:t>
            </a:r>
            <a:endParaRPr/>
          </a:p>
          <a:p>
            <a:pPr indent="-298450" lvl="0" marL="457200" rtl="0" algn="l">
              <a:lnSpc>
                <a:spcPct val="115000"/>
              </a:lnSpc>
              <a:spcBef>
                <a:spcPts val="1200"/>
              </a:spcBef>
              <a:spcAft>
                <a:spcPts val="0"/>
              </a:spcAft>
              <a:buClr>
                <a:schemeClr val="dk1"/>
              </a:buClr>
              <a:buSzPts val="1100"/>
              <a:buChar char="●"/>
            </a:pPr>
            <a:r>
              <a:rPr lang="en"/>
              <a:t>Right nostril dominance may correlate with sympathetic activation</a:t>
            </a:r>
            <a:endParaRPr/>
          </a:p>
          <a:p>
            <a:pPr indent="-298450" lvl="0" marL="457200" rtl="0" algn="l">
              <a:lnSpc>
                <a:spcPct val="115000"/>
              </a:lnSpc>
              <a:spcBef>
                <a:spcPts val="0"/>
              </a:spcBef>
              <a:spcAft>
                <a:spcPts val="0"/>
              </a:spcAft>
              <a:buClr>
                <a:schemeClr val="dk1"/>
              </a:buClr>
              <a:buSzPts val="1100"/>
              <a:buChar char="●"/>
            </a:pPr>
            <a:r>
              <a:rPr lang="en"/>
              <a:t>Left nostril dominance may correlate with parasympathetic influence</a:t>
            </a:r>
            <a:endParaRPr/>
          </a:p>
          <a:p>
            <a:pPr indent="0" lvl="0" marL="0" rtl="0" algn="l">
              <a:lnSpc>
                <a:spcPct val="115000"/>
              </a:lnSpc>
              <a:spcBef>
                <a:spcPts val="1200"/>
              </a:spcBef>
              <a:spcAft>
                <a:spcPts val="0"/>
              </a:spcAft>
              <a:buClr>
                <a:schemeClr val="dk1"/>
              </a:buClr>
              <a:buSzPts val="1100"/>
              <a:buFont typeface="Arial"/>
              <a:buNone/>
            </a:pPr>
            <a:r>
              <a:rPr lang="en"/>
              <a:t>This may partly explain why practices like alternate nostril breathing feel regulatory.</a:t>
            </a:r>
            <a:endParaRPr/>
          </a:p>
          <a:p>
            <a:pPr indent="0" lvl="0" marL="0" rtl="0" algn="l">
              <a:spcBef>
                <a:spcPts val="120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942f00ef42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942f00ef42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933ee7fbf8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933ee7fbf8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b8d6ae8af4_4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b8d6ae8af4_4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942f00ef42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942f00ef42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ca34aa8dee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ca34aa8dee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ca34aa8dee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ca34aa8dee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
    <p:bg>
      <p:bgPr>
        <a:blipFill>
          <a:blip r:embed="rId2">
            <a:alphaModFix/>
          </a:blip>
          <a:stretch>
            <a:fillRect/>
          </a:stretch>
        </a:blipFill>
      </p:bgPr>
    </p:bg>
    <p:spTree>
      <p:nvGrpSpPr>
        <p:cNvPr id="50" name="Shape 50"/>
        <p:cNvGrpSpPr/>
        <p:nvPr/>
      </p:nvGrpSpPr>
      <p:grpSpPr>
        <a:xfrm>
          <a:off x="0" y="0"/>
          <a:ext cx="0" cy="0"/>
          <a:chOff x="0" y="0"/>
          <a:chExt cx="0" cy="0"/>
        </a:xfrm>
      </p:grpSpPr>
      <p:sp>
        <p:nvSpPr>
          <p:cNvPr id="51" name="Google Shape;51;p13"/>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3"/>
          <p:cNvSpPr/>
          <p:nvPr/>
        </p:nvSpPr>
        <p:spPr>
          <a:xfrm>
            <a:off x="0" y="2946600"/>
            <a:ext cx="6096000" cy="1739700"/>
          </a:xfrm>
          <a:prstGeom prst="rect">
            <a:avLst/>
          </a:prstGeom>
          <a:solidFill>
            <a:schemeClr val="lt1"/>
          </a:solidFill>
          <a:ln>
            <a:noFill/>
          </a:ln>
          <a:effectLst>
            <a:outerShdw blurRad="271463" rotWithShape="0" algn="bl" dist="66675">
              <a:schemeClr val="dk1">
                <a:alpha val="2902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3"/>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54" name="Shape 54"/>
        <p:cNvGrpSpPr/>
        <p:nvPr/>
      </p:nvGrpSpPr>
      <p:grpSpPr>
        <a:xfrm>
          <a:off x="0" y="0"/>
          <a:ext cx="0" cy="0"/>
          <a:chOff x="0" y="0"/>
          <a:chExt cx="0" cy="0"/>
        </a:xfrm>
      </p:grpSpPr>
      <p:sp>
        <p:nvSpPr>
          <p:cNvPr id="55" name="Google Shape;55;p14"/>
          <p:cNvSpPr/>
          <p:nvPr/>
        </p:nvSpPr>
        <p:spPr>
          <a:xfrm>
            <a:off x="-7000" y="353700"/>
            <a:ext cx="126300" cy="7083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4"/>
          <p:cNvSpPr/>
          <p:nvPr/>
        </p:nvSpPr>
        <p:spPr>
          <a:xfrm>
            <a:off x="6095875" y="-3600"/>
            <a:ext cx="3048000" cy="5150700"/>
          </a:xfrm>
          <a:prstGeom prst="rect">
            <a:avLst/>
          </a:prstGeom>
          <a:gradFill>
            <a:gsLst>
              <a:gs pos="0">
                <a:srgbClr val="05B3F1">
                  <a:alpha val="20392"/>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4"/>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59" name="Google Shape;59;p14"/>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0" name="Google Shape;60;p14"/>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61" name="Shape 61"/>
        <p:cNvGrpSpPr/>
        <p:nvPr/>
      </p:nvGrpSpPr>
      <p:grpSpPr>
        <a:xfrm>
          <a:off x="0" y="0"/>
          <a:ext cx="0" cy="0"/>
          <a:chOff x="0" y="0"/>
          <a:chExt cx="0" cy="0"/>
        </a:xfrm>
      </p:grpSpPr>
      <p:sp>
        <p:nvSpPr>
          <p:cNvPr id="62" name="Google Shape;62;p1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5"/>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5"/>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5"/>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5"/>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67" name="Google Shape;67;p15"/>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68" name="Google Shape;68;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 point">
    <p:spTree>
      <p:nvGrpSpPr>
        <p:cNvPr id="69" name="Shape 69"/>
        <p:cNvGrpSpPr/>
        <p:nvPr/>
      </p:nvGrpSpPr>
      <p:grpSpPr>
        <a:xfrm>
          <a:off x="0" y="0"/>
          <a:ext cx="0" cy="0"/>
          <a:chOff x="0" y="0"/>
          <a:chExt cx="0" cy="0"/>
        </a:xfrm>
      </p:grpSpPr>
      <p:cxnSp>
        <p:nvCxnSpPr>
          <p:cNvPr id="70" name="Google Shape;70;p16"/>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71" name="Google Shape;71;p16"/>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72" name="Google Shape;72;p1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_1">
    <p:bg>
      <p:bgPr>
        <a:solidFill>
          <a:schemeClr val="accent1"/>
        </a:solidFill>
      </p:bgPr>
    </p:bg>
    <p:spTree>
      <p:nvGrpSpPr>
        <p:cNvPr id="73" name="Shape 73"/>
        <p:cNvGrpSpPr/>
        <p:nvPr/>
      </p:nvGrpSpPr>
      <p:grpSpPr>
        <a:xfrm>
          <a:off x="0" y="0"/>
          <a:ext cx="0" cy="0"/>
          <a:chOff x="0" y="0"/>
          <a:chExt cx="0" cy="0"/>
        </a:xfrm>
      </p:grpSpPr>
      <p:sp>
        <p:nvSpPr>
          <p:cNvPr id="74" name="Google Shape;74;p17"/>
          <p:cNvSpPr/>
          <p:nvPr/>
        </p:nvSpPr>
        <p:spPr>
          <a:xfrm>
            <a:off x="0" y="1583350"/>
            <a:ext cx="7404300" cy="1739700"/>
          </a:xfrm>
          <a:prstGeom prst="rect">
            <a:avLst/>
          </a:prstGeom>
          <a:solidFill>
            <a:schemeClr val="lt1"/>
          </a:solidFill>
          <a:ln>
            <a:noFill/>
          </a:ln>
          <a:effectLst>
            <a:outerShdw blurRad="271463" rotWithShape="0" algn="bl" dist="66675">
              <a:schemeClr val="dk1">
                <a:alpha val="2902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7"/>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76" name="Google Shape;76;p17"/>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77" name="Google Shape;77;p17"/>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_1">
    <p:bg>
      <p:bgPr>
        <a:blipFill>
          <a:blip r:embed="rId2">
            <a:alphaModFix/>
          </a:blip>
          <a:stretch>
            <a:fillRect/>
          </a:stretch>
        </a:blipFill>
      </p:bgPr>
    </p:bg>
    <p:spTree>
      <p:nvGrpSpPr>
        <p:cNvPr id="78" name="Shape 78"/>
        <p:cNvGrpSpPr/>
        <p:nvPr/>
      </p:nvGrpSpPr>
      <p:grpSpPr>
        <a:xfrm>
          <a:off x="0" y="0"/>
          <a:ext cx="0" cy="0"/>
          <a:chOff x="0" y="0"/>
          <a:chExt cx="0" cy="0"/>
        </a:xfrm>
      </p:grpSpPr>
      <p:sp>
        <p:nvSpPr>
          <p:cNvPr id="79" name="Google Shape;79;p18"/>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8"/>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81" name="Google Shape;81;p18"/>
          <p:cNvSpPr/>
          <p:nvPr/>
        </p:nvSpPr>
        <p:spPr>
          <a:xfrm>
            <a:off x="469875" y="469800"/>
            <a:ext cx="8204100" cy="4203900"/>
          </a:xfrm>
          <a:prstGeom prst="rect">
            <a:avLst/>
          </a:prstGeom>
          <a:gradFill>
            <a:gsLst>
              <a:gs pos="0">
                <a:srgbClr val="05B3F1">
                  <a:alpha val="20392"/>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8"/>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83" name="Google Shape;83;p18"/>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png"/><Relationship Id="rId5"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hyperlink" Target="http://www.youtube.com/watch?v=F-MI6VKuEkI" TargetMode="External"/><Relationship Id="rId4" Type="http://schemas.openxmlformats.org/officeDocument/2006/relationships/image" Target="../media/image2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www.youtube.com/watch?v=VzEEs00v-JU" TargetMode="External"/><Relationship Id="rId4"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9.jpg"/><Relationship Id="rId4" Type="http://schemas.openxmlformats.org/officeDocument/2006/relationships/image" Target="../media/image1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sp>
        <p:nvSpPr>
          <p:cNvPr id="88" name="Google Shape;88;p19"/>
          <p:cNvSpPr txBox="1"/>
          <p:nvPr>
            <p:ph type="ctrTitle"/>
          </p:nvPr>
        </p:nvSpPr>
        <p:spPr>
          <a:xfrm>
            <a:off x="244750" y="3059700"/>
            <a:ext cx="5936400" cy="1503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800"/>
              <a:buNone/>
            </a:pPr>
            <a:r>
              <a:rPr lang="en" sz="2700"/>
              <a:t>Viktor Frankl</a:t>
            </a:r>
            <a:br>
              <a:rPr lang="en" sz="2700"/>
            </a:br>
            <a:r>
              <a:rPr lang="en" sz="2700"/>
              <a:t>Breathwork</a:t>
            </a:r>
            <a:endParaRPr sz="2700"/>
          </a:p>
          <a:p>
            <a:pPr indent="0" lvl="0" marL="0" rtl="0" algn="l">
              <a:lnSpc>
                <a:spcPct val="80000"/>
              </a:lnSpc>
              <a:spcBef>
                <a:spcPts val="0"/>
              </a:spcBef>
              <a:spcAft>
                <a:spcPts val="0"/>
              </a:spcAft>
              <a:buSzPts val="4800"/>
              <a:buNone/>
            </a:pPr>
            <a:r>
              <a:rPr lang="en" sz="2700"/>
              <a:t>Life-Coaching Program</a:t>
            </a:r>
            <a:br>
              <a:rPr lang="en" sz="2700"/>
            </a:br>
            <a:r>
              <a:rPr lang="en" sz="2700">
                <a:solidFill>
                  <a:schemeClr val="dk1"/>
                </a:solidFill>
              </a:rPr>
              <a:t>Week </a:t>
            </a:r>
            <a:r>
              <a:rPr lang="en" sz="2700"/>
              <a:t>6</a:t>
            </a:r>
            <a:endParaRPr sz="2700">
              <a:solidFill>
                <a:schemeClr val="dk1"/>
              </a:solidFill>
            </a:endParaRPr>
          </a:p>
        </p:txBody>
      </p:sp>
      <p:pic>
        <p:nvPicPr>
          <p:cNvPr id="89" name="Google Shape;89;p19"/>
          <p:cNvPicPr preferRelativeResize="0"/>
          <p:nvPr/>
        </p:nvPicPr>
        <p:blipFill rotWithShape="1">
          <a:blip r:embed="rId4">
            <a:alphaModFix/>
          </a:blip>
          <a:srcRect b="0" l="0" r="0" t="0"/>
          <a:stretch/>
        </p:blipFill>
        <p:spPr>
          <a:xfrm>
            <a:off x="428451" y="955901"/>
            <a:ext cx="2963600" cy="1717900"/>
          </a:xfrm>
          <a:prstGeom prst="rect">
            <a:avLst/>
          </a:prstGeom>
          <a:noFill/>
          <a:ln>
            <a:noFill/>
          </a:ln>
        </p:spPr>
      </p:pic>
      <p:pic>
        <p:nvPicPr>
          <p:cNvPr id="90" name="Google Shape;90;p19" title="dfghdfghdfghdfghdfgh - Edited.jpg"/>
          <p:cNvPicPr preferRelativeResize="0"/>
          <p:nvPr/>
        </p:nvPicPr>
        <p:blipFill>
          <a:blip r:embed="rId5">
            <a:alphaModFix/>
          </a:blip>
          <a:stretch>
            <a:fillRect/>
          </a:stretch>
        </p:blipFill>
        <p:spPr>
          <a:xfrm>
            <a:off x="6319650" y="764075"/>
            <a:ext cx="2658050" cy="399232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0"/>
          <p:cNvSpPr txBox="1"/>
          <p:nvPr>
            <p:ph type="ctrTitle"/>
          </p:nvPr>
        </p:nvSpPr>
        <p:spPr>
          <a:xfrm>
            <a:off x="1952775" y="2250825"/>
            <a:ext cx="5424000" cy="419100"/>
          </a:xfrm>
          <a:prstGeom prst="rect">
            <a:avLst/>
          </a:prstGeom>
          <a:noFill/>
          <a:ln>
            <a:noFill/>
          </a:ln>
        </p:spPr>
        <p:txBody>
          <a:bodyPr anchorCtr="0" anchor="b" bIns="0" lIns="0" spcFirstLastPara="1" rIns="0" wrap="square" tIns="0">
            <a:noAutofit/>
          </a:bodyPr>
          <a:lstStyle/>
          <a:p>
            <a:pPr indent="0" lvl="0" marL="0" rtl="0" algn="l">
              <a:lnSpc>
                <a:spcPct val="115000"/>
              </a:lnSpc>
              <a:spcBef>
                <a:spcPts val="0"/>
              </a:spcBef>
              <a:spcAft>
                <a:spcPts val="1200"/>
              </a:spcAft>
              <a:buNone/>
            </a:pPr>
            <a:r>
              <a:rPr lang="en" sz="2600"/>
              <a:t>The Anatomy of Breathing </a:t>
            </a:r>
            <a:endParaRPr sz="4200"/>
          </a:p>
        </p:txBody>
      </p:sp>
      <p:sp>
        <p:nvSpPr>
          <p:cNvPr id="96" name="Google Shape;96;p20"/>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lang="en" sz="9600">
                <a:solidFill>
                  <a:schemeClr val="accent1"/>
                </a:solidFill>
                <a:latin typeface="DM Sans"/>
                <a:ea typeface="DM Sans"/>
                <a:cs typeface="DM Sans"/>
                <a:sym typeface="DM Sans"/>
              </a:rPr>
              <a:t>6</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1"/>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
        <p:nvSpPr>
          <p:cNvPr id="102" name="Google Shape;102;p2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p>
            <a:pPr indent="0" lvl="0" marL="0" rtl="0" algn="l">
              <a:spcBef>
                <a:spcPts val="0"/>
              </a:spcBef>
              <a:spcAft>
                <a:spcPts val="1200"/>
              </a:spcAft>
              <a:buNone/>
            </a:pPr>
            <a:r>
              <a:t/>
            </a:r>
            <a:endParaRPr/>
          </a:p>
        </p:txBody>
      </p:sp>
      <p:pic>
        <p:nvPicPr>
          <p:cNvPr descr="Alpha wave music is music that can heal the body and soul. Very suitable for meditation, relaxation and help you easily fall asleep. Listen to this sound, you will improve your health, your brain and mind will get rid of negative energy, you can even receive supernatural energy from the universe. Close your eyes, hear and feel it.&#10;Seo keywords: Relaxed Mind,healing, Relax Your Mind, meditation music, sleepmusic, meditate, ondas alfa curan el daño en el cuerpo, música cura todo el cuerpo,relax,dormir, musica relajante para dormir, sanar, musica para sanar, musica para dormir, Alpha Waves Heal The Damage In The Body, Music Heals The Whole Body, Powerful Effect, Healing Soul, alpha waves&#10;&#10;&#10;🎹More soothing music on Spotify playlist: https://spoti.fi/38bwOia &#10;&#10;🌿 Music by Helios Records:&#10;➤ Spotify Relaxing: https://heliosrecords.fanlink.to/SpotifyRelaxing&#10;➤ Spotify Concentration: https://heliosrecords.fanlink.to/SpotifyConcentration&#10;➤ Instagram: https://heliosrecords.fanlink.to/Instagram&#10;➤ Facebook: https://heliosrecords.fanlink.to/Facebook&#10;➤ Tiktok: https://heliosrecords.fanlink.to/Tiktok&#10;➤ SoundCloud: https://heliosrecords.fanlink.to/Soundcloud&#10;➤ Youtube: https://heliosrecords.fanlink.to/Youtube   &#10;&#10;►All rights belong to their respective owners.&#10;✔ This video was given a special license directly from the artists and the right holders.&quot;&#10;♡ 🌞 For contact and submit music: relax@wondermusic.us&#10;Alpha Waves (Warning: Very Powerful!) In 5 Minutes, Whole Body Regeneration &amp; Emotional Healing&#10;#alphawaves &#10;#relax &#10;#healingmusic &#10;#meditationmusic" id="103" name="Google Shape;103;p21" title="Alpha Waves (Warning: Very Powerful!) In 5 Minutes, Whole Body Regeneration &amp; Emotional Healing">
            <a:hlinkClick r:id="rId3"/>
          </p:cNvPr>
          <p:cNvPicPr preferRelativeResize="0"/>
          <p:nvPr/>
        </p:nvPicPr>
        <p:blipFill>
          <a:blip r:embed="rId4">
            <a:alphaModFix/>
          </a:blip>
          <a:stretch>
            <a:fillRect/>
          </a:stretch>
        </p:blipFill>
        <p:spPr>
          <a:xfrm>
            <a:off x="541575" y="234225"/>
            <a:ext cx="8060850" cy="4534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gtEl>
                                        <p:attrNameLst>
                                          <p:attrName>style.visibility</p:attrName>
                                        </p:attrNameLst>
                                      </p:cBhvr>
                                      <p:to>
                                        <p:strVal val="visible"/>
                                      </p:to>
                                    </p:set>
                                    <p:animEffect filter="fade" transition="in">
                                      <p:cBhvr>
                                        <p:cTn dur="1000"/>
                                        <p:tgtEl>
                                          <p:spTgt spid="1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7" name="Shape 107"/>
        <p:cNvGrpSpPr/>
        <p:nvPr/>
      </p:nvGrpSpPr>
      <p:grpSpPr>
        <a:xfrm>
          <a:off x="0" y="0"/>
          <a:ext cx="0" cy="0"/>
          <a:chOff x="0" y="0"/>
          <a:chExt cx="0" cy="0"/>
        </a:xfrm>
      </p:grpSpPr>
      <p:sp>
        <p:nvSpPr>
          <p:cNvPr id="108" name="Google Shape;108;p22"/>
          <p:cNvSpPr txBox="1"/>
          <p:nvPr>
            <p:ph type="ctrTitle"/>
          </p:nvPr>
        </p:nvSpPr>
        <p:spPr>
          <a:xfrm>
            <a:off x="311700" y="563000"/>
            <a:ext cx="8520600" cy="1005600"/>
          </a:xfrm>
          <a:prstGeom prst="rect">
            <a:avLst/>
          </a:prstGeom>
        </p:spPr>
        <p:txBody>
          <a:bodyPr anchorCtr="0" anchor="b" bIns="91425" lIns="91425" spcFirstLastPara="1" rIns="91425" wrap="square" tIns="91425">
            <a:noAutofit/>
          </a:bodyPr>
          <a:lstStyle/>
          <a:p>
            <a:pPr indent="0" lvl="0" marL="0" rtl="0" algn="ctr">
              <a:lnSpc>
                <a:spcPct val="115000"/>
              </a:lnSpc>
              <a:spcBef>
                <a:spcPts val="0"/>
              </a:spcBef>
              <a:spcAft>
                <a:spcPts val="0"/>
              </a:spcAft>
              <a:buClr>
                <a:schemeClr val="dk1"/>
              </a:buClr>
              <a:buSzPts val="990"/>
              <a:buFont typeface="Arial"/>
              <a:buNone/>
            </a:pPr>
            <a:r>
              <a:rPr b="1" lang="en" sz="2695"/>
              <a:t>Hyperventilation, Hypoventilation &amp; the Bohr Effect</a:t>
            </a:r>
            <a:endParaRPr b="1" sz="2695"/>
          </a:p>
          <a:p>
            <a:pPr indent="0" lvl="0" marL="0" rtl="0" algn="ctr">
              <a:spcBef>
                <a:spcPts val="800"/>
              </a:spcBef>
              <a:spcAft>
                <a:spcPts val="0"/>
              </a:spcAft>
              <a:buSzPts val="990"/>
              <a:buNone/>
            </a:pPr>
            <a:r>
              <a:t/>
            </a:r>
            <a:endParaRPr sz="4680"/>
          </a:p>
        </p:txBody>
      </p:sp>
      <p:sp>
        <p:nvSpPr>
          <p:cNvPr id="109" name="Google Shape;109;p22"/>
          <p:cNvSpPr txBox="1"/>
          <p:nvPr>
            <p:ph idx="1" type="subTitle"/>
          </p:nvPr>
        </p:nvSpPr>
        <p:spPr>
          <a:xfrm>
            <a:off x="222500" y="563000"/>
            <a:ext cx="8520600" cy="792600"/>
          </a:xfrm>
          <a:prstGeom prst="rect">
            <a:avLst/>
          </a:prstGeom>
        </p:spPr>
        <p:txBody>
          <a:bodyPr anchorCtr="0" anchor="t" bIns="91425" lIns="91425" spcFirstLastPara="1" rIns="91425" wrap="square" tIns="91425">
            <a:noAutofit/>
          </a:bodyPr>
          <a:lstStyle/>
          <a:p>
            <a:pPr indent="0" lvl="0" marL="0" rtl="0" algn="ctr">
              <a:lnSpc>
                <a:spcPct val="95000"/>
              </a:lnSpc>
              <a:spcBef>
                <a:spcPts val="0"/>
              </a:spcBef>
              <a:spcAft>
                <a:spcPts val="0"/>
              </a:spcAft>
              <a:buClr>
                <a:schemeClr val="dk1"/>
              </a:buClr>
              <a:buSzPts val="1100"/>
              <a:buFont typeface="Arial"/>
              <a:buNone/>
            </a:pPr>
            <a:r>
              <a:rPr b="1" lang="en" sz="1400">
                <a:solidFill>
                  <a:schemeClr val="dk1"/>
                </a:solidFill>
              </a:rPr>
              <a:t>How Breathing Changes Oxygen Delivery, the Nervous System, and Conscious Experience</a:t>
            </a:r>
            <a:endParaRPr b="1" sz="1400">
              <a:solidFill>
                <a:schemeClr val="dk1"/>
              </a:solidFill>
            </a:endParaRPr>
          </a:p>
          <a:p>
            <a:pPr indent="0" lvl="0" marL="0" rtl="0" algn="ctr">
              <a:lnSpc>
                <a:spcPct val="80000"/>
              </a:lnSpc>
              <a:spcBef>
                <a:spcPts val="800"/>
              </a:spcBef>
              <a:spcAft>
                <a:spcPts val="0"/>
              </a:spcAft>
              <a:buNone/>
            </a:pPr>
            <a:r>
              <a:t/>
            </a:r>
            <a:endParaRPr/>
          </a:p>
        </p:txBody>
      </p:sp>
      <p:pic>
        <p:nvPicPr>
          <p:cNvPr descr="Image" id="110" name="Google Shape;110;p22"/>
          <p:cNvPicPr preferRelativeResize="0"/>
          <p:nvPr/>
        </p:nvPicPr>
        <p:blipFill>
          <a:blip r:embed="rId3">
            <a:alphaModFix/>
          </a:blip>
          <a:stretch>
            <a:fillRect/>
          </a:stretch>
        </p:blipFill>
        <p:spPr>
          <a:xfrm>
            <a:off x="378350" y="1301975"/>
            <a:ext cx="4065274" cy="2638425"/>
          </a:xfrm>
          <a:prstGeom prst="rect">
            <a:avLst/>
          </a:prstGeom>
          <a:noFill/>
          <a:ln>
            <a:noFill/>
          </a:ln>
        </p:spPr>
      </p:pic>
      <p:pic>
        <p:nvPicPr>
          <p:cNvPr descr="Image" id="111" name="Google Shape;111;p22"/>
          <p:cNvPicPr preferRelativeResize="0"/>
          <p:nvPr/>
        </p:nvPicPr>
        <p:blipFill>
          <a:blip r:embed="rId4">
            <a:alphaModFix/>
          </a:blip>
          <a:stretch>
            <a:fillRect/>
          </a:stretch>
        </p:blipFill>
        <p:spPr>
          <a:xfrm>
            <a:off x="4795975" y="1355600"/>
            <a:ext cx="4048125" cy="2584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id="116" name="Google Shape;116;p23" title="gas exhchange in respiratory system.jpg"/>
          <p:cNvPicPr preferRelativeResize="0"/>
          <p:nvPr/>
        </p:nvPicPr>
        <p:blipFill>
          <a:blip r:embed="rId3">
            <a:alphaModFix/>
          </a:blip>
          <a:stretch>
            <a:fillRect/>
          </a:stretch>
        </p:blipFill>
        <p:spPr>
          <a:xfrm>
            <a:off x="0" y="0"/>
            <a:ext cx="4378025" cy="3657600"/>
          </a:xfrm>
          <a:prstGeom prst="rect">
            <a:avLst/>
          </a:prstGeom>
          <a:noFill/>
          <a:ln>
            <a:noFill/>
          </a:ln>
        </p:spPr>
      </p:pic>
      <p:pic>
        <p:nvPicPr>
          <p:cNvPr id="117" name="Google Shape;117;p23" title="red blood cell releasing oxygen.jpg"/>
          <p:cNvPicPr preferRelativeResize="0"/>
          <p:nvPr/>
        </p:nvPicPr>
        <p:blipFill>
          <a:blip r:embed="rId4">
            <a:alphaModFix/>
          </a:blip>
          <a:stretch>
            <a:fillRect/>
          </a:stretch>
        </p:blipFill>
        <p:spPr>
          <a:xfrm>
            <a:off x="4499275" y="1527450"/>
            <a:ext cx="4537350" cy="3546775"/>
          </a:xfrm>
          <a:prstGeom prst="rect">
            <a:avLst/>
          </a:prstGeom>
          <a:noFill/>
          <a:ln>
            <a:noFill/>
          </a:ln>
        </p:spPr>
      </p:pic>
      <p:sp>
        <p:nvSpPr>
          <p:cNvPr id="118" name="Google Shape;118;p23"/>
          <p:cNvSpPr txBox="1"/>
          <p:nvPr/>
        </p:nvSpPr>
        <p:spPr>
          <a:xfrm>
            <a:off x="5382325" y="349800"/>
            <a:ext cx="3654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1"/>
                </a:solidFill>
              </a:rPr>
              <a:t>*What’s happening in our lungs</a:t>
            </a:r>
            <a:endParaRPr sz="1800">
              <a:solidFill>
                <a:schemeClr val="accent1"/>
              </a:solidFill>
            </a:endParaRPr>
          </a:p>
        </p:txBody>
      </p:sp>
      <p:sp>
        <p:nvSpPr>
          <p:cNvPr id="119" name="Google Shape;119;p23"/>
          <p:cNvSpPr/>
          <p:nvPr/>
        </p:nvSpPr>
        <p:spPr>
          <a:xfrm>
            <a:off x="4499275" y="349800"/>
            <a:ext cx="675300" cy="461700"/>
          </a:xfrm>
          <a:prstGeom prst="rightArrow">
            <a:avLst>
              <a:gd fmla="val 20835" name="adj1"/>
              <a:gd fmla="val 33326"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0" name="Google Shape;120;p23"/>
          <p:cNvSpPr/>
          <p:nvPr/>
        </p:nvSpPr>
        <p:spPr>
          <a:xfrm>
            <a:off x="3823975" y="4014325"/>
            <a:ext cx="675300" cy="461700"/>
          </a:xfrm>
          <a:prstGeom prst="rightArrow">
            <a:avLst>
              <a:gd fmla="val 20835" name="adj1"/>
              <a:gd fmla="val 33326"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0000"/>
              </a:solidFill>
            </a:endParaRPr>
          </a:p>
        </p:txBody>
      </p:sp>
      <p:sp>
        <p:nvSpPr>
          <p:cNvPr id="121" name="Google Shape;121;p23"/>
          <p:cNvSpPr txBox="1"/>
          <p:nvPr/>
        </p:nvSpPr>
        <p:spPr>
          <a:xfrm>
            <a:off x="949025" y="4367650"/>
            <a:ext cx="17400" cy="13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22" name="Google Shape;122;p23"/>
          <p:cNvSpPr txBox="1"/>
          <p:nvPr/>
        </p:nvSpPr>
        <p:spPr>
          <a:xfrm>
            <a:off x="457125" y="4014325"/>
            <a:ext cx="3654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a:t>
            </a:r>
            <a:r>
              <a:rPr lang="en" sz="1800">
                <a:solidFill>
                  <a:srgbClr val="FF0000"/>
                </a:solidFill>
              </a:rPr>
              <a:t>What's</a:t>
            </a:r>
            <a:r>
              <a:rPr lang="en" sz="1800">
                <a:solidFill>
                  <a:srgbClr val="FF0000"/>
                </a:solidFill>
              </a:rPr>
              <a:t> happening in our blood</a:t>
            </a:r>
            <a:endParaRPr sz="180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lnSpc>
                <a:spcPct val="115000"/>
              </a:lnSpc>
              <a:spcBef>
                <a:spcPts val="0"/>
              </a:spcBef>
              <a:spcAft>
                <a:spcPts val="0"/>
              </a:spcAft>
              <a:buClr>
                <a:schemeClr val="dk1"/>
              </a:buClr>
              <a:buSzPct val="45833"/>
              <a:buFont typeface="Arial"/>
              <a:buNone/>
            </a:pPr>
            <a:r>
              <a:rPr b="1" lang="en" sz="2400"/>
              <a:t>A Common Myth About Breathing</a:t>
            </a:r>
            <a:endParaRPr b="1" sz="2400"/>
          </a:p>
          <a:p>
            <a:pPr indent="0" lvl="0" marL="0" rtl="0" algn="l">
              <a:spcBef>
                <a:spcPts val="800"/>
              </a:spcBef>
              <a:spcAft>
                <a:spcPts val="0"/>
              </a:spcAft>
              <a:buNone/>
            </a:pPr>
            <a:r>
              <a:t/>
            </a:r>
            <a:endParaRPr/>
          </a:p>
        </p:txBody>
      </p:sp>
      <p:sp>
        <p:nvSpPr>
          <p:cNvPr id="128" name="Google Shape;128;p24"/>
          <p:cNvSpPr txBox="1"/>
          <p:nvPr>
            <p:ph idx="1" type="body"/>
          </p:nvPr>
        </p:nvSpPr>
        <p:spPr>
          <a:xfrm>
            <a:off x="311700" y="1017725"/>
            <a:ext cx="8520600" cy="716100"/>
          </a:xfrm>
          <a:prstGeom prst="rect">
            <a:avLst/>
          </a:prstGeom>
        </p:spPr>
        <p:txBody>
          <a:bodyPr anchorCtr="0" anchor="t" bIns="91425" lIns="91425" spcFirstLastPara="1" rIns="91425" wrap="square" tIns="91425">
            <a:normAutofit fontScale="62500" lnSpcReduction="20000"/>
          </a:bodyPr>
          <a:lstStyle/>
          <a:p>
            <a:pPr indent="0" lvl="0" marL="0" rtl="0" algn="ctr">
              <a:spcBef>
                <a:spcPts val="0"/>
              </a:spcBef>
              <a:spcAft>
                <a:spcPts val="0"/>
              </a:spcAft>
              <a:buClr>
                <a:schemeClr val="dk1"/>
              </a:buClr>
              <a:buSzPct val="41389"/>
              <a:buFont typeface="Arial"/>
              <a:buNone/>
            </a:pPr>
            <a:r>
              <a:rPr b="1" i="1" lang="en" sz="2657">
                <a:solidFill>
                  <a:schemeClr val="dk1"/>
                </a:solidFill>
              </a:rPr>
              <a:t>“Breathing is about oxygen”</a:t>
            </a:r>
            <a:endParaRPr b="1" i="1" sz="2657">
              <a:solidFill>
                <a:schemeClr val="dk1"/>
              </a:solidFill>
            </a:endParaRPr>
          </a:p>
          <a:p>
            <a:pPr indent="0" lvl="0" marL="0" rtl="0" algn="l">
              <a:spcBef>
                <a:spcPts val="800"/>
              </a:spcBef>
              <a:spcAft>
                <a:spcPts val="1200"/>
              </a:spcAft>
              <a:buNone/>
            </a:pPr>
            <a:r>
              <a:t/>
            </a:r>
            <a:endParaRPr/>
          </a:p>
        </p:txBody>
      </p:sp>
      <p:sp>
        <p:nvSpPr>
          <p:cNvPr id="129" name="Google Shape;129;p24"/>
          <p:cNvSpPr txBox="1"/>
          <p:nvPr/>
        </p:nvSpPr>
        <p:spPr>
          <a:xfrm>
            <a:off x="4888000" y="3895175"/>
            <a:ext cx="3000000" cy="938100"/>
          </a:xfrm>
          <a:prstGeom prst="rect">
            <a:avLst/>
          </a:prstGeom>
          <a:noFill/>
          <a:ln>
            <a:noFill/>
          </a:ln>
        </p:spPr>
        <p:txBody>
          <a:bodyPr anchorCtr="0" anchor="t" bIns="91425" lIns="91425" spcFirstLastPara="1" rIns="91425" wrap="square" tIns="91425">
            <a:spAutoFit/>
          </a:bodyPr>
          <a:lstStyle/>
          <a:p>
            <a:pPr indent="-298450" lvl="0" marL="457200" rtl="0" algn="l">
              <a:lnSpc>
                <a:spcPct val="115000"/>
              </a:lnSpc>
              <a:spcBef>
                <a:spcPts val="1200"/>
              </a:spcBef>
              <a:spcAft>
                <a:spcPts val="0"/>
              </a:spcAft>
              <a:buClr>
                <a:schemeClr val="dk1"/>
              </a:buClr>
              <a:buSzPts val="1100"/>
              <a:buChar char="●"/>
            </a:pPr>
            <a:r>
              <a:rPr lang="en" sz="1100">
                <a:solidFill>
                  <a:schemeClr val="dk1"/>
                </a:solidFill>
              </a:rPr>
              <a:t>More breathing ≠ more usable oxygen</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Oxygen saturation is usually normal</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Many symptoms come from overbreathing: </a:t>
            </a:r>
            <a:r>
              <a:rPr i="1" lang="en" sz="1100">
                <a:solidFill>
                  <a:schemeClr val="dk1"/>
                </a:solidFill>
              </a:rPr>
              <a:t>*Hyperventilation</a:t>
            </a:r>
            <a:endParaRPr i="1" sz="1100">
              <a:solidFill>
                <a:schemeClr val="dk1"/>
              </a:solidFill>
            </a:endParaRPr>
          </a:p>
        </p:txBody>
      </p:sp>
      <p:pic>
        <p:nvPicPr>
          <p:cNvPr descr="Image" id="130" name="Google Shape;130;p24"/>
          <p:cNvPicPr preferRelativeResize="0"/>
          <p:nvPr/>
        </p:nvPicPr>
        <p:blipFill>
          <a:blip r:embed="rId3">
            <a:alphaModFix/>
          </a:blip>
          <a:stretch>
            <a:fillRect/>
          </a:stretch>
        </p:blipFill>
        <p:spPr>
          <a:xfrm>
            <a:off x="363450" y="1667175"/>
            <a:ext cx="3953025" cy="3278575"/>
          </a:xfrm>
          <a:prstGeom prst="rect">
            <a:avLst/>
          </a:prstGeom>
          <a:noFill/>
          <a:ln>
            <a:noFill/>
          </a:ln>
        </p:spPr>
      </p:pic>
      <p:pic>
        <p:nvPicPr>
          <p:cNvPr descr="Image" id="131" name="Google Shape;131;p24"/>
          <p:cNvPicPr preferRelativeResize="0"/>
          <p:nvPr/>
        </p:nvPicPr>
        <p:blipFill>
          <a:blip r:embed="rId4">
            <a:alphaModFix/>
          </a:blip>
          <a:stretch>
            <a:fillRect/>
          </a:stretch>
        </p:blipFill>
        <p:spPr>
          <a:xfrm>
            <a:off x="4510275" y="1357525"/>
            <a:ext cx="4633724" cy="26203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The Real Regulator: Carbon Dioxide (</a:t>
            </a:r>
            <a:r>
              <a:rPr b="1" lang="en">
                <a:solidFill>
                  <a:schemeClr val="accent1"/>
                </a:solidFill>
              </a:rPr>
              <a:t>CO₂</a:t>
            </a:r>
            <a:r>
              <a:rPr b="1" lang="en"/>
              <a:t>)</a:t>
            </a:r>
            <a:endParaRPr b="1"/>
          </a:p>
        </p:txBody>
      </p:sp>
      <p:sp>
        <p:nvSpPr>
          <p:cNvPr id="137" name="Google Shape;137;p25"/>
          <p:cNvSpPr txBox="1"/>
          <p:nvPr>
            <p:ph idx="1" type="body"/>
          </p:nvPr>
        </p:nvSpPr>
        <p:spPr>
          <a:xfrm>
            <a:off x="311700" y="1152475"/>
            <a:ext cx="8520600" cy="3990900"/>
          </a:xfrm>
          <a:prstGeom prst="rect">
            <a:avLst/>
          </a:prstGeom>
        </p:spPr>
        <p:txBody>
          <a:bodyPr anchorCtr="0" anchor="t" bIns="91425" lIns="91425" spcFirstLastPara="1" rIns="91425" wrap="square" tIns="91425">
            <a:normAutofit/>
          </a:bodyPr>
          <a:lstStyle/>
          <a:p>
            <a:pPr indent="-317500" lvl="0" marL="457200" rtl="0" algn="l">
              <a:spcBef>
                <a:spcPts val="1200"/>
              </a:spcBef>
              <a:spcAft>
                <a:spcPts val="0"/>
              </a:spcAft>
              <a:buClr>
                <a:schemeClr val="dk1"/>
              </a:buClr>
              <a:buSzPts val="1400"/>
              <a:buChar char="●"/>
            </a:pPr>
            <a:r>
              <a:rPr lang="en" sz="1400">
                <a:solidFill>
                  <a:schemeClr val="accent1"/>
                </a:solidFill>
              </a:rPr>
              <a:t>CO₂ </a:t>
            </a:r>
            <a:r>
              <a:rPr lang="en" sz="1400">
                <a:solidFill>
                  <a:schemeClr val="dk1"/>
                </a:solidFill>
              </a:rPr>
              <a:t>regulates blood pH</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accent1"/>
                </a:solidFill>
              </a:rPr>
              <a:t>CO₂</a:t>
            </a:r>
            <a:r>
              <a:rPr lang="en" sz="1400">
                <a:solidFill>
                  <a:schemeClr val="dk1"/>
                </a:solidFill>
              </a:rPr>
              <a:t> controls brain blood flow</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accent1"/>
                </a:solidFill>
              </a:rPr>
              <a:t>CO₂</a:t>
            </a:r>
            <a:r>
              <a:rPr lang="en" sz="1400">
                <a:solidFill>
                  <a:schemeClr val="dk1"/>
                </a:solidFill>
              </a:rPr>
              <a:t> affects nerve excitability</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accent1"/>
                </a:solidFill>
              </a:rPr>
              <a:t>CO₂</a:t>
            </a:r>
            <a:r>
              <a:rPr lang="en" sz="1400">
                <a:solidFill>
                  <a:schemeClr val="dk1"/>
                </a:solidFill>
              </a:rPr>
              <a:t> determines oxygen release</a:t>
            </a:r>
            <a:endParaRPr sz="1400">
              <a:solidFill>
                <a:schemeClr val="dk1"/>
              </a:solidFill>
            </a:endParaRPr>
          </a:p>
          <a:p>
            <a:pPr indent="0" lvl="0" marL="0" rtl="0" algn="l">
              <a:spcBef>
                <a:spcPts val="0"/>
              </a:spcBef>
              <a:spcAft>
                <a:spcPts val="1200"/>
              </a:spcAft>
              <a:buNone/>
            </a:pPr>
            <a:r>
              <a:t/>
            </a:r>
            <a:endParaRPr/>
          </a:p>
        </p:txBody>
      </p:sp>
      <p:pic>
        <p:nvPicPr>
          <p:cNvPr descr="Image" id="138" name="Google Shape;138;p25"/>
          <p:cNvPicPr preferRelativeResize="0"/>
          <p:nvPr/>
        </p:nvPicPr>
        <p:blipFill>
          <a:blip r:embed="rId3">
            <a:alphaModFix/>
          </a:blip>
          <a:stretch>
            <a:fillRect/>
          </a:stretch>
        </p:blipFill>
        <p:spPr>
          <a:xfrm>
            <a:off x="3538250" y="1017725"/>
            <a:ext cx="5605751" cy="3990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6"/>
          <p:cNvSpPr txBox="1"/>
          <p:nvPr>
            <p:ph type="title"/>
          </p:nvPr>
        </p:nvSpPr>
        <p:spPr>
          <a:xfrm>
            <a:off x="311700" y="210550"/>
            <a:ext cx="8520600" cy="572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2400"/>
              <a:t>Introducing the Bohr Effect</a:t>
            </a:r>
            <a:endParaRPr b="1"/>
          </a:p>
        </p:txBody>
      </p:sp>
      <p:sp>
        <p:nvSpPr>
          <p:cNvPr id="144" name="Google Shape;144;p26"/>
          <p:cNvSpPr txBox="1"/>
          <p:nvPr>
            <p:ph idx="1" type="body"/>
          </p:nvPr>
        </p:nvSpPr>
        <p:spPr>
          <a:xfrm>
            <a:off x="226425" y="783250"/>
            <a:ext cx="8520600" cy="812700"/>
          </a:xfrm>
          <a:prstGeom prst="rect">
            <a:avLst/>
          </a:prstGeom>
        </p:spPr>
        <p:txBody>
          <a:bodyPr anchorCtr="0" anchor="t" bIns="91425" lIns="91425" spcFirstLastPara="1" rIns="91425" wrap="square" tIns="91425">
            <a:normAutofit lnSpcReduction="20000"/>
          </a:bodyPr>
          <a:lstStyle/>
          <a:p>
            <a:pPr indent="0" lvl="0" marL="0" rtl="0" algn="ctr">
              <a:spcBef>
                <a:spcPts val="0"/>
              </a:spcBef>
              <a:spcAft>
                <a:spcPts val="0"/>
              </a:spcAft>
              <a:buClr>
                <a:schemeClr val="dk1"/>
              </a:buClr>
              <a:buSzPts val="1100"/>
              <a:buFont typeface="Arial"/>
              <a:buNone/>
            </a:pPr>
            <a:r>
              <a:rPr b="1" i="1" lang="en" sz="1750">
                <a:solidFill>
                  <a:schemeClr val="dk1"/>
                </a:solidFill>
              </a:rPr>
              <a:t>Why CO₂ Controls Oxygen Delivery</a:t>
            </a:r>
            <a:endParaRPr b="1" i="1" sz="1750">
              <a:solidFill>
                <a:schemeClr val="dk1"/>
              </a:solidFill>
            </a:endParaRPr>
          </a:p>
          <a:p>
            <a:pPr indent="0" lvl="0" marL="0" rtl="0" algn="l">
              <a:spcBef>
                <a:spcPts val="800"/>
              </a:spcBef>
              <a:spcAft>
                <a:spcPts val="1200"/>
              </a:spcAft>
              <a:buNone/>
            </a:pPr>
            <a:r>
              <a:t/>
            </a:r>
            <a:endParaRPr/>
          </a:p>
        </p:txBody>
      </p:sp>
      <p:sp>
        <p:nvSpPr>
          <p:cNvPr id="145" name="Google Shape;145;p26"/>
          <p:cNvSpPr txBox="1"/>
          <p:nvPr/>
        </p:nvSpPr>
        <p:spPr>
          <a:xfrm>
            <a:off x="5243425" y="1876050"/>
            <a:ext cx="3354300" cy="13914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1200"/>
              </a:spcBef>
              <a:spcAft>
                <a:spcPts val="0"/>
              </a:spcAft>
              <a:buClr>
                <a:schemeClr val="dk1"/>
              </a:buClr>
              <a:buSzPts val="1400"/>
              <a:buChar char="●"/>
            </a:pPr>
            <a:r>
              <a:rPr lang="en">
                <a:solidFill>
                  <a:schemeClr val="dk1"/>
                </a:solidFill>
              </a:rPr>
              <a:t>Oxygen must be released from hemoglobin</a:t>
            </a:r>
            <a:endParaRPr>
              <a:solidFill>
                <a:schemeClr val="dk1"/>
              </a:solidFill>
            </a:endParaRPr>
          </a:p>
          <a:p>
            <a:pPr indent="-317500" lvl="0" marL="457200" rtl="0" algn="l">
              <a:lnSpc>
                <a:spcPct val="115000"/>
              </a:lnSpc>
              <a:spcBef>
                <a:spcPts val="0"/>
              </a:spcBef>
              <a:spcAft>
                <a:spcPts val="0"/>
              </a:spcAft>
              <a:buClr>
                <a:schemeClr val="dk1"/>
              </a:buClr>
              <a:buSzPts val="1400"/>
              <a:buChar char="●"/>
            </a:pPr>
            <a:r>
              <a:rPr lang="en">
                <a:solidFill>
                  <a:schemeClr val="dk1"/>
                </a:solidFill>
              </a:rPr>
              <a:t>CO₂ and pH control oxygen release</a:t>
            </a:r>
            <a:endParaRPr>
              <a:solidFill>
                <a:schemeClr val="dk1"/>
              </a:solidFill>
            </a:endParaRPr>
          </a:p>
          <a:p>
            <a:pPr indent="-317500" lvl="0" marL="457200" rtl="0" algn="l">
              <a:lnSpc>
                <a:spcPct val="115000"/>
              </a:lnSpc>
              <a:spcBef>
                <a:spcPts val="0"/>
              </a:spcBef>
              <a:spcAft>
                <a:spcPts val="0"/>
              </a:spcAft>
              <a:buClr>
                <a:schemeClr val="dk1"/>
              </a:buClr>
              <a:buSzPts val="1400"/>
              <a:buChar char="●"/>
            </a:pPr>
            <a:r>
              <a:rPr lang="en">
                <a:solidFill>
                  <a:schemeClr val="dk1"/>
                </a:solidFill>
              </a:rPr>
              <a:t>This relationship is the Bohr effect</a:t>
            </a:r>
            <a:endParaRPr>
              <a:solidFill>
                <a:schemeClr val="dk1"/>
              </a:solidFill>
            </a:endParaRPr>
          </a:p>
        </p:txBody>
      </p:sp>
      <p:sp>
        <p:nvSpPr>
          <p:cNvPr id="146" name="Google Shape;146;p26"/>
          <p:cNvSpPr txBox="1"/>
          <p:nvPr/>
        </p:nvSpPr>
        <p:spPr>
          <a:xfrm>
            <a:off x="5243425" y="3985875"/>
            <a:ext cx="3000000" cy="8958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1200"/>
              </a:spcBef>
              <a:spcAft>
                <a:spcPts val="0"/>
              </a:spcAft>
              <a:buClr>
                <a:schemeClr val="dk1"/>
              </a:buClr>
              <a:buSzPts val="1400"/>
              <a:buChar char="●"/>
            </a:pPr>
            <a:r>
              <a:rPr lang="en">
                <a:solidFill>
                  <a:schemeClr val="dk1"/>
                </a:solidFill>
              </a:rPr>
              <a:t>Hemoglobin acts like a clamp</a:t>
            </a:r>
            <a:endParaRPr>
              <a:solidFill>
                <a:schemeClr val="dk1"/>
              </a:solidFill>
            </a:endParaRPr>
          </a:p>
          <a:p>
            <a:pPr indent="-317500" lvl="0" marL="457200" rtl="0" algn="l">
              <a:lnSpc>
                <a:spcPct val="115000"/>
              </a:lnSpc>
              <a:spcBef>
                <a:spcPts val="0"/>
              </a:spcBef>
              <a:spcAft>
                <a:spcPts val="0"/>
              </a:spcAft>
              <a:buClr>
                <a:schemeClr val="dk1"/>
              </a:buClr>
              <a:buSzPts val="1400"/>
              <a:buChar char="●"/>
            </a:pPr>
            <a:r>
              <a:rPr lang="en">
                <a:solidFill>
                  <a:schemeClr val="dk1"/>
                </a:solidFill>
              </a:rPr>
              <a:t>Low CO₂ → clamp tight</a:t>
            </a:r>
            <a:endParaRPr>
              <a:solidFill>
                <a:schemeClr val="dk1"/>
              </a:solidFill>
            </a:endParaRPr>
          </a:p>
          <a:p>
            <a:pPr indent="-317500" lvl="0" marL="457200" rtl="0" algn="l">
              <a:lnSpc>
                <a:spcPct val="115000"/>
              </a:lnSpc>
              <a:spcBef>
                <a:spcPts val="0"/>
              </a:spcBef>
              <a:spcAft>
                <a:spcPts val="0"/>
              </a:spcAft>
              <a:buClr>
                <a:schemeClr val="dk1"/>
              </a:buClr>
              <a:buSzPts val="1400"/>
              <a:buChar char="●"/>
            </a:pPr>
            <a:r>
              <a:rPr lang="en">
                <a:solidFill>
                  <a:schemeClr val="dk1"/>
                </a:solidFill>
              </a:rPr>
              <a:t>High CO₂ → clamp loosens</a:t>
            </a:r>
            <a:endParaRPr>
              <a:solidFill>
                <a:schemeClr val="dk1"/>
              </a:solidFill>
            </a:endParaRPr>
          </a:p>
        </p:txBody>
      </p:sp>
      <p:pic>
        <p:nvPicPr>
          <p:cNvPr descr="Image" id="147" name="Google Shape;147;p26"/>
          <p:cNvPicPr preferRelativeResize="0"/>
          <p:nvPr/>
        </p:nvPicPr>
        <p:blipFill>
          <a:blip r:embed="rId3">
            <a:alphaModFix/>
          </a:blip>
          <a:stretch>
            <a:fillRect/>
          </a:stretch>
        </p:blipFill>
        <p:spPr>
          <a:xfrm>
            <a:off x="311700" y="1391400"/>
            <a:ext cx="4456251" cy="35791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7"/>
          <p:cNvSpPr txBox="1"/>
          <p:nvPr>
            <p:ph type="title"/>
          </p:nvPr>
        </p:nvSpPr>
        <p:spPr>
          <a:xfrm>
            <a:off x="31170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u="sng"/>
              <a:t>HYPERVENTILATION</a:t>
            </a:r>
            <a:endParaRPr b="1" u="sng"/>
          </a:p>
        </p:txBody>
      </p:sp>
      <p:sp>
        <p:nvSpPr>
          <p:cNvPr id="153" name="Google Shape;153;p27"/>
          <p:cNvSpPr txBox="1"/>
          <p:nvPr>
            <p:ph idx="1" type="body"/>
          </p:nvPr>
        </p:nvSpPr>
        <p:spPr>
          <a:xfrm>
            <a:off x="381025" y="349825"/>
            <a:ext cx="8520600" cy="65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300">
                <a:solidFill>
                  <a:schemeClr val="dk1"/>
                </a:solidFill>
              </a:rPr>
              <a:t>breathing in excess of the body's metabolic requirements, typically characterized by rapid and deep breathing (overbreathing) that causes a significant drop in blood carbon dioxide levels (hypocapnia).  Blood vessels constrict and blood becomes alkaline</a:t>
            </a:r>
            <a:endParaRPr i="1" sz="1300">
              <a:solidFill>
                <a:schemeClr val="dk1"/>
              </a:solidFill>
            </a:endParaRPr>
          </a:p>
          <a:p>
            <a:pPr indent="0" lvl="0" marL="0" rtl="0" algn="l">
              <a:spcBef>
                <a:spcPts val="1200"/>
              </a:spcBef>
              <a:spcAft>
                <a:spcPts val="1200"/>
              </a:spcAft>
              <a:buNone/>
            </a:pPr>
            <a:r>
              <a:t/>
            </a:r>
            <a:endParaRPr i="1" sz="1300">
              <a:solidFill>
                <a:schemeClr val="dk1"/>
              </a:solidFill>
            </a:endParaRPr>
          </a:p>
        </p:txBody>
      </p:sp>
      <p:sp>
        <p:nvSpPr>
          <p:cNvPr id="154" name="Google Shape;154;p27"/>
          <p:cNvSpPr txBox="1"/>
          <p:nvPr/>
        </p:nvSpPr>
        <p:spPr>
          <a:xfrm>
            <a:off x="311700" y="1001613"/>
            <a:ext cx="72216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u="sng">
                <a:solidFill>
                  <a:schemeClr val="dk1"/>
                </a:solidFill>
              </a:rPr>
              <a:t>Types:</a:t>
            </a:r>
            <a:r>
              <a:rPr lang="en" sz="1800">
                <a:solidFill>
                  <a:schemeClr val="dk2"/>
                </a:solidFill>
              </a:rPr>
              <a:t> </a:t>
            </a:r>
            <a:endParaRPr sz="1800">
              <a:solidFill>
                <a:schemeClr val="dk2"/>
              </a:solidFill>
            </a:endParaRPr>
          </a:p>
          <a:p>
            <a:pPr indent="-311150" lvl="0" marL="457200" rtl="0" algn="l">
              <a:spcBef>
                <a:spcPts val="0"/>
              </a:spcBef>
              <a:spcAft>
                <a:spcPts val="0"/>
              </a:spcAft>
              <a:buClr>
                <a:schemeClr val="dk1"/>
              </a:buClr>
              <a:buSzPts val="1300"/>
              <a:buChar char="●"/>
            </a:pPr>
            <a:r>
              <a:rPr lang="en" sz="1300">
                <a:solidFill>
                  <a:schemeClr val="dk1"/>
                </a:solidFill>
              </a:rPr>
              <a:t>Primary - Psychosomatic in nature (most common).  Most likely related to anxiety, stress, phobias, panic attacks.</a:t>
            </a:r>
            <a:endParaRPr sz="1300">
              <a:solidFill>
                <a:schemeClr val="dk1"/>
              </a:solidFill>
            </a:endParaRPr>
          </a:p>
          <a:p>
            <a:pPr indent="-311150" lvl="0" marL="457200" rtl="0" algn="l">
              <a:spcBef>
                <a:spcPts val="0"/>
              </a:spcBef>
              <a:spcAft>
                <a:spcPts val="0"/>
              </a:spcAft>
              <a:buClr>
                <a:schemeClr val="dk1"/>
              </a:buClr>
              <a:buSzPts val="1300"/>
              <a:buChar char="●"/>
            </a:pPr>
            <a:r>
              <a:rPr lang="en" sz="1300">
                <a:solidFill>
                  <a:schemeClr val="dk1"/>
                </a:solidFill>
              </a:rPr>
              <a:t>Secondary - Medical in nature - diseases such as asthma, COPD, infections, fever, pain, and in some cases pregnancy </a:t>
            </a:r>
            <a:endParaRPr sz="1300">
              <a:solidFill>
                <a:schemeClr val="dk1"/>
              </a:solidFill>
            </a:endParaRPr>
          </a:p>
        </p:txBody>
      </p:sp>
      <p:sp>
        <p:nvSpPr>
          <p:cNvPr id="155" name="Google Shape;155;p27"/>
          <p:cNvSpPr txBox="1"/>
          <p:nvPr/>
        </p:nvSpPr>
        <p:spPr>
          <a:xfrm>
            <a:off x="381025" y="2116275"/>
            <a:ext cx="8260800" cy="3063000"/>
          </a:xfrm>
          <a:prstGeom prst="rect">
            <a:avLst/>
          </a:prstGeom>
          <a:noFill/>
          <a:ln>
            <a:noFill/>
          </a:ln>
        </p:spPr>
        <p:txBody>
          <a:bodyPr anchorCtr="0" anchor="t" bIns="91425" lIns="91425" spcFirstLastPara="1" rIns="91425" wrap="square" tIns="91425">
            <a:spAutoFit/>
          </a:bodyPr>
          <a:lstStyle/>
          <a:p>
            <a:pPr indent="-298450" lvl="0" marL="457200" rtl="0" algn="l">
              <a:spcBef>
                <a:spcPts val="0"/>
              </a:spcBef>
              <a:spcAft>
                <a:spcPts val="0"/>
              </a:spcAft>
              <a:buClr>
                <a:schemeClr val="dk1"/>
              </a:buClr>
              <a:buSzPts val="1100"/>
              <a:buChar char="●"/>
            </a:pPr>
            <a:r>
              <a:rPr lang="en" sz="1100">
                <a:solidFill>
                  <a:schemeClr val="dk1"/>
                </a:solidFill>
              </a:rPr>
              <a:t>Acute Hyperventilation (Hyperventilation Syndrome/Panic Attack):</a:t>
            </a:r>
            <a:endParaRPr sz="1100">
              <a:solidFill>
                <a:schemeClr val="dk1"/>
              </a:solidFill>
            </a:endParaRPr>
          </a:p>
          <a:p>
            <a:pPr indent="-298450" lvl="1" marL="914400" rtl="0" algn="l">
              <a:spcBef>
                <a:spcPts val="0"/>
              </a:spcBef>
              <a:spcAft>
                <a:spcPts val="0"/>
              </a:spcAft>
              <a:buClr>
                <a:schemeClr val="dk1"/>
              </a:buClr>
              <a:buSzPts val="1100"/>
              <a:buChar char="○"/>
            </a:pPr>
            <a:r>
              <a:rPr lang="en" sz="1100">
                <a:solidFill>
                  <a:schemeClr val="dk1"/>
                </a:solidFill>
              </a:rPr>
              <a:t>Definition: Sudden, intense, and short-term overbreathing, commonly associated with panic attacks or severe anxiety. </a:t>
            </a:r>
            <a:endParaRPr sz="1100">
              <a:solidFill>
                <a:schemeClr val="dk1"/>
              </a:solidFill>
            </a:endParaRPr>
          </a:p>
          <a:p>
            <a:pPr indent="-298450" lvl="1" marL="914400" rtl="0" algn="l">
              <a:spcBef>
                <a:spcPts val="0"/>
              </a:spcBef>
              <a:spcAft>
                <a:spcPts val="0"/>
              </a:spcAft>
              <a:buClr>
                <a:schemeClr val="dk1"/>
              </a:buClr>
              <a:buSzPts val="1100"/>
              <a:buChar char="○"/>
            </a:pPr>
            <a:r>
              <a:rPr lang="en" sz="1100">
                <a:solidFill>
                  <a:schemeClr val="dk1"/>
                </a:solidFill>
              </a:rPr>
              <a:t>Characteristics: It is an episodic, intense event that may be triggered by extreme emotion, fear, or stress. </a:t>
            </a:r>
            <a:endParaRPr sz="1100">
              <a:solidFill>
                <a:schemeClr val="dk1"/>
              </a:solidFill>
            </a:endParaRPr>
          </a:p>
          <a:p>
            <a:pPr indent="-298450" lvl="1" marL="914400" rtl="0" algn="l">
              <a:spcBef>
                <a:spcPts val="0"/>
              </a:spcBef>
              <a:spcAft>
                <a:spcPts val="0"/>
              </a:spcAft>
              <a:buClr>
                <a:schemeClr val="dk1"/>
              </a:buClr>
              <a:buSzPts val="1100"/>
              <a:buChar char="○"/>
            </a:pPr>
            <a:r>
              <a:rPr lang="en" sz="1100">
                <a:solidFill>
                  <a:schemeClr val="dk1"/>
                </a:solidFill>
              </a:rPr>
              <a:t>Symptoms: Rapid onset of dizziness, chest pain, numbness, tingling around the mouth, and muscle spasms. </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Chronic Hyperventilation (Chronic Hyperventilation Syndrome):</a:t>
            </a:r>
            <a:endParaRPr sz="1100">
              <a:solidFill>
                <a:schemeClr val="dk1"/>
              </a:solidFill>
            </a:endParaRPr>
          </a:p>
          <a:p>
            <a:pPr indent="-298450" lvl="1" marL="914400" rtl="0" algn="l">
              <a:spcBef>
                <a:spcPts val="0"/>
              </a:spcBef>
              <a:spcAft>
                <a:spcPts val="0"/>
              </a:spcAft>
              <a:buClr>
                <a:schemeClr val="dk1"/>
              </a:buClr>
              <a:buSzPts val="1100"/>
              <a:buChar char="○"/>
            </a:pPr>
            <a:r>
              <a:rPr lang="en" sz="1100">
                <a:solidFill>
                  <a:schemeClr val="dk1"/>
                </a:solidFill>
              </a:rPr>
              <a:t>Definition: A persistent or recurring pattern of improper breathing where the resting level of CO2 is consistently lower than normal. </a:t>
            </a:r>
            <a:endParaRPr sz="1100">
              <a:solidFill>
                <a:schemeClr val="dk1"/>
              </a:solidFill>
            </a:endParaRPr>
          </a:p>
          <a:p>
            <a:pPr indent="-298450" lvl="1" marL="914400" rtl="0" algn="l">
              <a:spcBef>
                <a:spcPts val="0"/>
              </a:spcBef>
              <a:spcAft>
                <a:spcPts val="0"/>
              </a:spcAft>
              <a:buClr>
                <a:schemeClr val="dk1"/>
              </a:buClr>
              <a:buSzPts val="1100"/>
              <a:buChar char="○"/>
            </a:pPr>
            <a:r>
              <a:rPr lang="en" sz="1100">
                <a:solidFill>
                  <a:schemeClr val="dk1"/>
                </a:solidFill>
              </a:rPr>
              <a:t>Characteristics: It is often overlooked because it is less dramatic than an acute attack. It is frequently caused by a habitual, incorrect breathing pattern, such as chest breathing rather than diaphragmatic breathing. </a:t>
            </a:r>
            <a:endParaRPr sz="1100">
              <a:solidFill>
                <a:schemeClr val="dk1"/>
              </a:solidFill>
            </a:endParaRPr>
          </a:p>
          <a:p>
            <a:pPr indent="-298450" lvl="1" marL="914400" rtl="0" algn="l">
              <a:spcBef>
                <a:spcPts val="0"/>
              </a:spcBef>
              <a:spcAft>
                <a:spcPts val="0"/>
              </a:spcAft>
              <a:buClr>
                <a:schemeClr val="dk1"/>
              </a:buClr>
              <a:buSzPts val="1100"/>
              <a:buChar char="○"/>
            </a:pPr>
            <a:r>
              <a:rPr lang="en" sz="1100">
                <a:solidFill>
                  <a:schemeClr val="dk1"/>
                </a:solidFill>
              </a:rPr>
              <a:t>Symptoms: Vague and continuous symptoms, including frequent sighing or yawning, fatigue, insomnia, headaches, and a constant feeling of being unable to catch a full breath. </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Exercise-Induced Hyperventilation:</a:t>
            </a:r>
            <a:endParaRPr sz="1100">
              <a:solidFill>
                <a:schemeClr val="dk1"/>
              </a:solidFill>
            </a:endParaRPr>
          </a:p>
          <a:p>
            <a:pPr indent="-298450" lvl="1" marL="914400" rtl="0" algn="l">
              <a:spcBef>
                <a:spcPts val="0"/>
              </a:spcBef>
              <a:spcAft>
                <a:spcPts val="0"/>
              </a:spcAft>
              <a:buClr>
                <a:schemeClr val="dk1"/>
              </a:buClr>
              <a:buSzPts val="1100"/>
              <a:buChar char="○"/>
            </a:pPr>
            <a:r>
              <a:rPr lang="en" sz="1100">
                <a:solidFill>
                  <a:schemeClr val="dk1"/>
                </a:solidFill>
              </a:rPr>
              <a:t>Definition: Overbreathing that occurs during or immediately after physical exertion, when the breathing rate exceeds the actual metabolic need for oxygen. </a:t>
            </a:r>
            <a:endParaRPr sz="1100">
              <a:solidFill>
                <a:schemeClr val="dk1"/>
              </a:solidFill>
            </a:endParaRPr>
          </a:p>
          <a:p>
            <a:pPr indent="-298450" lvl="1" marL="914400" rtl="0" algn="l">
              <a:spcBef>
                <a:spcPts val="0"/>
              </a:spcBef>
              <a:spcAft>
                <a:spcPts val="0"/>
              </a:spcAft>
              <a:buClr>
                <a:schemeClr val="dk1"/>
              </a:buClr>
              <a:buSzPts val="1100"/>
              <a:buChar char="○"/>
            </a:pPr>
            <a:r>
              <a:rPr lang="en" sz="1100">
                <a:solidFill>
                  <a:schemeClr val="dk1"/>
                </a:solidFill>
              </a:rPr>
              <a:t>Characteristics: In a healthy person, breathing adjusts to exertion. In this case, the breathing is disproportionate to the exercise, often leading to rapid fatigue and sometimes a "vicious cycle" of hyperventilation during recovery.</a:t>
            </a:r>
            <a:endParaRPr sz="11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solidFill>
                  <a:srgbClr val="FF0000"/>
                </a:solidFill>
              </a:rPr>
              <a:t>HYPERVENTILATION AND THE BOHR EFFECT</a:t>
            </a:r>
            <a:endParaRPr b="1">
              <a:solidFill>
                <a:srgbClr val="FF0000"/>
              </a:solidFill>
            </a:endParaRPr>
          </a:p>
          <a:p>
            <a:pPr indent="0" lvl="0" marL="0" rtl="0" algn="ctr">
              <a:spcBef>
                <a:spcPts val="0"/>
              </a:spcBef>
              <a:spcAft>
                <a:spcPts val="0"/>
              </a:spcAft>
              <a:buNone/>
            </a:pPr>
            <a:r>
              <a:t/>
            </a:r>
            <a:endParaRPr b="1">
              <a:solidFill>
                <a:srgbClr val="FF0000"/>
              </a:solidFill>
            </a:endParaRPr>
          </a:p>
        </p:txBody>
      </p:sp>
      <p:sp>
        <p:nvSpPr>
          <p:cNvPr id="161" name="Google Shape;161;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2" name="Google Shape;162;p28" title="hyperventilation bohr effect.jpg"/>
          <p:cNvPicPr preferRelativeResize="0"/>
          <p:nvPr/>
        </p:nvPicPr>
        <p:blipFill>
          <a:blip r:embed="rId3">
            <a:alphaModFix/>
          </a:blip>
          <a:stretch>
            <a:fillRect/>
          </a:stretch>
        </p:blipFill>
        <p:spPr>
          <a:xfrm>
            <a:off x="190500" y="1017725"/>
            <a:ext cx="8745676" cy="39088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9"/>
          <p:cNvSpPr txBox="1"/>
          <p:nvPr>
            <p:ph type="title"/>
          </p:nvPr>
        </p:nvSpPr>
        <p:spPr>
          <a:xfrm>
            <a:off x="311700" y="72725"/>
            <a:ext cx="8520600" cy="554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FF0000"/>
                </a:solidFill>
              </a:rPr>
              <a:t>What hyperventilation does…</a:t>
            </a:r>
            <a:endParaRPr>
              <a:solidFill>
                <a:srgbClr val="FF0000"/>
              </a:solidFill>
            </a:endParaRPr>
          </a:p>
        </p:txBody>
      </p:sp>
      <p:pic>
        <p:nvPicPr>
          <p:cNvPr id="168" name="Google Shape;168;p29" title="hyperventilation bohr curves.jpg"/>
          <p:cNvPicPr preferRelativeResize="0"/>
          <p:nvPr/>
        </p:nvPicPr>
        <p:blipFill>
          <a:blip r:embed="rId3">
            <a:alphaModFix/>
          </a:blip>
          <a:stretch>
            <a:fillRect/>
          </a:stretch>
        </p:blipFill>
        <p:spPr>
          <a:xfrm>
            <a:off x="74450" y="727275"/>
            <a:ext cx="4486885" cy="4416225"/>
          </a:xfrm>
          <a:prstGeom prst="rect">
            <a:avLst/>
          </a:prstGeom>
          <a:noFill/>
          <a:ln>
            <a:noFill/>
          </a:ln>
        </p:spPr>
      </p:pic>
      <p:sp>
        <p:nvSpPr>
          <p:cNvPr id="169" name="Google Shape;169;p29"/>
          <p:cNvSpPr txBox="1"/>
          <p:nvPr/>
        </p:nvSpPr>
        <p:spPr>
          <a:xfrm>
            <a:off x="4492050" y="997550"/>
            <a:ext cx="3000000" cy="400200"/>
          </a:xfrm>
          <a:prstGeom prst="rect">
            <a:avLst/>
          </a:prstGeom>
          <a:noFill/>
          <a:ln>
            <a:noFill/>
          </a:ln>
        </p:spPr>
        <p:txBody>
          <a:bodyPr anchorCtr="0" anchor="t" bIns="91425" lIns="91425" spcFirstLastPara="1" rIns="91425" wrap="square" tIns="91425">
            <a:spAutoFit/>
          </a:bodyPr>
          <a:lstStyle/>
          <a:p>
            <a:pPr indent="-298450" lvl="0" marL="457200" rtl="0" algn="l">
              <a:lnSpc>
                <a:spcPct val="115000"/>
              </a:lnSpc>
              <a:spcBef>
                <a:spcPts val="1200"/>
              </a:spcBef>
              <a:spcAft>
                <a:spcPts val="0"/>
              </a:spcAft>
              <a:buClr>
                <a:schemeClr val="dk1"/>
              </a:buClr>
              <a:buSzPts val="1100"/>
              <a:buChar char="●"/>
            </a:pPr>
            <a:r>
              <a:t/>
            </a:r>
            <a:endParaRPr/>
          </a:p>
        </p:txBody>
      </p:sp>
      <p:sp>
        <p:nvSpPr>
          <p:cNvPr id="170" name="Google Shape;170;p29"/>
          <p:cNvSpPr txBox="1"/>
          <p:nvPr/>
        </p:nvSpPr>
        <p:spPr>
          <a:xfrm>
            <a:off x="4492050" y="2553575"/>
            <a:ext cx="3688800" cy="193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0000"/>
                </a:solidFill>
              </a:rPr>
              <a:t>What it feels like:</a:t>
            </a:r>
            <a:endParaRPr b="1" sz="1600">
              <a:solidFill>
                <a:srgbClr val="FF0000"/>
              </a:solidFill>
            </a:endParaRPr>
          </a:p>
          <a:p>
            <a:pPr indent="-317500" lvl="0" marL="457200" rtl="0" algn="l">
              <a:spcBef>
                <a:spcPts val="0"/>
              </a:spcBef>
              <a:spcAft>
                <a:spcPts val="0"/>
              </a:spcAft>
              <a:buClr>
                <a:schemeClr val="dk1"/>
              </a:buClr>
              <a:buSzPts val="1400"/>
              <a:buChar char="●"/>
            </a:pPr>
            <a:r>
              <a:rPr lang="en">
                <a:solidFill>
                  <a:schemeClr val="dk1"/>
                </a:solidFill>
              </a:rPr>
              <a:t>Anxiety/Increased Heartrate</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Dizziness/Lightheadedness/Headache</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Breathlessness</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Muscle Spasms</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Numbness or tingling</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Chest pain/tightness</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Dissociation</a:t>
            </a:r>
            <a:endParaRPr>
              <a:solidFill>
                <a:schemeClr val="dk1"/>
              </a:solidFill>
            </a:endParaRPr>
          </a:p>
        </p:txBody>
      </p:sp>
      <p:sp>
        <p:nvSpPr>
          <p:cNvPr id="171" name="Google Shape;171;p29"/>
          <p:cNvSpPr/>
          <p:nvPr/>
        </p:nvSpPr>
        <p:spPr>
          <a:xfrm>
            <a:off x="4411800" y="997550"/>
            <a:ext cx="3160500" cy="1185300"/>
          </a:xfrm>
          <a:prstGeom prst="roundRect">
            <a:avLst>
              <a:gd fmla="val 2964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298450" lvl="0" marL="457200" rtl="0" algn="l">
              <a:lnSpc>
                <a:spcPct val="115000"/>
              </a:lnSpc>
              <a:spcBef>
                <a:spcPts val="1200"/>
              </a:spcBef>
              <a:spcAft>
                <a:spcPts val="0"/>
              </a:spcAft>
              <a:buClr>
                <a:schemeClr val="dk1"/>
              </a:buClr>
              <a:buSzPts val="1100"/>
              <a:buChar char="●"/>
            </a:pPr>
            <a:r>
              <a:rPr lang="en">
                <a:solidFill>
                  <a:schemeClr val="dk1"/>
                </a:solidFill>
              </a:rPr>
              <a:t>Bohr effect suppressed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Oxygen held tightly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Reduced tissue oxygen delivery</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30" title="stress hyperventilation cycle.jpg"/>
          <p:cNvPicPr preferRelativeResize="0"/>
          <p:nvPr/>
        </p:nvPicPr>
        <p:blipFill>
          <a:blip r:embed="rId3">
            <a:alphaModFix/>
          </a:blip>
          <a:stretch>
            <a:fillRect/>
          </a:stretch>
        </p:blipFill>
        <p:spPr>
          <a:xfrm>
            <a:off x="571500" y="0"/>
            <a:ext cx="7827825" cy="50603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31" title="sympathetic nervous system.jpg"/>
          <p:cNvPicPr preferRelativeResize="0"/>
          <p:nvPr/>
        </p:nvPicPr>
        <p:blipFill>
          <a:blip r:embed="rId3">
            <a:alphaModFix/>
          </a:blip>
          <a:stretch>
            <a:fillRect/>
          </a:stretch>
        </p:blipFill>
        <p:spPr>
          <a:xfrm>
            <a:off x="221250" y="145650"/>
            <a:ext cx="5895100" cy="4568075"/>
          </a:xfrm>
          <a:prstGeom prst="rect">
            <a:avLst/>
          </a:prstGeom>
          <a:noFill/>
          <a:ln>
            <a:noFill/>
          </a:ln>
        </p:spPr>
      </p:pic>
      <p:sp>
        <p:nvSpPr>
          <p:cNvPr id="182" name="Google Shape;182;p31"/>
          <p:cNvSpPr txBox="1"/>
          <p:nvPr/>
        </p:nvSpPr>
        <p:spPr>
          <a:xfrm>
            <a:off x="6009400" y="1783775"/>
            <a:ext cx="3000000" cy="895800"/>
          </a:xfrm>
          <a:prstGeom prst="rect">
            <a:avLst/>
          </a:prstGeom>
          <a:noFill/>
          <a:ln>
            <a:noFill/>
          </a:ln>
        </p:spPr>
        <p:txBody>
          <a:bodyPr anchorCtr="0" anchor="t" bIns="91425" lIns="91425" spcFirstLastPara="1" rIns="91425" wrap="square" tIns="91425">
            <a:spAutoFit/>
          </a:bodyPr>
          <a:lstStyle/>
          <a:p>
            <a:pPr indent="-298450" lvl="0" marL="457200" rtl="0" algn="l">
              <a:lnSpc>
                <a:spcPct val="115000"/>
              </a:lnSpc>
              <a:spcBef>
                <a:spcPts val="1200"/>
              </a:spcBef>
              <a:spcAft>
                <a:spcPts val="0"/>
              </a:spcAft>
              <a:buClr>
                <a:schemeClr val="dk1"/>
              </a:buClr>
              <a:buSzPts val="1100"/>
              <a:buChar char="●"/>
            </a:pPr>
            <a:r>
              <a:rPr lang="en"/>
              <a:t>Sympathetic dominance</a:t>
            </a:r>
            <a:endParaRPr/>
          </a:p>
          <a:p>
            <a:pPr indent="-298450" lvl="0" marL="457200" rtl="0" algn="l">
              <a:lnSpc>
                <a:spcPct val="115000"/>
              </a:lnSpc>
              <a:spcBef>
                <a:spcPts val="0"/>
              </a:spcBef>
              <a:spcAft>
                <a:spcPts val="0"/>
              </a:spcAft>
              <a:buClr>
                <a:schemeClr val="dk1"/>
              </a:buClr>
              <a:buSzPts val="1100"/>
              <a:buChar char="●"/>
            </a:pPr>
            <a:r>
              <a:rPr lang="en"/>
              <a:t>Fight-or-flight</a:t>
            </a:r>
            <a:endParaRPr/>
          </a:p>
          <a:p>
            <a:pPr indent="-298450" lvl="0" marL="457200" rtl="0" algn="l">
              <a:lnSpc>
                <a:spcPct val="115000"/>
              </a:lnSpc>
              <a:spcBef>
                <a:spcPts val="0"/>
              </a:spcBef>
              <a:spcAft>
                <a:spcPts val="0"/>
              </a:spcAft>
              <a:buClr>
                <a:schemeClr val="dk1"/>
              </a:buClr>
              <a:buSzPts val="1100"/>
              <a:buChar char="●"/>
            </a:pPr>
            <a:r>
              <a:rPr lang="en"/>
              <a:t>Reduced emotional tolerance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32" title="physiological signs of hyperventilation.jpg"/>
          <p:cNvPicPr preferRelativeResize="0"/>
          <p:nvPr/>
        </p:nvPicPr>
        <p:blipFill>
          <a:blip r:embed="rId3">
            <a:alphaModFix/>
          </a:blip>
          <a:stretch>
            <a:fillRect/>
          </a:stretch>
        </p:blipFill>
        <p:spPr>
          <a:xfrm>
            <a:off x="450275" y="360225"/>
            <a:ext cx="8278100" cy="46135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0000FF"/>
                </a:solidFill>
              </a:rPr>
              <a:t>HYPOVENTILATION</a:t>
            </a:r>
            <a:endParaRPr b="1">
              <a:solidFill>
                <a:srgbClr val="0000FF"/>
              </a:solidFill>
            </a:endParaRPr>
          </a:p>
        </p:txBody>
      </p:sp>
      <p:sp>
        <p:nvSpPr>
          <p:cNvPr id="193" name="Google Shape;193;p33"/>
          <p:cNvSpPr txBox="1"/>
          <p:nvPr>
            <p:ph idx="1" type="body"/>
          </p:nvPr>
        </p:nvSpPr>
        <p:spPr>
          <a:xfrm>
            <a:off x="311700" y="927350"/>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Breathing less (gently and intentionally)  </a:t>
            </a:r>
            <a:endParaRPr/>
          </a:p>
        </p:txBody>
      </p:sp>
      <p:sp>
        <p:nvSpPr>
          <p:cNvPr id="194" name="Google Shape;194;p33"/>
          <p:cNvSpPr txBox="1"/>
          <p:nvPr/>
        </p:nvSpPr>
        <p:spPr>
          <a:xfrm>
            <a:off x="311700" y="1549950"/>
            <a:ext cx="5039400" cy="10218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chemeClr val="dk1"/>
              </a:buClr>
              <a:buSzPts val="1100"/>
              <a:buChar char="●"/>
            </a:pPr>
            <a:r>
              <a:rPr lang="en" sz="1800">
                <a:solidFill>
                  <a:schemeClr val="dk2"/>
                </a:solidFill>
              </a:rPr>
              <a:t>Slower breathing</a:t>
            </a:r>
            <a:endParaRPr sz="1800">
              <a:solidFill>
                <a:schemeClr val="dk2"/>
              </a:solidFill>
            </a:endParaRPr>
          </a:p>
          <a:p>
            <a:pPr indent="-298450" lvl="0" marL="457200" rtl="0" algn="l">
              <a:lnSpc>
                <a:spcPct val="115000"/>
              </a:lnSpc>
              <a:spcBef>
                <a:spcPts val="0"/>
              </a:spcBef>
              <a:spcAft>
                <a:spcPts val="0"/>
              </a:spcAft>
              <a:buClr>
                <a:schemeClr val="dk1"/>
              </a:buClr>
              <a:buSzPts val="1100"/>
              <a:buChar char="●"/>
            </a:pPr>
            <a:r>
              <a:rPr lang="en" sz="1800">
                <a:solidFill>
                  <a:schemeClr val="dk2"/>
                </a:solidFill>
              </a:rPr>
              <a:t>CO₂ rises slightly</a:t>
            </a:r>
            <a:endParaRPr sz="1800">
              <a:solidFill>
                <a:schemeClr val="dk2"/>
              </a:solidFill>
            </a:endParaRPr>
          </a:p>
          <a:p>
            <a:pPr indent="-298450" lvl="0" marL="457200" rtl="0" algn="l">
              <a:lnSpc>
                <a:spcPct val="115000"/>
              </a:lnSpc>
              <a:spcBef>
                <a:spcPts val="0"/>
              </a:spcBef>
              <a:spcAft>
                <a:spcPts val="0"/>
              </a:spcAft>
              <a:buClr>
                <a:schemeClr val="dk1"/>
              </a:buClr>
              <a:buSzPts val="1100"/>
              <a:buChar char="●"/>
            </a:pPr>
            <a:r>
              <a:rPr lang="en" sz="1800">
                <a:solidFill>
                  <a:schemeClr val="dk2"/>
                </a:solidFill>
              </a:rPr>
              <a:t>Blood vessels dilate</a:t>
            </a:r>
            <a:endParaRPr sz="1800">
              <a:solidFill>
                <a:schemeClr val="dk2"/>
              </a:solidFill>
            </a:endParaRPr>
          </a:p>
          <a:p>
            <a:pPr indent="-298450" lvl="0" marL="457200" rtl="0" algn="l">
              <a:lnSpc>
                <a:spcPct val="115000"/>
              </a:lnSpc>
              <a:spcBef>
                <a:spcPts val="0"/>
              </a:spcBef>
              <a:spcAft>
                <a:spcPts val="0"/>
              </a:spcAft>
              <a:buClr>
                <a:schemeClr val="dk1"/>
              </a:buClr>
              <a:buSzPts val="1100"/>
              <a:buChar char="●"/>
            </a:pPr>
            <a:r>
              <a:rPr lang="en" sz="1800">
                <a:solidFill>
                  <a:schemeClr val="dk2"/>
                </a:solidFill>
              </a:rPr>
              <a:t>Oxygen delivery improves</a:t>
            </a:r>
            <a:endParaRPr sz="1800">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0000FF"/>
                </a:solidFill>
              </a:rPr>
              <a:t>Hypoventilation and the Bohr Effect</a:t>
            </a:r>
            <a:endParaRPr b="1">
              <a:solidFill>
                <a:srgbClr val="0000FF"/>
              </a:solidFill>
            </a:endParaRPr>
          </a:p>
        </p:txBody>
      </p:sp>
      <p:pic>
        <p:nvPicPr>
          <p:cNvPr id="200" name="Google Shape;200;p34" title="hypoventilation and the Bohr effect.jpg"/>
          <p:cNvPicPr preferRelativeResize="0"/>
          <p:nvPr/>
        </p:nvPicPr>
        <p:blipFill>
          <a:blip r:embed="rId3">
            <a:alphaModFix/>
          </a:blip>
          <a:stretch>
            <a:fillRect/>
          </a:stretch>
        </p:blipFill>
        <p:spPr>
          <a:xfrm>
            <a:off x="3307775" y="938650"/>
            <a:ext cx="5732325" cy="3896525"/>
          </a:xfrm>
          <a:prstGeom prst="rect">
            <a:avLst/>
          </a:prstGeom>
          <a:noFill/>
          <a:ln>
            <a:noFill/>
          </a:ln>
        </p:spPr>
      </p:pic>
      <p:sp>
        <p:nvSpPr>
          <p:cNvPr id="201" name="Google Shape;201;p34"/>
          <p:cNvSpPr txBox="1"/>
          <p:nvPr/>
        </p:nvSpPr>
        <p:spPr>
          <a:xfrm>
            <a:off x="207800" y="1631350"/>
            <a:ext cx="3377100" cy="997500"/>
          </a:xfrm>
          <a:prstGeom prst="rect">
            <a:avLst/>
          </a:prstGeom>
          <a:noFill/>
          <a:ln>
            <a:noFill/>
          </a:ln>
        </p:spPr>
        <p:txBody>
          <a:bodyPr anchorCtr="0" anchor="t" bIns="91425" lIns="91425" spcFirstLastPara="1" rIns="91425" wrap="square" tIns="91425">
            <a:spAutoFit/>
          </a:bodyPr>
          <a:lstStyle/>
          <a:p>
            <a:pPr indent="-285750" lvl="0" marL="457200" rtl="0" algn="l">
              <a:lnSpc>
                <a:spcPct val="115000"/>
              </a:lnSpc>
              <a:spcBef>
                <a:spcPts val="1200"/>
              </a:spcBef>
              <a:spcAft>
                <a:spcPts val="0"/>
              </a:spcAft>
              <a:buClr>
                <a:schemeClr val="dk1"/>
              </a:buClr>
              <a:buSzPts val="900"/>
              <a:buChar char="●"/>
            </a:pPr>
            <a:r>
              <a:rPr lang="en" sz="1600">
                <a:solidFill>
                  <a:schemeClr val="dk1"/>
                </a:solidFill>
              </a:rPr>
              <a:t>Bohr effect enhanced</a:t>
            </a:r>
            <a:endParaRPr sz="1600">
              <a:solidFill>
                <a:schemeClr val="dk1"/>
              </a:solidFill>
            </a:endParaRPr>
          </a:p>
          <a:p>
            <a:pPr indent="-285750" lvl="0" marL="457200" rtl="0" algn="l">
              <a:lnSpc>
                <a:spcPct val="115000"/>
              </a:lnSpc>
              <a:spcBef>
                <a:spcPts val="0"/>
              </a:spcBef>
              <a:spcAft>
                <a:spcPts val="0"/>
              </a:spcAft>
              <a:buClr>
                <a:schemeClr val="dk1"/>
              </a:buClr>
              <a:buSzPts val="900"/>
              <a:buChar char="●"/>
            </a:pPr>
            <a:r>
              <a:rPr lang="en" sz="1600">
                <a:solidFill>
                  <a:schemeClr val="dk1"/>
                </a:solidFill>
              </a:rPr>
              <a:t>Oxygen released more easily</a:t>
            </a:r>
            <a:endParaRPr sz="1600">
              <a:solidFill>
                <a:schemeClr val="dk1"/>
              </a:solidFill>
            </a:endParaRPr>
          </a:p>
          <a:p>
            <a:pPr indent="-285750" lvl="0" marL="457200" rtl="0" algn="l">
              <a:lnSpc>
                <a:spcPct val="115000"/>
              </a:lnSpc>
              <a:spcBef>
                <a:spcPts val="0"/>
              </a:spcBef>
              <a:spcAft>
                <a:spcPts val="0"/>
              </a:spcAft>
              <a:buClr>
                <a:schemeClr val="dk1"/>
              </a:buClr>
              <a:buSzPts val="900"/>
              <a:buChar char="●"/>
            </a:pPr>
            <a:r>
              <a:rPr lang="en" sz="1600">
                <a:solidFill>
                  <a:schemeClr val="dk1"/>
                </a:solidFill>
              </a:rPr>
              <a:t>Improved tissue oxygenation</a:t>
            </a:r>
            <a:endParaRPr sz="16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00FF"/>
                </a:solidFill>
              </a:rPr>
              <a:t>What Hypoventilation Feels Like</a:t>
            </a:r>
            <a:endParaRPr>
              <a:solidFill>
                <a:srgbClr val="0000FF"/>
              </a:solidFill>
            </a:endParaRPr>
          </a:p>
        </p:txBody>
      </p:sp>
      <p:sp>
        <p:nvSpPr>
          <p:cNvPr id="207" name="Google Shape;207;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298450" lvl="0" marL="457200" rtl="0" algn="l">
              <a:spcBef>
                <a:spcPts val="1200"/>
              </a:spcBef>
              <a:spcAft>
                <a:spcPts val="0"/>
              </a:spcAft>
              <a:buClr>
                <a:srgbClr val="000000"/>
              </a:buClr>
              <a:buSzPts val="1100"/>
              <a:buChar char="●"/>
            </a:pPr>
            <a:r>
              <a:rPr lang="en">
                <a:solidFill>
                  <a:srgbClr val="000000"/>
                </a:solidFill>
              </a:rPr>
              <a:t>Warmth</a:t>
            </a:r>
            <a:endParaRPr>
              <a:solidFill>
                <a:srgbClr val="000000"/>
              </a:solidFill>
            </a:endParaRPr>
          </a:p>
          <a:p>
            <a:pPr indent="-298450" lvl="0" marL="457200" rtl="0" algn="l">
              <a:spcBef>
                <a:spcPts val="0"/>
              </a:spcBef>
              <a:spcAft>
                <a:spcPts val="0"/>
              </a:spcAft>
              <a:buClr>
                <a:srgbClr val="000000"/>
              </a:buClr>
              <a:buSzPts val="1100"/>
              <a:buChar char="●"/>
            </a:pPr>
            <a:r>
              <a:rPr lang="en">
                <a:solidFill>
                  <a:srgbClr val="000000"/>
                </a:solidFill>
              </a:rPr>
              <a:t>Calm heaviness</a:t>
            </a:r>
            <a:endParaRPr>
              <a:solidFill>
                <a:srgbClr val="000000"/>
              </a:solidFill>
            </a:endParaRPr>
          </a:p>
          <a:p>
            <a:pPr indent="-298450" lvl="0" marL="457200" rtl="0" algn="l">
              <a:spcBef>
                <a:spcPts val="0"/>
              </a:spcBef>
              <a:spcAft>
                <a:spcPts val="0"/>
              </a:spcAft>
              <a:buClr>
                <a:srgbClr val="000000"/>
              </a:buClr>
              <a:buSzPts val="1100"/>
              <a:buChar char="●"/>
            </a:pPr>
            <a:r>
              <a:rPr lang="en">
                <a:solidFill>
                  <a:srgbClr val="000000"/>
                </a:solidFill>
              </a:rPr>
              <a:t>Mental quiet</a:t>
            </a:r>
            <a:endParaRPr>
              <a:solidFill>
                <a:srgbClr val="000000"/>
              </a:solidFill>
            </a:endParaRPr>
          </a:p>
          <a:p>
            <a:pPr indent="-298450" lvl="0" marL="457200" rtl="0" algn="l">
              <a:spcBef>
                <a:spcPts val="0"/>
              </a:spcBef>
              <a:spcAft>
                <a:spcPts val="0"/>
              </a:spcAft>
              <a:buClr>
                <a:srgbClr val="000000"/>
              </a:buClr>
              <a:buSzPts val="1100"/>
              <a:buChar char="●"/>
            </a:pPr>
            <a:r>
              <a:rPr lang="en">
                <a:solidFill>
                  <a:srgbClr val="000000"/>
                </a:solidFill>
              </a:rPr>
              <a:t>Emotional steadiness</a:t>
            </a:r>
            <a:endParaRPr>
              <a:solidFill>
                <a:srgbClr val="000000"/>
              </a:solidFill>
            </a:endParaRPr>
          </a:p>
          <a:p>
            <a:pPr indent="0" lvl="0" marL="0" rtl="0" algn="l">
              <a:spcBef>
                <a:spcPts val="0"/>
              </a:spcBef>
              <a:spcAft>
                <a:spcPts val="12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00FF"/>
                </a:solidFill>
              </a:rPr>
              <a:t>Hypoventilation Disorders</a:t>
            </a:r>
            <a:endParaRPr>
              <a:solidFill>
                <a:srgbClr val="0000FF"/>
              </a:solidFill>
            </a:endParaRPr>
          </a:p>
        </p:txBody>
      </p:sp>
      <p:sp>
        <p:nvSpPr>
          <p:cNvPr id="213" name="Google Shape;213;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0000"/>
          </a:bodyPr>
          <a:lstStyle/>
          <a:p>
            <a:pPr indent="0" lvl="0" marL="0" rtl="0" algn="l">
              <a:lnSpc>
                <a:spcPct val="120000"/>
              </a:lnSpc>
              <a:spcBef>
                <a:spcPts val="600"/>
              </a:spcBef>
              <a:spcAft>
                <a:spcPts val="0"/>
              </a:spcAft>
              <a:buClr>
                <a:schemeClr val="dk1"/>
              </a:buClr>
              <a:buSzPct val="42307"/>
              <a:buFont typeface="Arial"/>
              <a:buNone/>
            </a:pPr>
            <a:r>
              <a:rPr b="1" lang="en" sz="2600">
                <a:solidFill>
                  <a:srgbClr val="001D35"/>
                </a:solidFill>
              </a:rPr>
              <a:t>Factors that contribute to Hypoventilation</a:t>
            </a:r>
            <a:endParaRPr b="1" sz="2600">
              <a:solidFill>
                <a:srgbClr val="001D35"/>
              </a:solidFill>
            </a:endParaRPr>
          </a:p>
          <a:p>
            <a:pPr indent="0" lvl="0" marL="0" rtl="0" algn="l">
              <a:lnSpc>
                <a:spcPct val="120000"/>
              </a:lnSpc>
              <a:spcBef>
                <a:spcPts val="600"/>
              </a:spcBef>
              <a:spcAft>
                <a:spcPts val="0"/>
              </a:spcAft>
              <a:buClr>
                <a:schemeClr val="dk1"/>
              </a:buClr>
              <a:buSzPct val="45833"/>
              <a:buFont typeface="Arial"/>
              <a:buNone/>
            </a:pPr>
            <a:r>
              <a:rPr lang="en" sz="2400">
                <a:solidFill>
                  <a:srgbClr val="ED8428"/>
                </a:solidFill>
              </a:rPr>
              <a:t>•</a:t>
            </a:r>
            <a:r>
              <a:rPr b="1" lang="en" sz="2600">
                <a:solidFill>
                  <a:srgbClr val="001D35"/>
                </a:solidFill>
              </a:rPr>
              <a:t>Neuromuscular disorders: </a:t>
            </a:r>
            <a:r>
              <a:rPr lang="en" sz="2600">
                <a:solidFill>
                  <a:srgbClr val="001D35"/>
                </a:solidFill>
              </a:rPr>
              <a:t>Muscle weakness affecting breathing muscles </a:t>
            </a:r>
            <a:endParaRPr sz="2600">
              <a:solidFill>
                <a:srgbClr val="001D35"/>
              </a:solidFill>
            </a:endParaRPr>
          </a:p>
          <a:p>
            <a:pPr indent="0" lvl="0" marL="0" rtl="0" algn="l">
              <a:lnSpc>
                <a:spcPct val="120000"/>
              </a:lnSpc>
              <a:spcBef>
                <a:spcPts val="600"/>
              </a:spcBef>
              <a:spcAft>
                <a:spcPts val="0"/>
              </a:spcAft>
              <a:buClr>
                <a:schemeClr val="dk1"/>
              </a:buClr>
              <a:buSzPct val="45833"/>
              <a:buFont typeface="Arial"/>
              <a:buNone/>
            </a:pPr>
            <a:r>
              <a:rPr lang="en" sz="2400">
                <a:solidFill>
                  <a:srgbClr val="ED8428"/>
                </a:solidFill>
              </a:rPr>
              <a:t>•</a:t>
            </a:r>
            <a:r>
              <a:rPr b="1" lang="en" sz="2600">
                <a:solidFill>
                  <a:srgbClr val="001D35"/>
                </a:solidFill>
              </a:rPr>
              <a:t>Obstructive sleep apnea:</a:t>
            </a:r>
            <a:r>
              <a:rPr lang="en" sz="2600">
                <a:solidFill>
                  <a:srgbClr val="001D35"/>
                </a:solidFill>
              </a:rPr>
              <a:t> Repeated episodes of breathing pauses during sleep </a:t>
            </a:r>
            <a:endParaRPr sz="2600">
              <a:solidFill>
                <a:srgbClr val="001D35"/>
              </a:solidFill>
            </a:endParaRPr>
          </a:p>
          <a:p>
            <a:pPr indent="0" lvl="0" marL="0" rtl="0" algn="l">
              <a:lnSpc>
                <a:spcPct val="120000"/>
              </a:lnSpc>
              <a:spcBef>
                <a:spcPts val="600"/>
              </a:spcBef>
              <a:spcAft>
                <a:spcPts val="0"/>
              </a:spcAft>
              <a:buClr>
                <a:schemeClr val="dk1"/>
              </a:buClr>
              <a:buSzPct val="45833"/>
              <a:buFont typeface="Arial"/>
              <a:buNone/>
            </a:pPr>
            <a:r>
              <a:rPr lang="en" sz="2400">
                <a:solidFill>
                  <a:srgbClr val="ED8428"/>
                </a:solidFill>
              </a:rPr>
              <a:t>•</a:t>
            </a:r>
            <a:r>
              <a:rPr b="1" lang="en" sz="2600">
                <a:solidFill>
                  <a:srgbClr val="001D35"/>
                </a:solidFill>
              </a:rPr>
              <a:t>Chronic lung diseases:</a:t>
            </a:r>
            <a:r>
              <a:rPr lang="en" sz="2600">
                <a:solidFill>
                  <a:srgbClr val="001D35"/>
                </a:solidFill>
              </a:rPr>
              <a:t> COPD, asthma </a:t>
            </a:r>
            <a:endParaRPr sz="2600">
              <a:solidFill>
                <a:srgbClr val="001D35"/>
              </a:solidFill>
            </a:endParaRPr>
          </a:p>
          <a:p>
            <a:pPr indent="0" lvl="0" marL="0" rtl="0" algn="l">
              <a:lnSpc>
                <a:spcPct val="120000"/>
              </a:lnSpc>
              <a:spcBef>
                <a:spcPts val="600"/>
              </a:spcBef>
              <a:spcAft>
                <a:spcPts val="0"/>
              </a:spcAft>
              <a:buClr>
                <a:schemeClr val="dk1"/>
              </a:buClr>
              <a:buSzPct val="45833"/>
              <a:buFont typeface="Arial"/>
              <a:buNone/>
            </a:pPr>
            <a:r>
              <a:rPr lang="en" sz="2400">
                <a:solidFill>
                  <a:srgbClr val="ED8428"/>
                </a:solidFill>
              </a:rPr>
              <a:t>•</a:t>
            </a:r>
            <a:r>
              <a:rPr b="1" lang="en" sz="2600">
                <a:solidFill>
                  <a:srgbClr val="001D35"/>
                </a:solidFill>
              </a:rPr>
              <a:t>Drug overdose:</a:t>
            </a:r>
            <a:r>
              <a:rPr lang="en" sz="2600">
                <a:solidFill>
                  <a:srgbClr val="001D35"/>
                </a:solidFill>
              </a:rPr>
              <a:t> Certain medications can suppress the respiratory drive </a:t>
            </a:r>
            <a:endParaRPr sz="2600">
              <a:solidFill>
                <a:srgbClr val="001D35"/>
              </a:solidFill>
            </a:endParaRPr>
          </a:p>
          <a:p>
            <a:pPr indent="0" lvl="0" marL="0" rtl="0" algn="l">
              <a:lnSpc>
                <a:spcPct val="120000"/>
              </a:lnSpc>
              <a:spcBef>
                <a:spcPts val="600"/>
              </a:spcBef>
              <a:spcAft>
                <a:spcPts val="0"/>
              </a:spcAft>
              <a:buClr>
                <a:schemeClr val="dk1"/>
              </a:buClr>
              <a:buSzPct val="45833"/>
              <a:buFont typeface="Arial"/>
              <a:buNone/>
            </a:pPr>
            <a:r>
              <a:rPr lang="en" sz="2400">
                <a:solidFill>
                  <a:srgbClr val="ED8428"/>
                </a:solidFill>
              </a:rPr>
              <a:t>•</a:t>
            </a:r>
            <a:r>
              <a:rPr b="1" lang="en" sz="2600">
                <a:solidFill>
                  <a:srgbClr val="001D35"/>
                </a:solidFill>
              </a:rPr>
              <a:t>Chest wall deformities:</a:t>
            </a:r>
            <a:r>
              <a:rPr lang="en" sz="2600">
                <a:solidFill>
                  <a:srgbClr val="001D35"/>
                </a:solidFill>
              </a:rPr>
              <a:t> Physical limitations to lung expansion </a:t>
            </a:r>
            <a:endParaRPr sz="2600">
              <a:solidFill>
                <a:srgbClr val="001D35"/>
              </a:solidFill>
            </a:endParaRPr>
          </a:p>
          <a:p>
            <a:pPr indent="0" lvl="0" marL="0" rtl="0" algn="l">
              <a:lnSpc>
                <a:spcPct val="120000"/>
              </a:lnSpc>
              <a:spcBef>
                <a:spcPts val="600"/>
              </a:spcBef>
              <a:spcAft>
                <a:spcPts val="0"/>
              </a:spcAft>
              <a:buClr>
                <a:schemeClr val="dk1"/>
              </a:buClr>
              <a:buSzPct val="45833"/>
              <a:buFont typeface="Arial"/>
              <a:buNone/>
            </a:pPr>
            <a:r>
              <a:rPr lang="en" sz="2400">
                <a:solidFill>
                  <a:srgbClr val="ED8428"/>
                </a:solidFill>
              </a:rPr>
              <a:t>•</a:t>
            </a:r>
            <a:r>
              <a:rPr b="1" lang="en" sz="2600">
                <a:solidFill>
                  <a:srgbClr val="001D35"/>
                </a:solidFill>
              </a:rPr>
              <a:t>Obesity:</a:t>
            </a:r>
            <a:r>
              <a:rPr lang="en" sz="2600">
                <a:solidFill>
                  <a:srgbClr val="001D35"/>
                </a:solidFill>
              </a:rPr>
              <a:t> Increased pressure on the lungs due to excess weight </a:t>
            </a:r>
            <a:endParaRPr sz="2600">
              <a:solidFill>
                <a:srgbClr val="001D35"/>
              </a:solidFill>
            </a:endParaRPr>
          </a:p>
          <a:p>
            <a:pPr indent="0" lvl="0" marL="0" rtl="0" algn="l">
              <a:spcBef>
                <a:spcPts val="600"/>
              </a:spcBef>
              <a:spcAft>
                <a:spcPts val="12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pic>
        <p:nvPicPr>
          <p:cNvPr descr="Acid base regulation basics, pulmonary regulation and renal handling of acid-base balance. &#10;&#10;Purchase a license to download a non-watermarked version of this video on AlilaMedicalMedia(dot)com&#10;&#10;Check out our new Alila Academy - AlilaAcademy(dot)com - complete video courses with quizzes, PDFs, and downloadable images.&#10;&#10;©Alila Medical Media. All rights reserved. Voice by Sue Stern.&#10;&#10;All images/videos by Alila Medical Media are for information purposes ONLY and are NOT intended to replace professional medical advice, diagnosis or treatment. Always seek the advice of a qualified healthcare provider with any questions you may have regarding a medical condition.&#10;&#10;pH is an indicator of acidity. The body’s blood pH is strictly regulated within a narrow range between 7.35 and 7.45. This is because even a minor change in acidity may have devastating effects on protein stability and biochemical processes. &#10;Normal cellular metabolism constantly produces and excretes carbon dioxide into the blood. Carbon dioxide combines with water to make carbonic acid which dissociates into hydrogen ions and bicarbonate. This equilibrium is central to understand acid-base regulation. CONTINUED carbon dioxide production by all cells of the body drives the equilibrium to the right to generate more hydrogen ions. Because pH is basically a function of hydrogen ion concentration, more hydrogen means higher acidity and lower pH. Normal metabolism, therefore, constantly makes the blood more acidic. The body must react to keep the blood pH within the normal limits. This is achieved by 2 mechanisms: &#10;- Elimination of carbon dioxide through exhalation. The amount of carbon dioxide exhaled by the lungs is regulated in response to changes in acidity. A decrease in pH is sensed by central or arterial chemoreceptors and leads to deeper, faster breathing; more carbon dioxide is exhaled, less hydrogen is made, blood acidity decreases and blood pH returns to normal. Pulmonary regulation is fast, usually effective within minutes to hours. &#10;- Excretion of hydrogen ions and reabsorption of bicarbonate through the kidneys. The kidneys control blood pH by adjusting the amount of excreted acids and reabsorbed bicarbonate. Renal regulation is slower; it usually takes days to respond to pH disturbances. &#10;Pathologic changes may cause acid-base disturbances. Acidosis refers to a process that causes increased acidity, while alkalosis refers to one that causes increased alkalinity. It’s not uncommon for a patient to have several processes going on at once, some of them in opposite directions. The resulting plasma pH may be normal; too acidic, called acidemia; or too basic, called alkalemia.&#10;Acidosis may result from inadequate function of the lungs which causes arterial carbon dioxide to accumulate. This is RESPIRATORY acidosis. On the other hand, METABOLIC acidosis may result from excessive production of metabolic acids, decreased ability of the kidneys to excrete acids, ingestion of acids, or loss of alkali. Metabolic acidosis is characterized by primary decrease in plasma bicarbonate." id="218" name="Google Shape;218;p37" title="Acid Base Balance, Animation.">
            <a:hlinkClick r:id="rId3"/>
          </p:cNvPr>
          <p:cNvPicPr preferRelativeResize="0"/>
          <p:nvPr/>
        </p:nvPicPr>
        <p:blipFill>
          <a:blip r:embed="rId4">
            <a:alphaModFix/>
          </a:blip>
          <a:stretch>
            <a:fillRect/>
          </a:stretch>
        </p:blipFill>
        <p:spPr>
          <a:xfrm>
            <a:off x="477700" y="445025"/>
            <a:ext cx="7787450" cy="4234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000"/>
                                        <p:tgtEl>
                                          <p:spTgt spid="2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id="223" name="Google Shape;223;p38" title="heart math quick coherence.jpg"/>
          <p:cNvPicPr preferRelativeResize="0"/>
          <p:nvPr/>
        </p:nvPicPr>
        <p:blipFill>
          <a:blip r:embed="rId3">
            <a:alphaModFix/>
          </a:blip>
          <a:stretch>
            <a:fillRect/>
          </a:stretch>
        </p:blipFill>
        <p:spPr>
          <a:xfrm>
            <a:off x="229000" y="154075"/>
            <a:ext cx="8685999" cy="48353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9"/>
          <p:cNvSpPr txBox="1"/>
          <p:nvPr/>
        </p:nvSpPr>
        <p:spPr>
          <a:xfrm>
            <a:off x="205250" y="414350"/>
            <a:ext cx="5341800" cy="2735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0"/>
              </a:spcAft>
              <a:buNone/>
            </a:pPr>
            <a:r>
              <a:rPr b="1" lang="en" sz="1700">
                <a:solidFill>
                  <a:schemeClr val="dk1"/>
                </a:solidFill>
              </a:rPr>
              <a:t>Alternate Nostril Breathing (ANB) — Summary</a:t>
            </a:r>
            <a:endParaRPr b="1" sz="1700">
              <a:solidFill>
                <a:schemeClr val="dk1"/>
              </a:solidFill>
            </a:endParaRPr>
          </a:p>
          <a:p>
            <a:pPr indent="0" lvl="0" marL="0" rtl="0" algn="l">
              <a:lnSpc>
                <a:spcPct val="115000"/>
              </a:lnSpc>
              <a:spcBef>
                <a:spcPts val="1400"/>
              </a:spcBef>
              <a:spcAft>
                <a:spcPts val="0"/>
              </a:spcAft>
              <a:buNone/>
            </a:pPr>
            <a:r>
              <a:rPr b="1" lang="en" sz="1300">
                <a:solidFill>
                  <a:schemeClr val="dk1"/>
                </a:solidFill>
              </a:rPr>
              <a:t>Meaning and Purpose</a:t>
            </a:r>
            <a:endParaRPr b="1" sz="1300">
              <a:solidFill>
                <a:schemeClr val="dk1"/>
              </a:solidFill>
            </a:endParaRPr>
          </a:p>
          <a:p>
            <a:pPr indent="-298450" lvl="0" marL="457200" rtl="0" algn="l">
              <a:lnSpc>
                <a:spcPct val="115000"/>
              </a:lnSpc>
              <a:spcBef>
                <a:spcPts val="1200"/>
              </a:spcBef>
              <a:spcAft>
                <a:spcPts val="0"/>
              </a:spcAft>
              <a:buClr>
                <a:schemeClr val="dk1"/>
              </a:buClr>
              <a:buSzPts val="1100"/>
              <a:buChar char="●"/>
            </a:pPr>
            <a:r>
              <a:rPr lang="en" sz="1100">
                <a:solidFill>
                  <a:schemeClr val="dk1"/>
                </a:solidFill>
              </a:rPr>
              <a:t>Energy </a:t>
            </a:r>
            <a:r>
              <a:rPr lang="en" sz="1100">
                <a:solidFill>
                  <a:schemeClr val="dk1"/>
                </a:solidFill>
              </a:rPr>
              <a:t>is like light; tension is where there is too much of a vessel blocking the light from entering into the body. </a:t>
            </a:r>
            <a:br>
              <a:rPr lang="en" sz="1100">
                <a:solidFill>
                  <a:schemeClr val="dk1"/>
                </a:solidFill>
              </a:rPr>
            </a:br>
            <a:r>
              <a:rPr lang="en" sz="1100">
                <a:solidFill>
                  <a:schemeClr val="dk1"/>
                </a:solidFill>
              </a:rPr>
              <a:t>The practice is intended to </a:t>
            </a:r>
            <a:r>
              <a:rPr i="1" lang="en" sz="1100">
                <a:solidFill>
                  <a:schemeClr val="dk1"/>
                </a:solidFill>
              </a:rPr>
              <a:t>clear and balance</a:t>
            </a:r>
            <a:r>
              <a:rPr lang="en" sz="1100">
                <a:solidFill>
                  <a:schemeClr val="dk1"/>
                </a:solidFill>
              </a:rPr>
              <a:t> these channels, leading to physical calm and mental clarity.</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The technique is also commonly called </a:t>
            </a:r>
            <a:r>
              <a:rPr b="1" lang="en" sz="1100">
                <a:solidFill>
                  <a:schemeClr val="dk1"/>
                </a:solidFill>
              </a:rPr>
              <a:t>alternate nostril breathing</a:t>
            </a:r>
            <a:r>
              <a:rPr lang="en" sz="1100">
                <a:solidFill>
                  <a:schemeClr val="dk1"/>
                </a:solidFill>
              </a:rPr>
              <a:t> because you alternate inhalation and exhalation between the left and right nostrils.</a:t>
            </a:r>
            <a:endParaRPr sz="1100">
              <a:solidFill>
                <a:schemeClr val="dk1"/>
              </a:solidFill>
            </a:endParaRPr>
          </a:p>
          <a:p>
            <a:pPr indent="0" lvl="0" marL="0" rtl="0" algn="l">
              <a:lnSpc>
                <a:spcPct val="115000"/>
              </a:lnSpc>
              <a:spcBef>
                <a:spcPts val="1200"/>
              </a:spcBef>
              <a:spcAft>
                <a:spcPts val="0"/>
              </a:spcAft>
              <a:buNone/>
            </a:pPr>
            <a:r>
              <a:t/>
            </a:r>
            <a:endParaRPr sz="1100">
              <a:solidFill>
                <a:schemeClr val="dk1"/>
              </a:solidFill>
            </a:endParaRPr>
          </a:p>
        </p:txBody>
      </p:sp>
      <p:sp>
        <p:nvSpPr>
          <p:cNvPr id="229" name="Google Shape;229;p39"/>
          <p:cNvSpPr txBox="1"/>
          <p:nvPr/>
        </p:nvSpPr>
        <p:spPr>
          <a:xfrm>
            <a:off x="5646325" y="760175"/>
            <a:ext cx="3000000" cy="2927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100">
                <a:solidFill>
                  <a:schemeClr val="dk1"/>
                </a:solidFill>
              </a:rPr>
              <a:t>✔ </a:t>
            </a:r>
            <a:r>
              <a:rPr b="1" lang="en" sz="1100">
                <a:solidFill>
                  <a:schemeClr val="dk1"/>
                </a:solidFill>
              </a:rPr>
              <a:t>Calms the mind and nervous system</a:t>
            </a:r>
            <a:r>
              <a:rPr lang="en" sz="1100">
                <a:solidFill>
                  <a:schemeClr val="dk1"/>
                </a:solidFill>
              </a:rPr>
              <a:t> — By bringing balanced airflow and rhythm to the breath, mental agitation lessens and focus deepens.</a:t>
            </a:r>
            <a:endParaRPr sz="1100">
              <a:solidFill>
                <a:schemeClr val="dk1"/>
              </a:solidFill>
            </a:endParaRPr>
          </a:p>
          <a:p>
            <a:pPr indent="0" lvl="0" marL="0" rtl="0" algn="l">
              <a:lnSpc>
                <a:spcPct val="115000"/>
              </a:lnSpc>
              <a:spcBef>
                <a:spcPts val="0"/>
              </a:spcBef>
              <a:spcAft>
                <a:spcPts val="0"/>
              </a:spcAft>
              <a:buNone/>
            </a:pPr>
            <a:r>
              <a:rPr lang="en" sz="1100">
                <a:solidFill>
                  <a:schemeClr val="dk1"/>
                </a:solidFill>
              </a:rPr>
              <a:t>✔ </a:t>
            </a:r>
            <a:r>
              <a:rPr b="1" lang="en" sz="1100">
                <a:solidFill>
                  <a:schemeClr val="dk1"/>
                </a:solidFill>
              </a:rPr>
              <a:t>Prepares for meditation</a:t>
            </a:r>
            <a:r>
              <a:rPr lang="en" sz="1100">
                <a:solidFill>
                  <a:schemeClr val="dk1"/>
                </a:solidFill>
              </a:rPr>
              <a:t> — The balanced breath promotes a steady, unified state of awareness that supports deeper meditative practice.</a:t>
            </a:r>
            <a:endParaRPr sz="1100">
              <a:solidFill>
                <a:schemeClr val="dk1"/>
              </a:solidFill>
            </a:endParaRPr>
          </a:p>
          <a:p>
            <a:pPr indent="0" lvl="0" marL="0" rtl="0" algn="l">
              <a:spcBef>
                <a:spcPts val="0"/>
              </a:spcBef>
              <a:spcAft>
                <a:spcPts val="0"/>
              </a:spcAft>
              <a:buNone/>
            </a:pPr>
            <a:r>
              <a:rPr lang="en" sz="1100">
                <a:solidFill>
                  <a:schemeClr val="dk1"/>
                </a:solidFill>
              </a:rPr>
              <a:t>✔ </a:t>
            </a:r>
            <a:r>
              <a:rPr b="1" lang="en" sz="1100">
                <a:solidFill>
                  <a:schemeClr val="dk1"/>
                </a:solidFill>
              </a:rPr>
              <a:t>Balances internal energies</a:t>
            </a:r>
            <a:r>
              <a:rPr lang="en" sz="1100">
                <a:solidFill>
                  <a:schemeClr val="dk1"/>
                </a:solidFill>
              </a:rPr>
              <a:t> — In chinese medicine, the left nostril is associated with cooling, calming energy and the right with stimulating energy. The </a:t>
            </a:r>
            <a:r>
              <a:rPr lang="en" sz="1100">
                <a:solidFill>
                  <a:schemeClr val="dk1"/>
                </a:solidFill>
              </a:rPr>
              <a:t>Kabbalah</a:t>
            </a:r>
            <a:r>
              <a:rPr lang="en" sz="1100">
                <a:solidFill>
                  <a:schemeClr val="dk1"/>
                </a:solidFill>
              </a:rPr>
              <a:t> talks about the forces of Chesed and Gevurah and their balance within Tiferes. ANB aims to harmonize these influences.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40"/>
          <p:cNvSpPr txBox="1"/>
          <p:nvPr/>
        </p:nvSpPr>
        <p:spPr>
          <a:xfrm>
            <a:off x="0" y="426425"/>
            <a:ext cx="5341800" cy="254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0"/>
              </a:spcAft>
              <a:buNone/>
            </a:pPr>
            <a:r>
              <a:rPr b="1" lang="en" sz="1700">
                <a:solidFill>
                  <a:schemeClr val="dk1"/>
                </a:solidFill>
              </a:rPr>
              <a:t>Alternate Nostril Breathing — Summary</a:t>
            </a:r>
            <a:endParaRPr b="1" sz="1700">
              <a:solidFill>
                <a:schemeClr val="dk1"/>
              </a:solidFill>
            </a:endParaRPr>
          </a:p>
          <a:p>
            <a:pPr indent="0" lvl="0" marL="0" rtl="0" algn="l">
              <a:lnSpc>
                <a:spcPct val="115000"/>
              </a:lnSpc>
              <a:spcBef>
                <a:spcPts val="1400"/>
              </a:spcBef>
              <a:spcAft>
                <a:spcPts val="0"/>
              </a:spcAft>
              <a:buNone/>
            </a:pPr>
            <a:r>
              <a:rPr b="1" lang="en" sz="1300">
                <a:solidFill>
                  <a:schemeClr val="dk1"/>
                </a:solidFill>
              </a:rPr>
              <a:t>Meaning and Purpose</a:t>
            </a:r>
            <a:endParaRPr b="1" sz="1300">
              <a:solidFill>
                <a:schemeClr val="dk1"/>
              </a:solidFill>
            </a:endParaRPr>
          </a:p>
          <a:p>
            <a:pPr indent="-298450" lvl="0" marL="457200" rtl="0" algn="l">
              <a:lnSpc>
                <a:spcPct val="115000"/>
              </a:lnSpc>
              <a:spcBef>
                <a:spcPts val="1200"/>
              </a:spcBef>
              <a:spcAft>
                <a:spcPts val="0"/>
              </a:spcAft>
              <a:buClr>
                <a:schemeClr val="dk1"/>
              </a:buClr>
              <a:buSzPts val="1100"/>
              <a:buChar char="●"/>
            </a:pPr>
            <a:r>
              <a:rPr lang="en" sz="1100">
                <a:solidFill>
                  <a:schemeClr val="dk1"/>
                </a:solidFill>
              </a:rPr>
              <a:t>N</a:t>
            </a:r>
            <a:r>
              <a:rPr i="1" lang="en" sz="1100">
                <a:solidFill>
                  <a:schemeClr val="dk1"/>
                </a:solidFill>
              </a:rPr>
              <a:t>adis</a:t>
            </a:r>
            <a:r>
              <a:rPr lang="en" sz="1100">
                <a:solidFill>
                  <a:schemeClr val="dk1"/>
                </a:solidFill>
              </a:rPr>
              <a:t> are subtle pathways through which life energy flows.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The practice is intended to </a:t>
            </a:r>
            <a:r>
              <a:rPr i="1" lang="en" sz="1100">
                <a:solidFill>
                  <a:schemeClr val="dk1"/>
                </a:solidFill>
              </a:rPr>
              <a:t>clear and balance</a:t>
            </a:r>
            <a:r>
              <a:rPr lang="en" sz="1100">
                <a:solidFill>
                  <a:schemeClr val="dk1"/>
                </a:solidFill>
              </a:rPr>
              <a:t> these channels, leading to physical calm and mental clarity.</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The technique is also commonly called </a:t>
            </a:r>
            <a:r>
              <a:rPr b="1" lang="en" sz="1100">
                <a:solidFill>
                  <a:schemeClr val="dk1"/>
                </a:solidFill>
              </a:rPr>
              <a:t>alternate nostril breathing</a:t>
            </a:r>
            <a:r>
              <a:rPr lang="en" sz="1100">
                <a:solidFill>
                  <a:schemeClr val="dk1"/>
                </a:solidFill>
              </a:rPr>
              <a:t> because you alternate inhalation and exhalation between the left and right nostrils.</a:t>
            </a:r>
            <a:endParaRPr sz="1100">
              <a:solidFill>
                <a:schemeClr val="dk1"/>
              </a:solidFill>
            </a:endParaRPr>
          </a:p>
          <a:p>
            <a:pPr indent="0" lvl="0" marL="0" rtl="0" algn="l">
              <a:lnSpc>
                <a:spcPct val="115000"/>
              </a:lnSpc>
              <a:spcBef>
                <a:spcPts val="1200"/>
              </a:spcBef>
              <a:spcAft>
                <a:spcPts val="0"/>
              </a:spcAft>
              <a:buNone/>
            </a:pPr>
            <a:r>
              <a:t/>
            </a:r>
            <a:endParaRPr sz="1100">
              <a:solidFill>
                <a:schemeClr val="dk1"/>
              </a:solidFill>
            </a:endParaRPr>
          </a:p>
        </p:txBody>
      </p:sp>
      <p:sp>
        <p:nvSpPr>
          <p:cNvPr id="235" name="Google Shape;235;p40"/>
          <p:cNvSpPr txBox="1"/>
          <p:nvPr/>
        </p:nvSpPr>
        <p:spPr>
          <a:xfrm>
            <a:off x="5646325" y="760175"/>
            <a:ext cx="3000000" cy="195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100">
                <a:solidFill>
                  <a:schemeClr val="dk1"/>
                </a:solidFill>
              </a:rPr>
              <a:t>✔ </a:t>
            </a:r>
            <a:r>
              <a:rPr b="1" lang="en" sz="1100">
                <a:solidFill>
                  <a:schemeClr val="dk1"/>
                </a:solidFill>
              </a:rPr>
              <a:t>Calms the mind and nervous system</a:t>
            </a:r>
            <a:r>
              <a:rPr lang="en" sz="1100">
                <a:solidFill>
                  <a:schemeClr val="dk1"/>
                </a:solidFill>
              </a:rPr>
              <a:t> — By bringing balanced airflow and rhythm to the breath, mental agitation lessens and focus deepens.</a:t>
            </a:r>
            <a:endParaRPr sz="1100">
              <a:solidFill>
                <a:schemeClr val="dk1"/>
              </a:solidFill>
            </a:endParaRPr>
          </a:p>
          <a:p>
            <a:pPr indent="0" lvl="0" marL="0" rtl="0" algn="l">
              <a:lnSpc>
                <a:spcPct val="115000"/>
              </a:lnSpc>
              <a:spcBef>
                <a:spcPts val="0"/>
              </a:spcBef>
              <a:spcAft>
                <a:spcPts val="0"/>
              </a:spcAft>
              <a:buNone/>
            </a:pPr>
            <a:r>
              <a:rPr lang="en" sz="1100">
                <a:solidFill>
                  <a:schemeClr val="dk1"/>
                </a:solidFill>
              </a:rPr>
              <a:t>✔ </a:t>
            </a:r>
            <a:r>
              <a:rPr b="1" lang="en" sz="1100">
                <a:solidFill>
                  <a:schemeClr val="dk1"/>
                </a:solidFill>
              </a:rPr>
              <a:t>Prepares for meditation</a:t>
            </a:r>
            <a:r>
              <a:rPr lang="en" sz="1100">
                <a:solidFill>
                  <a:schemeClr val="dk1"/>
                </a:solidFill>
              </a:rPr>
              <a:t> — The balanced breath promotes a steady, unified state of awareness that supports deeper meditative practice.</a:t>
            </a:r>
            <a:endParaRPr sz="1100">
              <a:solidFill>
                <a:schemeClr val="dk1"/>
              </a:solidFill>
            </a:endParaRPr>
          </a:p>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pic>
        <p:nvPicPr>
          <p:cNvPr id="240" name="Google Shape;240;p41" title="vishnu mudra nadi shodhana.jpg"/>
          <p:cNvPicPr preferRelativeResize="0"/>
          <p:nvPr/>
        </p:nvPicPr>
        <p:blipFill>
          <a:blip r:embed="rId3">
            <a:alphaModFix/>
          </a:blip>
          <a:stretch>
            <a:fillRect/>
          </a:stretch>
        </p:blipFill>
        <p:spPr>
          <a:xfrm>
            <a:off x="5985300" y="2616025"/>
            <a:ext cx="3158700" cy="2527475"/>
          </a:xfrm>
          <a:prstGeom prst="rect">
            <a:avLst/>
          </a:prstGeom>
          <a:noFill/>
          <a:ln>
            <a:noFill/>
          </a:ln>
        </p:spPr>
      </p:pic>
      <p:pic>
        <p:nvPicPr>
          <p:cNvPr id="241" name="Google Shape;241;p41" title="nasagra mudra pranayam.jpeg"/>
          <p:cNvPicPr preferRelativeResize="0"/>
          <p:nvPr/>
        </p:nvPicPr>
        <p:blipFill>
          <a:blip r:embed="rId4">
            <a:alphaModFix/>
          </a:blip>
          <a:stretch>
            <a:fillRect/>
          </a:stretch>
        </p:blipFill>
        <p:spPr>
          <a:xfrm>
            <a:off x="6005875" y="0"/>
            <a:ext cx="3158700" cy="2527475"/>
          </a:xfrm>
          <a:prstGeom prst="rect">
            <a:avLst/>
          </a:prstGeom>
          <a:noFill/>
          <a:ln>
            <a:noFill/>
          </a:ln>
        </p:spPr>
      </p:pic>
      <p:sp>
        <p:nvSpPr>
          <p:cNvPr id="242" name="Google Shape;242;p41"/>
          <p:cNvSpPr txBox="1"/>
          <p:nvPr/>
        </p:nvSpPr>
        <p:spPr>
          <a:xfrm>
            <a:off x="7401175" y="504575"/>
            <a:ext cx="1763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243" name="Google Shape;243;p41"/>
          <p:cNvSpPr txBox="1"/>
          <p:nvPr/>
        </p:nvSpPr>
        <p:spPr>
          <a:xfrm>
            <a:off x="5928650" y="-113275"/>
            <a:ext cx="2064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05B3F1"/>
                </a:solidFill>
              </a:rPr>
              <a:t>Nag</a:t>
            </a:r>
            <a:r>
              <a:rPr lang="en" sz="1800">
                <a:solidFill>
                  <a:srgbClr val="05B3F1"/>
                </a:solidFill>
              </a:rPr>
              <a:t>as</a:t>
            </a:r>
            <a:r>
              <a:rPr lang="en" sz="1800">
                <a:solidFill>
                  <a:srgbClr val="05B3F1"/>
                </a:solidFill>
              </a:rPr>
              <a:t>ra Mudra</a:t>
            </a:r>
            <a:endParaRPr sz="1800">
              <a:solidFill>
                <a:srgbClr val="05B3F1"/>
              </a:solidFill>
            </a:endParaRPr>
          </a:p>
        </p:txBody>
      </p:sp>
      <p:sp>
        <p:nvSpPr>
          <p:cNvPr id="244" name="Google Shape;244;p41"/>
          <p:cNvSpPr txBox="1"/>
          <p:nvPr/>
        </p:nvSpPr>
        <p:spPr>
          <a:xfrm>
            <a:off x="6005875" y="2692750"/>
            <a:ext cx="1598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00FFFF"/>
                </a:solidFill>
              </a:rPr>
              <a:t>Vishnu Mudra</a:t>
            </a:r>
            <a:endParaRPr sz="1800">
              <a:solidFill>
                <a:srgbClr val="00FFFF"/>
              </a:solidFill>
            </a:endParaRPr>
          </a:p>
        </p:txBody>
      </p:sp>
      <p:sp>
        <p:nvSpPr>
          <p:cNvPr id="245" name="Google Shape;245;p41"/>
          <p:cNvSpPr txBox="1"/>
          <p:nvPr/>
        </p:nvSpPr>
        <p:spPr>
          <a:xfrm>
            <a:off x="0" y="-27950"/>
            <a:ext cx="5727900" cy="609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0"/>
              </a:spcAft>
              <a:buNone/>
            </a:pPr>
            <a:r>
              <a:rPr b="1" lang="en" sz="1700">
                <a:solidFill>
                  <a:schemeClr val="dk1"/>
                </a:solidFill>
              </a:rPr>
              <a:t>Instructions for Practice</a:t>
            </a:r>
            <a:endParaRPr sz="1100">
              <a:solidFill>
                <a:schemeClr val="dk1"/>
              </a:solidFill>
            </a:endParaRPr>
          </a:p>
          <a:p>
            <a:pPr indent="-298450" lvl="0" marL="457200" rtl="0" algn="l">
              <a:lnSpc>
                <a:spcPct val="115000"/>
              </a:lnSpc>
              <a:spcBef>
                <a:spcPts val="1200"/>
              </a:spcBef>
              <a:spcAft>
                <a:spcPts val="0"/>
              </a:spcAft>
              <a:buClr>
                <a:schemeClr val="dk1"/>
              </a:buClr>
              <a:buSzPts val="1100"/>
              <a:buAutoNum type="arabicPeriod"/>
            </a:pPr>
            <a:r>
              <a:rPr b="1" lang="en" sz="1100">
                <a:solidFill>
                  <a:schemeClr val="dk1"/>
                </a:solidFill>
              </a:rPr>
              <a:t>Sit comfortably</a:t>
            </a:r>
            <a:r>
              <a:rPr lang="en" sz="1100">
                <a:solidFill>
                  <a:schemeClr val="dk1"/>
                </a:solidFill>
              </a:rPr>
              <a:t> with a straight spine in a calm, quiet space.</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sz="1100">
                <a:solidFill>
                  <a:schemeClr val="dk1"/>
                </a:solidFill>
              </a:rPr>
              <a:t>Use </a:t>
            </a:r>
            <a:r>
              <a:rPr i="1" lang="en" sz="1100">
                <a:solidFill>
                  <a:schemeClr val="dk1"/>
                </a:solidFill>
              </a:rPr>
              <a:t>Vishnu mudra</a:t>
            </a:r>
            <a:r>
              <a:rPr lang="en" sz="1100">
                <a:solidFill>
                  <a:schemeClr val="dk1"/>
                </a:solidFill>
              </a:rPr>
              <a:t> (folding the first two fingers so the thumb and ring finger can close nostrils).</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b="1" lang="en" sz="1100">
                <a:solidFill>
                  <a:schemeClr val="dk1"/>
                </a:solidFill>
              </a:rPr>
              <a:t>Start on one side:</a:t>
            </a:r>
            <a:endParaRPr b="1" sz="1100">
              <a:solidFill>
                <a:schemeClr val="dk1"/>
              </a:solidFill>
            </a:endParaRPr>
          </a:p>
          <a:p>
            <a:pPr indent="-298450" lvl="1" marL="914400" rtl="0" algn="l">
              <a:lnSpc>
                <a:spcPct val="115000"/>
              </a:lnSpc>
              <a:spcBef>
                <a:spcPts val="0"/>
              </a:spcBef>
              <a:spcAft>
                <a:spcPts val="0"/>
              </a:spcAft>
              <a:buClr>
                <a:schemeClr val="dk1"/>
              </a:buClr>
              <a:buSzPts val="1100"/>
              <a:buChar char="○"/>
            </a:pPr>
            <a:r>
              <a:rPr lang="en" sz="1100">
                <a:solidFill>
                  <a:schemeClr val="dk1"/>
                </a:solidFill>
              </a:rPr>
              <a:t>Close the right nostril with your thumb.</a:t>
            </a:r>
            <a:endParaRPr sz="1100">
              <a:solidFill>
                <a:schemeClr val="dk1"/>
              </a:solidFill>
            </a:endParaRPr>
          </a:p>
          <a:p>
            <a:pPr indent="-298450" lvl="1" marL="914400" rtl="0" algn="l">
              <a:lnSpc>
                <a:spcPct val="115000"/>
              </a:lnSpc>
              <a:spcBef>
                <a:spcPts val="0"/>
              </a:spcBef>
              <a:spcAft>
                <a:spcPts val="0"/>
              </a:spcAft>
              <a:buClr>
                <a:schemeClr val="dk1"/>
              </a:buClr>
              <a:buSzPts val="1100"/>
              <a:buChar char="○"/>
            </a:pPr>
            <a:r>
              <a:rPr b="1" lang="en" sz="1100">
                <a:solidFill>
                  <a:schemeClr val="dk1"/>
                </a:solidFill>
              </a:rPr>
              <a:t>Exhale fully</a:t>
            </a:r>
            <a:r>
              <a:rPr lang="en" sz="1100">
                <a:solidFill>
                  <a:schemeClr val="dk1"/>
                </a:solidFill>
              </a:rPr>
              <a:t> through the left nostril slowly and smoothly.</a:t>
            </a:r>
            <a:endParaRPr sz="1100">
              <a:solidFill>
                <a:schemeClr val="dk1"/>
              </a:solidFill>
            </a:endParaRPr>
          </a:p>
          <a:p>
            <a:pPr indent="-298450" lvl="1" marL="914400" rtl="0" algn="l">
              <a:lnSpc>
                <a:spcPct val="115000"/>
              </a:lnSpc>
              <a:spcBef>
                <a:spcPts val="0"/>
              </a:spcBef>
              <a:spcAft>
                <a:spcPts val="0"/>
              </a:spcAft>
              <a:buClr>
                <a:schemeClr val="dk1"/>
              </a:buClr>
              <a:buSzPts val="1100"/>
              <a:buChar char="○"/>
            </a:pPr>
            <a:r>
              <a:rPr lang="en" sz="1100">
                <a:solidFill>
                  <a:schemeClr val="dk1"/>
                </a:solidFill>
              </a:rPr>
              <a:t>The exhale should be slow, controlled, and free from exertion.</a:t>
            </a:r>
            <a:endParaRPr sz="1100">
              <a:solidFill>
                <a:schemeClr val="dk1"/>
              </a:solidFill>
            </a:endParaRPr>
          </a:p>
          <a:p>
            <a:pPr indent="-298450" lvl="1" marL="914400" rtl="0" algn="l">
              <a:lnSpc>
                <a:spcPct val="115000"/>
              </a:lnSpc>
              <a:spcBef>
                <a:spcPts val="0"/>
              </a:spcBef>
              <a:spcAft>
                <a:spcPts val="0"/>
              </a:spcAft>
              <a:buClr>
                <a:schemeClr val="dk1"/>
              </a:buClr>
              <a:buSzPts val="1100"/>
              <a:buChar char="○"/>
            </a:pPr>
            <a:r>
              <a:rPr lang="en" sz="1100">
                <a:solidFill>
                  <a:schemeClr val="dk1"/>
                </a:solidFill>
              </a:rPr>
              <a:t>At the end of the exhalation, close the left nostril with the ring finger, open the right nostril and inhale slowly and completely: should be smooth, controlled and attempt to make it the same </a:t>
            </a:r>
            <a:r>
              <a:rPr lang="en" sz="1100">
                <a:solidFill>
                  <a:schemeClr val="dk1"/>
                </a:solidFill>
              </a:rPr>
              <a:t>duration</a:t>
            </a:r>
            <a:r>
              <a:rPr lang="en" sz="1100">
                <a:solidFill>
                  <a:schemeClr val="dk1"/>
                </a:solidFill>
              </a:rPr>
              <a:t> as the exhalation.</a:t>
            </a:r>
            <a:endParaRPr sz="1100">
              <a:solidFill>
                <a:schemeClr val="dk1"/>
              </a:solidFill>
            </a:endParaRPr>
          </a:p>
          <a:p>
            <a:pPr indent="-298450" lvl="1" marL="914400" rtl="0" algn="l">
              <a:lnSpc>
                <a:spcPct val="115000"/>
              </a:lnSpc>
              <a:spcBef>
                <a:spcPts val="0"/>
              </a:spcBef>
              <a:spcAft>
                <a:spcPts val="0"/>
              </a:spcAft>
              <a:buClr>
                <a:schemeClr val="dk1"/>
              </a:buClr>
              <a:buSzPts val="1100"/>
              <a:buChar char="○"/>
            </a:pPr>
            <a:r>
              <a:rPr lang="en" sz="1100">
                <a:solidFill>
                  <a:schemeClr val="dk1"/>
                </a:solidFill>
              </a:rPr>
              <a:t>Repeat this cycle of exhalation </a:t>
            </a:r>
            <a:r>
              <a:rPr lang="en" sz="1100">
                <a:solidFill>
                  <a:schemeClr val="dk1"/>
                </a:solidFill>
              </a:rPr>
              <a:t>through</a:t>
            </a:r>
            <a:r>
              <a:rPr lang="en" sz="1100">
                <a:solidFill>
                  <a:schemeClr val="dk1"/>
                </a:solidFill>
              </a:rPr>
              <a:t> left nostril followed by inhalation </a:t>
            </a:r>
            <a:r>
              <a:rPr lang="en" sz="1100">
                <a:solidFill>
                  <a:schemeClr val="dk1"/>
                </a:solidFill>
              </a:rPr>
              <a:t>through</a:t>
            </a:r>
            <a:r>
              <a:rPr lang="en" sz="1100">
                <a:solidFill>
                  <a:schemeClr val="dk1"/>
                </a:solidFill>
              </a:rPr>
              <a:t> right nostril two more times.</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b="1" lang="en" sz="1100">
                <a:solidFill>
                  <a:schemeClr val="dk1"/>
                </a:solidFill>
              </a:rPr>
              <a:t>Transition: </a:t>
            </a:r>
            <a:endParaRPr sz="1100">
              <a:solidFill>
                <a:schemeClr val="dk1"/>
              </a:solidFill>
            </a:endParaRPr>
          </a:p>
          <a:p>
            <a:pPr indent="-298450" lvl="1" marL="914400" rtl="0" algn="l">
              <a:lnSpc>
                <a:spcPct val="115000"/>
              </a:lnSpc>
              <a:spcBef>
                <a:spcPts val="0"/>
              </a:spcBef>
              <a:spcAft>
                <a:spcPts val="0"/>
              </a:spcAft>
              <a:buClr>
                <a:schemeClr val="dk1"/>
              </a:buClr>
              <a:buSzPts val="1100"/>
              <a:buChar char="○"/>
            </a:pPr>
            <a:r>
              <a:rPr lang="en" sz="1100">
                <a:solidFill>
                  <a:schemeClr val="dk1"/>
                </a:solidFill>
              </a:rPr>
              <a:t>At the end of the </a:t>
            </a:r>
            <a:r>
              <a:rPr lang="en" sz="1100">
                <a:solidFill>
                  <a:schemeClr val="dk1"/>
                </a:solidFill>
              </a:rPr>
              <a:t>third inhalation through the right nostril, exhale through the same (</a:t>
            </a:r>
            <a:r>
              <a:rPr i="1" lang="en" sz="1100">
                <a:solidFill>
                  <a:schemeClr val="dk1"/>
                </a:solidFill>
              </a:rPr>
              <a:t>right</a:t>
            </a:r>
            <a:r>
              <a:rPr lang="en" sz="1100">
                <a:solidFill>
                  <a:schemeClr val="dk1"/>
                </a:solidFill>
              </a:rPr>
              <a:t>) nostril fully, still keeping the left nostril closed with the ring finger</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b="1" lang="en" sz="1100">
                <a:solidFill>
                  <a:schemeClr val="dk1"/>
                </a:solidFill>
              </a:rPr>
              <a:t>Switch sides:</a:t>
            </a:r>
            <a:endParaRPr b="1" sz="1100">
              <a:solidFill>
                <a:schemeClr val="dk1"/>
              </a:solidFill>
            </a:endParaRPr>
          </a:p>
          <a:p>
            <a:pPr indent="-298450" lvl="1" marL="914400" rtl="0" algn="l">
              <a:lnSpc>
                <a:spcPct val="115000"/>
              </a:lnSpc>
              <a:spcBef>
                <a:spcPts val="0"/>
              </a:spcBef>
              <a:spcAft>
                <a:spcPts val="0"/>
              </a:spcAft>
              <a:buClr>
                <a:schemeClr val="dk1"/>
              </a:buClr>
              <a:buSzPts val="1100"/>
              <a:buChar char="○"/>
            </a:pPr>
            <a:r>
              <a:rPr lang="en" sz="1100">
                <a:solidFill>
                  <a:schemeClr val="dk1"/>
                </a:solidFill>
              </a:rPr>
              <a:t>At the end of this exhalation, close the right nostril and inhale with the left nostril.  Repeat this cycle of exhalation through the right and inhalation through the left two more times.</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sz="1100">
                <a:solidFill>
                  <a:schemeClr val="dk1"/>
                </a:solidFill>
              </a:rPr>
              <a:t>There should be no pauses between the inhalation and the exhalation.</a:t>
            </a:r>
            <a:endParaRPr sz="1100">
              <a:solidFill>
                <a:schemeClr val="dk1"/>
              </a:solidFill>
            </a:endParaRPr>
          </a:p>
          <a:p>
            <a:pPr indent="0" lvl="0" marL="0" rtl="0" algn="l">
              <a:lnSpc>
                <a:spcPct val="115000"/>
              </a:lnSpc>
              <a:spcBef>
                <a:spcPts val="1200"/>
              </a:spcBef>
              <a:spcAft>
                <a:spcPts val="0"/>
              </a:spcAft>
              <a:buNone/>
            </a:pPr>
            <a:r>
              <a:rPr lang="en" sz="1100">
                <a:solidFill>
                  <a:schemeClr val="dk1"/>
                </a:solidFill>
              </a:rPr>
              <a:t>*In the evening, start this exercise with the exhalations out of the right nostril.</a:t>
            </a:r>
            <a:endParaRPr sz="1100">
              <a:solidFill>
                <a:schemeClr val="dk1"/>
              </a:solidFill>
            </a:endParaRPr>
          </a:p>
          <a:p>
            <a:pPr indent="0" lvl="0" marL="0" rtl="0" algn="l">
              <a:lnSpc>
                <a:spcPct val="115000"/>
              </a:lnSpc>
              <a:spcBef>
                <a:spcPts val="1200"/>
              </a:spcBef>
              <a:spcAft>
                <a:spcPts val="0"/>
              </a:spcAft>
              <a:buNone/>
            </a:pPr>
            <a:r>
              <a:t/>
            </a:r>
            <a:endParaRPr sz="1100">
              <a:solidFill>
                <a:schemeClr val="dk1"/>
              </a:solidFill>
            </a:endParaRPr>
          </a:p>
          <a:p>
            <a:pPr indent="0" lvl="0" marL="0" rtl="0" algn="l">
              <a:lnSpc>
                <a:spcPct val="115000"/>
              </a:lnSpc>
              <a:spcBef>
                <a:spcPts val="1200"/>
              </a:spcBef>
              <a:spcAft>
                <a:spcPts val="0"/>
              </a:spcAft>
              <a:buNone/>
            </a:pPr>
            <a:r>
              <a:t/>
            </a:r>
            <a:endParaRPr sz="1100">
              <a:solidFill>
                <a:schemeClr val="dk1"/>
              </a:solidFill>
            </a:endParaRPr>
          </a:p>
          <a:p>
            <a:pPr indent="0" lvl="0" marL="457200" rtl="0" algn="l">
              <a:lnSpc>
                <a:spcPct val="115000"/>
              </a:lnSpc>
              <a:spcBef>
                <a:spcPts val="1200"/>
              </a:spcBef>
              <a:spcAft>
                <a:spcPts val="1200"/>
              </a:spcAft>
              <a:buNone/>
            </a:pPr>
            <a:r>
              <a:t/>
            </a:r>
            <a:endParaRPr sz="1100">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Break out in pairs</a:t>
            </a:r>
            <a:endParaRPr/>
          </a:p>
        </p:txBody>
      </p:sp>
      <p:sp>
        <p:nvSpPr>
          <p:cNvPr id="251" name="Google Shape;251;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Integration and Discussion </a:t>
            </a:r>
            <a:endParaRPr/>
          </a:p>
        </p:txBody>
      </p:sp>
      <p:sp>
        <p:nvSpPr>
          <p:cNvPr id="257" name="Google Shape;257;p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32500" lnSpcReduction="20000"/>
          </a:bodyPr>
          <a:lstStyle/>
          <a:p>
            <a:pPr indent="0" lvl="0" marL="0" rtl="0" algn="l">
              <a:spcBef>
                <a:spcPts val="2400"/>
              </a:spcBef>
              <a:spcAft>
                <a:spcPts val="0"/>
              </a:spcAft>
              <a:buClr>
                <a:schemeClr val="dk1"/>
              </a:buClr>
              <a:buSzPts val="358"/>
              <a:buFont typeface="Arial"/>
              <a:buNone/>
            </a:pPr>
            <a:r>
              <a:rPr b="1" lang="en" sz="4700">
                <a:solidFill>
                  <a:schemeClr val="dk1"/>
                </a:solidFill>
              </a:rPr>
              <a:t>1 — What Shifted?</a:t>
            </a:r>
            <a:endParaRPr b="1" sz="4700">
              <a:solidFill>
                <a:schemeClr val="dk1"/>
              </a:solidFill>
            </a:endParaRPr>
          </a:p>
          <a:p>
            <a:pPr indent="0" lvl="0" marL="0" rtl="0" algn="l">
              <a:spcBef>
                <a:spcPts val="1200"/>
              </a:spcBef>
              <a:spcAft>
                <a:spcPts val="0"/>
              </a:spcAft>
              <a:buClr>
                <a:schemeClr val="dk1"/>
              </a:buClr>
              <a:buSzPct val="31428"/>
              <a:buFont typeface="Arial"/>
              <a:buNone/>
            </a:pPr>
            <a:r>
              <a:rPr b="1" lang="en" sz="3500">
                <a:solidFill>
                  <a:schemeClr val="dk1"/>
                </a:solidFill>
              </a:rPr>
              <a:t>Reflect silently for 60 seconds</a:t>
            </a:r>
            <a:endParaRPr b="1" sz="3500">
              <a:solidFill>
                <a:schemeClr val="dk1"/>
              </a:solidFill>
            </a:endParaRPr>
          </a:p>
          <a:p>
            <a:pPr indent="-300831" lvl="0" marL="457200" rtl="0" algn="l">
              <a:spcBef>
                <a:spcPts val="1200"/>
              </a:spcBef>
              <a:spcAft>
                <a:spcPts val="0"/>
              </a:spcAft>
              <a:buClr>
                <a:schemeClr val="dk1"/>
              </a:buClr>
              <a:buSzPct val="100000"/>
              <a:buChar char="●"/>
            </a:pPr>
            <a:r>
              <a:rPr lang="en" sz="3500">
                <a:solidFill>
                  <a:schemeClr val="dk1"/>
                </a:solidFill>
              </a:rPr>
              <a:t>What changed in your body?</a:t>
            </a:r>
            <a:br>
              <a:rPr lang="en" sz="3500">
                <a:solidFill>
                  <a:schemeClr val="dk1"/>
                </a:solidFill>
              </a:rPr>
            </a:br>
            <a:endParaRPr sz="3500">
              <a:solidFill>
                <a:schemeClr val="dk1"/>
              </a:solidFill>
            </a:endParaRPr>
          </a:p>
          <a:p>
            <a:pPr indent="-300831" lvl="0" marL="457200" rtl="0" algn="l">
              <a:spcBef>
                <a:spcPts val="0"/>
              </a:spcBef>
              <a:spcAft>
                <a:spcPts val="0"/>
              </a:spcAft>
              <a:buClr>
                <a:schemeClr val="dk1"/>
              </a:buClr>
              <a:buSzPct val="100000"/>
              <a:buChar char="●"/>
            </a:pPr>
            <a:r>
              <a:rPr lang="en" sz="3500">
                <a:solidFill>
                  <a:schemeClr val="dk1"/>
                </a:solidFill>
              </a:rPr>
              <a:t>What changed in your thinking?</a:t>
            </a:r>
            <a:br>
              <a:rPr lang="en" sz="3500">
                <a:solidFill>
                  <a:schemeClr val="dk1"/>
                </a:solidFill>
              </a:rPr>
            </a:br>
            <a:endParaRPr sz="3500">
              <a:solidFill>
                <a:schemeClr val="dk1"/>
              </a:solidFill>
            </a:endParaRPr>
          </a:p>
          <a:p>
            <a:pPr indent="-300831" lvl="0" marL="457200" rtl="0" algn="l">
              <a:spcBef>
                <a:spcPts val="0"/>
              </a:spcBef>
              <a:spcAft>
                <a:spcPts val="0"/>
              </a:spcAft>
              <a:buClr>
                <a:schemeClr val="dk1"/>
              </a:buClr>
              <a:buSzPct val="100000"/>
              <a:buChar char="●"/>
            </a:pPr>
            <a:r>
              <a:rPr lang="en" sz="3500">
                <a:solidFill>
                  <a:schemeClr val="dk1"/>
                </a:solidFill>
              </a:rPr>
              <a:t>What changed emotionally?</a:t>
            </a:r>
            <a:endParaRPr sz="3500">
              <a:solidFill>
                <a:schemeClr val="dk1"/>
              </a:solidFill>
            </a:endParaRPr>
          </a:p>
          <a:p>
            <a:pPr indent="0" lvl="0" marL="0" rtl="0" algn="l">
              <a:spcBef>
                <a:spcPts val="2400"/>
              </a:spcBef>
              <a:spcAft>
                <a:spcPts val="0"/>
              </a:spcAft>
              <a:buClr>
                <a:schemeClr val="dk1"/>
              </a:buClr>
              <a:buSzPts val="358"/>
              <a:buFont typeface="Arial"/>
              <a:buNone/>
            </a:pPr>
            <a:r>
              <a:rPr b="1" lang="en" sz="4700">
                <a:solidFill>
                  <a:schemeClr val="dk1"/>
                </a:solidFill>
              </a:rPr>
              <a:t>2 — Regulation Awareness</a:t>
            </a:r>
            <a:endParaRPr b="1" sz="4700">
              <a:solidFill>
                <a:schemeClr val="dk1"/>
              </a:solidFill>
            </a:endParaRPr>
          </a:p>
          <a:p>
            <a:pPr indent="-300831" lvl="0" marL="457200" rtl="0" algn="l">
              <a:spcBef>
                <a:spcPts val="1200"/>
              </a:spcBef>
              <a:spcAft>
                <a:spcPts val="0"/>
              </a:spcAft>
              <a:buClr>
                <a:schemeClr val="dk1"/>
              </a:buClr>
              <a:buSzPct val="100000"/>
              <a:buChar char="●"/>
            </a:pPr>
            <a:r>
              <a:rPr lang="en" sz="3500">
                <a:solidFill>
                  <a:schemeClr val="dk1"/>
                </a:solidFill>
              </a:rPr>
              <a:t>Did your nervous system settle or activate?</a:t>
            </a:r>
            <a:br>
              <a:rPr lang="en" sz="3500">
                <a:solidFill>
                  <a:schemeClr val="dk1"/>
                </a:solidFill>
              </a:rPr>
            </a:br>
            <a:endParaRPr sz="3500">
              <a:solidFill>
                <a:schemeClr val="dk1"/>
              </a:solidFill>
            </a:endParaRPr>
          </a:p>
          <a:p>
            <a:pPr indent="-300831" lvl="0" marL="457200" rtl="0" algn="l">
              <a:spcBef>
                <a:spcPts val="0"/>
              </a:spcBef>
              <a:spcAft>
                <a:spcPts val="0"/>
              </a:spcAft>
              <a:buClr>
                <a:schemeClr val="dk1"/>
              </a:buClr>
              <a:buSzPct val="100000"/>
              <a:buChar char="●"/>
            </a:pPr>
            <a:r>
              <a:rPr lang="en" sz="3500">
                <a:solidFill>
                  <a:schemeClr val="dk1"/>
                </a:solidFill>
              </a:rPr>
              <a:t>Did your thoughts slow down?</a:t>
            </a:r>
            <a:br>
              <a:rPr lang="en" sz="3500">
                <a:solidFill>
                  <a:schemeClr val="dk1"/>
                </a:solidFill>
              </a:rPr>
            </a:br>
            <a:endParaRPr sz="3500">
              <a:solidFill>
                <a:schemeClr val="dk1"/>
              </a:solidFill>
            </a:endParaRPr>
          </a:p>
          <a:p>
            <a:pPr indent="-300831" lvl="0" marL="457200" rtl="0" algn="l">
              <a:spcBef>
                <a:spcPts val="0"/>
              </a:spcBef>
              <a:spcAft>
                <a:spcPts val="0"/>
              </a:spcAft>
              <a:buClr>
                <a:schemeClr val="dk1"/>
              </a:buClr>
              <a:buSzPct val="100000"/>
              <a:buChar char="●"/>
            </a:pPr>
            <a:r>
              <a:rPr lang="en" sz="3500">
                <a:solidFill>
                  <a:schemeClr val="dk1"/>
                </a:solidFill>
              </a:rPr>
              <a:t>Did resistance show up?</a:t>
            </a:r>
            <a:br>
              <a:rPr lang="en" sz="3500">
                <a:solidFill>
                  <a:schemeClr val="dk1"/>
                </a:solidFill>
              </a:rPr>
            </a:br>
            <a:r>
              <a:rPr lang="en" sz="3500">
                <a:solidFill>
                  <a:schemeClr val="dk1"/>
                </a:solidFill>
              </a:rPr>
              <a:t>Breath is a regulatory lever.</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Integration and Discussion </a:t>
            </a:r>
            <a:endParaRPr/>
          </a:p>
        </p:txBody>
      </p:sp>
      <p:sp>
        <p:nvSpPr>
          <p:cNvPr id="263" name="Google Shape;263;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2400"/>
              </a:spcBef>
              <a:spcAft>
                <a:spcPts val="0"/>
              </a:spcAft>
              <a:buNone/>
            </a:pPr>
            <a:r>
              <a:rPr b="1" lang="en" sz="5900">
                <a:solidFill>
                  <a:schemeClr val="dk1"/>
                </a:solidFill>
              </a:rPr>
              <a:t>3 — The Relational Effect</a:t>
            </a:r>
            <a:endParaRPr b="1" sz="5900">
              <a:solidFill>
                <a:schemeClr val="dk1"/>
              </a:solidFill>
            </a:endParaRPr>
          </a:p>
          <a:p>
            <a:pPr indent="0" lvl="0" marL="0" rtl="0" algn="l">
              <a:spcBef>
                <a:spcPts val="1200"/>
              </a:spcBef>
              <a:spcAft>
                <a:spcPts val="0"/>
              </a:spcAft>
              <a:buNone/>
            </a:pPr>
            <a:r>
              <a:rPr lang="en" sz="5100">
                <a:solidFill>
                  <a:schemeClr val="dk1"/>
                </a:solidFill>
              </a:rPr>
              <a:t>You practiced in pairs.</a:t>
            </a:r>
            <a:endParaRPr sz="5100">
              <a:solidFill>
                <a:schemeClr val="dk1"/>
              </a:solidFill>
            </a:endParaRPr>
          </a:p>
          <a:p>
            <a:pPr indent="-309562" lvl="0" marL="457200" rtl="0" algn="l">
              <a:spcBef>
                <a:spcPts val="1200"/>
              </a:spcBef>
              <a:spcAft>
                <a:spcPts val="0"/>
              </a:spcAft>
              <a:buClr>
                <a:schemeClr val="dk1"/>
              </a:buClr>
              <a:buSzPct val="100000"/>
              <a:buChar char="●"/>
            </a:pPr>
            <a:r>
              <a:rPr lang="en" sz="5100">
                <a:solidFill>
                  <a:schemeClr val="dk1"/>
                </a:solidFill>
              </a:rPr>
              <a:t>Did co-breathing change your experience?</a:t>
            </a:r>
            <a:br>
              <a:rPr lang="en" sz="5100">
                <a:solidFill>
                  <a:schemeClr val="dk1"/>
                </a:solidFill>
              </a:rPr>
            </a:br>
            <a:endParaRPr sz="5100">
              <a:solidFill>
                <a:schemeClr val="dk1"/>
              </a:solidFill>
            </a:endParaRPr>
          </a:p>
          <a:p>
            <a:pPr indent="-309562" lvl="0" marL="457200" rtl="0" algn="l">
              <a:spcBef>
                <a:spcPts val="0"/>
              </a:spcBef>
              <a:spcAft>
                <a:spcPts val="0"/>
              </a:spcAft>
              <a:buClr>
                <a:schemeClr val="dk1"/>
              </a:buClr>
              <a:buSzPct val="100000"/>
              <a:buChar char="●"/>
            </a:pPr>
            <a:r>
              <a:rPr lang="en" sz="5100">
                <a:solidFill>
                  <a:schemeClr val="dk1"/>
                </a:solidFill>
              </a:rPr>
              <a:t>Did you feel more grounded with someone present?</a:t>
            </a:r>
            <a:br>
              <a:rPr lang="en" sz="5100">
                <a:solidFill>
                  <a:schemeClr val="dk1"/>
                </a:solidFill>
              </a:rPr>
            </a:br>
            <a:endParaRPr sz="5100">
              <a:solidFill>
                <a:schemeClr val="dk1"/>
              </a:solidFill>
            </a:endParaRPr>
          </a:p>
          <a:p>
            <a:pPr indent="-309562" lvl="0" marL="457200" rtl="0" algn="l">
              <a:spcBef>
                <a:spcPts val="0"/>
              </a:spcBef>
              <a:spcAft>
                <a:spcPts val="0"/>
              </a:spcAft>
              <a:buClr>
                <a:schemeClr val="dk1"/>
              </a:buClr>
              <a:buSzPct val="100000"/>
              <a:buChar char="●"/>
            </a:pPr>
            <a:r>
              <a:rPr lang="en" sz="5100">
                <a:solidFill>
                  <a:schemeClr val="dk1"/>
                </a:solidFill>
              </a:rPr>
              <a:t>Did you notice synchrony?</a:t>
            </a:r>
            <a:endParaRPr sz="2700">
              <a:solidFill>
                <a:schemeClr val="dk1"/>
              </a:solidFill>
            </a:endParaRPr>
          </a:p>
          <a:p>
            <a:pPr indent="0" lvl="0" marL="0" rtl="0" algn="l">
              <a:spcBef>
                <a:spcPts val="2400"/>
              </a:spcBef>
              <a:spcAft>
                <a:spcPts val="0"/>
              </a:spcAft>
              <a:buNone/>
            </a:pPr>
            <a:r>
              <a:rPr b="1" lang="en" sz="6000">
                <a:solidFill>
                  <a:schemeClr val="dk1"/>
                </a:solidFill>
              </a:rPr>
              <a:t>4 — Meaning &amp; Agency</a:t>
            </a:r>
            <a:endParaRPr b="1" sz="6000">
              <a:solidFill>
                <a:schemeClr val="dk1"/>
              </a:solidFill>
            </a:endParaRPr>
          </a:p>
          <a:p>
            <a:pPr indent="-304800" lvl="0" marL="457200" rtl="0" algn="l">
              <a:spcBef>
                <a:spcPts val="1200"/>
              </a:spcBef>
              <a:spcAft>
                <a:spcPts val="0"/>
              </a:spcAft>
              <a:buClr>
                <a:schemeClr val="dk1"/>
              </a:buClr>
              <a:buSzPct val="100000"/>
              <a:buChar char="●"/>
            </a:pPr>
            <a:r>
              <a:rPr lang="en" sz="4800">
                <a:solidFill>
                  <a:schemeClr val="dk1"/>
                </a:solidFill>
              </a:rPr>
              <a:t>Did you experience space between impulse and response?</a:t>
            </a:r>
            <a:br>
              <a:rPr lang="en" sz="4800">
                <a:solidFill>
                  <a:schemeClr val="dk1"/>
                </a:solidFill>
              </a:rPr>
            </a:br>
            <a:endParaRPr sz="4800">
              <a:solidFill>
                <a:schemeClr val="dk1"/>
              </a:solidFill>
            </a:endParaRPr>
          </a:p>
          <a:p>
            <a:pPr indent="-304800" lvl="0" marL="457200" rtl="0" algn="l">
              <a:spcBef>
                <a:spcPts val="0"/>
              </a:spcBef>
              <a:spcAft>
                <a:spcPts val="0"/>
              </a:spcAft>
              <a:buClr>
                <a:schemeClr val="dk1"/>
              </a:buClr>
              <a:buSzPct val="100000"/>
              <a:buChar char="●"/>
            </a:pPr>
            <a:r>
              <a:rPr lang="en" sz="4800">
                <a:solidFill>
                  <a:schemeClr val="dk1"/>
                </a:solidFill>
              </a:rPr>
              <a:t>Did breath increase your sense of control?</a:t>
            </a:r>
            <a:br>
              <a:rPr lang="en" sz="4800">
                <a:solidFill>
                  <a:schemeClr val="dk1"/>
                </a:solidFill>
              </a:rPr>
            </a:br>
            <a:endParaRPr sz="4800">
              <a:solidFill>
                <a:schemeClr val="dk1"/>
              </a:solidFill>
            </a:endParaRPr>
          </a:p>
          <a:p>
            <a:pPr indent="-304800" lvl="0" marL="457200" rtl="0" algn="l">
              <a:spcBef>
                <a:spcPts val="0"/>
              </a:spcBef>
              <a:spcAft>
                <a:spcPts val="0"/>
              </a:spcAft>
              <a:buClr>
                <a:schemeClr val="dk1"/>
              </a:buClr>
              <a:buSzPct val="100000"/>
              <a:buChar char="●"/>
            </a:pPr>
            <a:r>
              <a:rPr lang="en" sz="4800">
                <a:solidFill>
                  <a:schemeClr val="dk1"/>
                </a:solidFill>
              </a:rPr>
              <a:t>Where in your life do you need that space?</a:t>
            </a:r>
            <a:endParaRPr b="1" sz="4700">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Integration and Discussion </a:t>
            </a:r>
            <a:endParaRPr/>
          </a:p>
        </p:txBody>
      </p:sp>
      <p:sp>
        <p:nvSpPr>
          <p:cNvPr id="269" name="Google Shape;269;p4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2400"/>
              </a:spcBef>
              <a:spcAft>
                <a:spcPts val="0"/>
              </a:spcAft>
              <a:buNone/>
            </a:pPr>
            <a:r>
              <a:rPr b="1" lang="en" sz="6000">
                <a:solidFill>
                  <a:schemeClr val="dk1"/>
                </a:solidFill>
              </a:rPr>
              <a:t>5 — Weekly Integration Plan</a:t>
            </a:r>
            <a:endParaRPr b="1" sz="6000">
              <a:solidFill>
                <a:schemeClr val="dk1"/>
              </a:solidFill>
            </a:endParaRPr>
          </a:p>
          <a:p>
            <a:pPr indent="0" lvl="0" marL="0" rtl="0" algn="l">
              <a:spcBef>
                <a:spcPts val="1200"/>
              </a:spcBef>
              <a:spcAft>
                <a:spcPts val="0"/>
              </a:spcAft>
              <a:buNone/>
            </a:pPr>
            <a:r>
              <a:rPr lang="en" sz="4800">
                <a:solidFill>
                  <a:schemeClr val="dk1"/>
                </a:solidFill>
              </a:rPr>
              <a:t>Write this down:</a:t>
            </a:r>
            <a:endParaRPr sz="4800">
              <a:solidFill>
                <a:schemeClr val="dk1"/>
              </a:solidFill>
            </a:endParaRPr>
          </a:p>
          <a:p>
            <a:pPr indent="-304800" lvl="0" marL="457200" rtl="0" algn="l">
              <a:spcBef>
                <a:spcPts val="1200"/>
              </a:spcBef>
              <a:spcAft>
                <a:spcPts val="0"/>
              </a:spcAft>
              <a:buClr>
                <a:schemeClr val="dk1"/>
              </a:buClr>
              <a:buSzPct val="100000"/>
              <a:buAutoNum type="arabicPeriod"/>
            </a:pPr>
            <a:r>
              <a:rPr lang="en" sz="4800">
                <a:solidFill>
                  <a:schemeClr val="dk1"/>
                </a:solidFill>
              </a:rPr>
              <a:t>When will I practice this week?</a:t>
            </a:r>
            <a:br>
              <a:rPr lang="en" sz="4800">
                <a:solidFill>
                  <a:schemeClr val="dk1"/>
                </a:solidFill>
              </a:rPr>
            </a:br>
            <a:endParaRPr sz="4800">
              <a:solidFill>
                <a:schemeClr val="dk1"/>
              </a:solidFill>
            </a:endParaRPr>
          </a:p>
          <a:p>
            <a:pPr indent="-304800" lvl="0" marL="457200" rtl="0" algn="l">
              <a:spcBef>
                <a:spcPts val="0"/>
              </a:spcBef>
              <a:spcAft>
                <a:spcPts val="0"/>
              </a:spcAft>
              <a:buClr>
                <a:schemeClr val="dk1"/>
              </a:buClr>
              <a:buSzPct val="100000"/>
              <a:buAutoNum type="arabicPeriod"/>
            </a:pPr>
            <a:r>
              <a:rPr lang="en" sz="4800">
                <a:solidFill>
                  <a:schemeClr val="dk1"/>
                </a:solidFill>
              </a:rPr>
              <a:t>What will trigger it?</a:t>
            </a:r>
            <a:br>
              <a:rPr lang="en" sz="4800">
                <a:solidFill>
                  <a:schemeClr val="dk1"/>
                </a:solidFill>
              </a:rPr>
            </a:br>
            <a:endParaRPr sz="4800">
              <a:solidFill>
                <a:schemeClr val="dk1"/>
              </a:solidFill>
            </a:endParaRPr>
          </a:p>
          <a:p>
            <a:pPr indent="-304800" lvl="0" marL="457200" rtl="0" algn="l">
              <a:spcBef>
                <a:spcPts val="0"/>
              </a:spcBef>
              <a:spcAft>
                <a:spcPts val="0"/>
              </a:spcAft>
              <a:buClr>
                <a:schemeClr val="dk1"/>
              </a:buClr>
              <a:buSzPct val="100000"/>
              <a:buAutoNum type="arabicPeriod"/>
            </a:pPr>
            <a:r>
              <a:rPr lang="en" sz="4800">
                <a:solidFill>
                  <a:schemeClr val="dk1"/>
                </a:solidFill>
              </a:rPr>
              <a:t>How long will I commit?</a:t>
            </a:r>
            <a:br>
              <a:rPr lang="en" sz="4800">
                <a:solidFill>
                  <a:schemeClr val="dk1"/>
                </a:solidFill>
              </a:rPr>
            </a:br>
            <a:endParaRPr sz="4800">
              <a:solidFill>
                <a:schemeClr val="dk1"/>
              </a:solidFill>
            </a:endParaRPr>
          </a:p>
          <a:p>
            <a:pPr indent="-304800" lvl="0" marL="457200" rtl="0" algn="l">
              <a:spcBef>
                <a:spcPts val="0"/>
              </a:spcBef>
              <a:spcAft>
                <a:spcPts val="0"/>
              </a:spcAft>
              <a:buClr>
                <a:schemeClr val="dk1"/>
              </a:buClr>
              <a:buSzPct val="100000"/>
              <a:buAutoNum type="arabicPeriod"/>
            </a:pPr>
            <a:r>
              <a:rPr lang="en" sz="4800">
                <a:solidFill>
                  <a:schemeClr val="dk1"/>
                </a:solidFill>
              </a:rPr>
              <a:t>What obstacle might stop me?</a:t>
            </a:r>
            <a:endParaRPr sz="4800">
              <a:solidFill>
                <a:schemeClr val="dk1"/>
              </a:solidFill>
            </a:endParaRPr>
          </a:p>
          <a:p>
            <a:pPr indent="0" lvl="0" marL="0" rtl="0" algn="l">
              <a:spcBef>
                <a:spcPts val="2400"/>
              </a:spcBef>
              <a:spcAft>
                <a:spcPts val="0"/>
              </a:spcAft>
              <a:buNone/>
            </a:pPr>
            <a:r>
              <a:rPr b="1" lang="en" sz="6000">
                <a:solidFill>
                  <a:schemeClr val="dk1"/>
                </a:solidFill>
              </a:rPr>
              <a:t>6 — Closing Reflection</a:t>
            </a:r>
            <a:endParaRPr b="1" sz="6000">
              <a:solidFill>
                <a:schemeClr val="dk1"/>
              </a:solidFill>
            </a:endParaRPr>
          </a:p>
          <a:p>
            <a:pPr indent="0" lvl="0" marL="0" rtl="0" algn="l">
              <a:spcBef>
                <a:spcPts val="1200"/>
              </a:spcBef>
              <a:spcAft>
                <a:spcPts val="0"/>
              </a:spcAft>
              <a:buNone/>
            </a:pPr>
            <a:r>
              <a:rPr lang="en" sz="4800">
                <a:solidFill>
                  <a:schemeClr val="dk1"/>
                </a:solidFill>
              </a:rPr>
              <a:t>If you practiced this daily for 30 days…</a:t>
            </a:r>
            <a:endParaRPr sz="4800">
              <a:solidFill>
                <a:schemeClr val="dk1"/>
              </a:solidFill>
            </a:endParaRPr>
          </a:p>
          <a:p>
            <a:pPr indent="0" lvl="0" marL="0" rtl="0" algn="l">
              <a:spcBef>
                <a:spcPts val="1200"/>
              </a:spcBef>
              <a:spcAft>
                <a:spcPts val="1200"/>
              </a:spcAft>
              <a:buNone/>
            </a:pPr>
            <a:r>
              <a:rPr lang="en" sz="4800">
                <a:solidFill>
                  <a:schemeClr val="dk1"/>
                </a:solidFill>
              </a:rPr>
              <a:t>Who would benefit most from the calmer version of you?</a:t>
            </a:r>
            <a:endParaRPr b="1" sz="59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