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DM Sans"/>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DMSans-regular.fntdata"/><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DMSans-italic.fntdata"/><Relationship Id="rId14" Type="http://schemas.openxmlformats.org/officeDocument/2006/relationships/font" Target="fonts/DMSans-bold.fntdata"/><Relationship Id="rId16" Type="http://schemas.openxmlformats.org/officeDocument/2006/relationships/font" Target="fonts/DM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92bbd39c8a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g392bbd39c8a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95df00cd1f_0_8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95df00cd1f_0_8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bb5812f242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bb5812f242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9609a904e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9609a904e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91b76c74e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91b76c74e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b8d6ae8af4_4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b8d6ae8af4_4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bb5812f242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bb5812f242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
    <p:bg>
      <p:bgPr>
        <a:blipFill>
          <a:blip r:embed="rId2">
            <a:alphaModFix/>
          </a:blip>
          <a:stretch>
            <a:fillRect/>
          </a:stretch>
        </a:blipFill>
      </p:bgPr>
    </p:bg>
    <p:spTree>
      <p:nvGrpSpPr>
        <p:cNvPr id="50" name="Shape 50"/>
        <p:cNvGrpSpPr/>
        <p:nvPr/>
      </p:nvGrpSpPr>
      <p:grpSpPr>
        <a:xfrm>
          <a:off x="0" y="0"/>
          <a:ext cx="0" cy="0"/>
          <a:chOff x="0" y="0"/>
          <a:chExt cx="0" cy="0"/>
        </a:xfrm>
      </p:grpSpPr>
      <p:sp>
        <p:nvSpPr>
          <p:cNvPr id="51" name="Google Shape;51;p13"/>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3"/>
          <p:cNvSpPr/>
          <p:nvPr/>
        </p:nvSpPr>
        <p:spPr>
          <a:xfrm>
            <a:off x="0" y="2946600"/>
            <a:ext cx="6096000" cy="1739700"/>
          </a:xfrm>
          <a:prstGeom prst="rect">
            <a:avLst/>
          </a:prstGeom>
          <a:solidFill>
            <a:schemeClr val="lt1"/>
          </a:solidFill>
          <a:ln>
            <a:noFill/>
          </a:ln>
          <a:effectLst>
            <a:outerShdw blurRad="271463" rotWithShape="0" algn="bl" dist="66675">
              <a:schemeClr val="dk1">
                <a:alpha val="2902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3"/>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54" name="Shape 54"/>
        <p:cNvGrpSpPr/>
        <p:nvPr/>
      </p:nvGrpSpPr>
      <p:grpSpPr>
        <a:xfrm>
          <a:off x="0" y="0"/>
          <a:ext cx="0" cy="0"/>
          <a:chOff x="0" y="0"/>
          <a:chExt cx="0" cy="0"/>
        </a:xfrm>
      </p:grpSpPr>
      <p:sp>
        <p:nvSpPr>
          <p:cNvPr id="55" name="Google Shape;55;p14"/>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4"/>
          <p:cNvSpPr/>
          <p:nvPr/>
        </p:nvSpPr>
        <p:spPr>
          <a:xfrm>
            <a:off x="6095875" y="-3600"/>
            <a:ext cx="3048000" cy="5150700"/>
          </a:xfrm>
          <a:prstGeom prst="rect">
            <a:avLst/>
          </a:prstGeom>
          <a:gradFill>
            <a:gsLst>
              <a:gs pos="0">
                <a:srgbClr val="05B3F1">
                  <a:alpha val="20392"/>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4"/>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59" name="Google Shape;59;p14"/>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0" name="Google Shape;60;p14"/>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61" name="Shape 61"/>
        <p:cNvGrpSpPr/>
        <p:nvPr/>
      </p:nvGrpSpPr>
      <p:grpSpPr>
        <a:xfrm>
          <a:off x="0" y="0"/>
          <a:ext cx="0" cy="0"/>
          <a:chOff x="0" y="0"/>
          <a:chExt cx="0" cy="0"/>
        </a:xfrm>
      </p:grpSpPr>
      <p:sp>
        <p:nvSpPr>
          <p:cNvPr id="62" name="Google Shape;62;p1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67" name="Google Shape;67;p1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68" name="Google Shape;68;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 point">
    <p:spTree>
      <p:nvGrpSpPr>
        <p:cNvPr id="69" name="Shape 69"/>
        <p:cNvGrpSpPr/>
        <p:nvPr/>
      </p:nvGrpSpPr>
      <p:grpSpPr>
        <a:xfrm>
          <a:off x="0" y="0"/>
          <a:ext cx="0" cy="0"/>
          <a:chOff x="0" y="0"/>
          <a:chExt cx="0" cy="0"/>
        </a:xfrm>
      </p:grpSpPr>
      <p:cxnSp>
        <p:nvCxnSpPr>
          <p:cNvPr id="70" name="Google Shape;70;p16"/>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71" name="Google Shape;71;p16"/>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72" name="Google Shape;72;p1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_1">
    <p:bg>
      <p:bgPr>
        <a:solidFill>
          <a:schemeClr val="accent1"/>
        </a:solidFill>
      </p:bgPr>
    </p:bg>
    <p:spTree>
      <p:nvGrpSpPr>
        <p:cNvPr id="73" name="Shape 73"/>
        <p:cNvGrpSpPr/>
        <p:nvPr/>
      </p:nvGrpSpPr>
      <p:grpSpPr>
        <a:xfrm>
          <a:off x="0" y="0"/>
          <a:ext cx="0" cy="0"/>
          <a:chOff x="0" y="0"/>
          <a:chExt cx="0" cy="0"/>
        </a:xfrm>
      </p:grpSpPr>
      <p:sp>
        <p:nvSpPr>
          <p:cNvPr id="74" name="Google Shape;74;p17"/>
          <p:cNvSpPr/>
          <p:nvPr/>
        </p:nvSpPr>
        <p:spPr>
          <a:xfrm>
            <a:off x="0" y="1583350"/>
            <a:ext cx="7404300" cy="1739700"/>
          </a:xfrm>
          <a:prstGeom prst="rect">
            <a:avLst/>
          </a:prstGeom>
          <a:solidFill>
            <a:schemeClr val="lt1"/>
          </a:solidFill>
          <a:ln>
            <a:noFill/>
          </a:ln>
          <a:effectLst>
            <a:outerShdw blurRad="271463" rotWithShape="0" algn="bl" dist="66675">
              <a:schemeClr val="dk1">
                <a:alpha val="2902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7"/>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76" name="Google Shape;76;p17"/>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77" name="Google Shape;77;p17"/>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_1">
    <p:bg>
      <p:bgPr>
        <a:blipFill>
          <a:blip r:embed="rId2">
            <a:alphaModFix/>
          </a:blip>
          <a:stretch>
            <a:fillRect/>
          </a:stretch>
        </a:blipFill>
      </p:bgPr>
    </p:bg>
    <p:spTree>
      <p:nvGrpSpPr>
        <p:cNvPr id="78" name="Shape 78"/>
        <p:cNvGrpSpPr/>
        <p:nvPr/>
      </p:nvGrpSpPr>
      <p:grpSpPr>
        <a:xfrm>
          <a:off x="0" y="0"/>
          <a:ext cx="0" cy="0"/>
          <a:chOff x="0" y="0"/>
          <a:chExt cx="0" cy="0"/>
        </a:xfrm>
      </p:grpSpPr>
      <p:sp>
        <p:nvSpPr>
          <p:cNvPr id="79" name="Google Shape;79;p18"/>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8"/>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81" name="Google Shape;81;p18"/>
          <p:cNvSpPr/>
          <p:nvPr/>
        </p:nvSpPr>
        <p:spPr>
          <a:xfrm>
            <a:off x="469875" y="469800"/>
            <a:ext cx="8204100" cy="42039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8"/>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83" name="Google Shape;83;p18"/>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1.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4.png"/><Relationship Id="rId5"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hyperlink" Target="http://www.youtube.com/watch?v=F-MI6VKuEkI" TargetMode="Externa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hyperlink" Target="http://www.youtube.com/watch?v=kJwhCCECRCM" TargetMode="Externa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sp>
        <p:nvSpPr>
          <p:cNvPr id="88" name="Google Shape;88;p19"/>
          <p:cNvSpPr txBox="1"/>
          <p:nvPr>
            <p:ph type="ctrTitle"/>
          </p:nvPr>
        </p:nvSpPr>
        <p:spPr>
          <a:xfrm>
            <a:off x="244750" y="3059700"/>
            <a:ext cx="5936400" cy="1503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800"/>
              <a:buNone/>
            </a:pPr>
            <a:r>
              <a:rPr lang="en" sz="2700"/>
              <a:t>Viktor Frankl</a:t>
            </a:r>
            <a:br>
              <a:rPr lang="en" sz="2700"/>
            </a:br>
            <a:r>
              <a:rPr lang="en" sz="2700"/>
              <a:t>Breathwork</a:t>
            </a:r>
            <a:endParaRPr sz="2700"/>
          </a:p>
          <a:p>
            <a:pPr indent="0" lvl="0" marL="0" rtl="0" algn="l">
              <a:lnSpc>
                <a:spcPct val="80000"/>
              </a:lnSpc>
              <a:spcBef>
                <a:spcPts val="0"/>
              </a:spcBef>
              <a:spcAft>
                <a:spcPts val="0"/>
              </a:spcAft>
              <a:buSzPts val="4800"/>
              <a:buNone/>
            </a:pPr>
            <a:r>
              <a:rPr lang="en" sz="2700"/>
              <a:t>Life-Coaching Program</a:t>
            </a:r>
            <a:br>
              <a:rPr lang="en" sz="2700"/>
            </a:br>
            <a:r>
              <a:rPr lang="en" sz="2700">
                <a:solidFill>
                  <a:schemeClr val="dk1"/>
                </a:solidFill>
              </a:rPr>
              <a:t>Week </a:t>
            </a:r>
            <a:r>
              <a:rPr lang="en" sz="2700"/>
              <a:t>8</a:t>
            </a:r>
            <a:endParaRPr sz="2700">
              <a:solidFill>
                <a:schemeClr val="dk1"/>
              </a:solidFill>
            </a:endParaRPr>
          </a:p>
        </p:txBody>
      </p:sp>
      <p:pic>
        <p:nvPicPr>
          <p:cNvPr id="89" name="Google Shape;89;p19"/>
          <p:cNvPicPr preferRelativeResize="0"/>
          <p:nvPr/>
        </p:nvPicPr>
        <p:blipFill rotWithShape="1">
          <a:blip r:embed="rId4">
            <a:alphaModFix/>
          </a:blip>
          <a:srcRect b="0" l="0" r="0" t="0"/>
          <a:stretch/>
        </p:blipFill>
        <p:spPr>
          <a:xfrm>
            <a:off x="428451" y="955901"/>
            <a:ext cx="2963600" cy="1717900"/>
          </a:xfrm>
          <a:prstGeom prst="rect">
            <a:avLst/>
          </a:prstGeom>
          <a:noFill/>
          <a:ln>
            <a:noFill/>
          </a:ln>
        </p:spPr>
      </p:pic>
      <p:pic>
        <p:nvPicPr>
          <p:cNvPr id="90" name="Google Shape;90;p19" title="dfghdfghdfghdfghdfgh - Edited.jpg"/>
          <p:cNvPicPr preferRelativeResize="0"/>
          <p:nvPr/>
        </p:nvPicPr>
        <p:blipFill>
          <a:blip r:embed="rId5">
            <a:alphaModFix/>
          </a:blip>
          <a:stretch>
            <a:fillRect/>
          </a:stretch>
        </p:blipFill>
        <p:spPr>
          <a:xfrm>
            <a:off x="6319650" y="764075"/>
            <a:ext cx="2658050" cy="399232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0"/>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
        <p:nvSpPr>
          <p:cNvPr id="96" name="Google Shape;96;p20"/>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p>
            <a:pPr indent="0" lvl="0" marL="0" rtl="0" algn="l">
              <a:spcBef>
                <a:spcPts val="0"/>
              </a:spcBef>
              <a:spcAft>
                <a:spcPts val="1200"/>
              </a:spcAft>
              <a:buNone/>
            </a:pPr>
            <a:r>
              <a:t/>
            </a:r>
            <a:endParaRPr/>
          </a:p>
        </p:txBody>
      </p:sp>
      <p:pic>
        <p:nvPicPr>
          <p:cNvPr descr="Alpha wave music is music that can heal the body and soul. Very suitable for meditation, relaxation and help you easily fall asleep. Listen to this sound, you will improve your health, your brain and mind will get rid of negative energy, you can even receive supernatural energy from the universe. Close your eyes, hear and feel it.&#10;Seo keywords: Relaxed Mind,healing, Relax Your Mind, meditation music, sleepmusic, meditate, ondas alfa curan el daño en el cuerpo, música cura todo el cuerpo,relax,dormir, musica relajante para dormir, sanar, musica para sanar, musica para dormir, Alpha Waves Heal The Damage In The Body, Music Heals The Whole Body, Powerful Effect, Healing Soul, alpha waves&#10;&#10;&#10;🎹More soothing music on Spotify playlist: https://spoti.fi/38bwOia &#10;&#10;🌿 Music by Helios Records:&#10;➤ Spotify Relaxing: https://heliosrecords.fanlink.to/SpotifyRelaxing&#10;➤ Spotify Concentration: https://heliosrecords.fanlink.to/SpotifyConcentration&#10;➤ Instagram: https://heliosrecords.fanlink.to/Instagram&#10;➤ Facebook: https://heliosrecords.fanlink.to/Facebook&#10;➤ Tiktok: https://heliosrecords.fanlink.to/Tiktok&#10;➤ SoundCloud: https://heliosrecords.fanlink.to/Soundcloud&#10;➤ Youtube: https://heliosrecords.fanlink.to/Youtube   &#10;&#10;►All rights belong to their respective owners.&#10;✔ This video was given a special license directly from the artists and the right holders.&quot;&#10;♡ 🌞 For contact and submit music: relax@wondermusic.us&#10;Alpha Waves (Warning: Very Powerful!) In 5 Minutes, Whole Body Regeneration &amp; Emotional Healing&#10;#alphawaves &#10;#relax &#10;#healingmusic &#10;#meditationmusic" id="97" name="Google Shape;97;p20" title="Alpha Waves (Warning: Very Powerful!) In 5 Minutes, Whole Body Regeneration &amp; Emotional Healing">
            <a:hlinkClick r:id="rId3"/>
          </p:cNvPr>
          <p:cNvPicPr preferRelativeResize="0"/>
          <p:nvPr/>
        </p:nvPicPr>
        <p:blipFill>
          <a:blip r:embed="rId4">
            <a:alphaModFix/>
          </a:blip>
          <a:stretch>
            <a:fillRect/>
          </a:stretch>
        </p:blipFill>
        <p:spPr>
          <a:xfrm>
            <a:off x="541575" y="234225"/>
            <a:ext cx="8060850" cy="4691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1000"/>
                                        <p:tgtEl>
                                          <p:spTgt spid="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1"/>
          <p:cNvSpPr txBox="1"/>
          <p:nvPr>
            <p:ph type="title"/>
          </p:nvPr>
        </p:nvSpPr>
        <p:spPr>
          <a:xfrm>
            <a:off x="-129150" y="4773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t>Autonomic Mapping Summary</a:t>
            </a:r>
            <a:endParaRPr b="1"/>
          </a:p>
        </p:txBody>
      </p:sp>
      <p:sp>
        <p:nvSpPr>
          <p:cNvPr id="103" name="Google Shape;103;p21"/>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1400"/>
              </a:spcBef>
              <a:spcAft>
                <a:spcPts val="0"/>
              </a:spcAft>
              <a:buClr>
                <a:schemeClr val="dk1"/>
              </a:buClr>
              <a:buSzPts val="1100"/>
              <a:buFont typeface="Arial"/>
              <a:buNone/>
            </a:pPr>
            <a:r>
              <a:rPr b="1" lang="en" sz="1300">
                <a:solidFill>
                  <a:schemeClr val="dk1"/>
                </a:solidFill>
              </a:rPr>
              <a:t>Primarily Parasympathetic</a:t>
            </a:r>
            <a:endParaRPr b="1" sz="1300">
              <a:solidFill>
                <a:schemeClr val="dk1"/>
              </a:solidFill>
            </a:endParaRPr>
          </a:p>
          <a:p>
            <a:pPr indent="-298450" lvl="0" marL="457200" rtl="0" algn="l">
              <a:spcBef>
                <a:spcPts val="1200"/>
              </a:spcBef>
              <a:spcAft>
                <a:spcPts val="0"/>
              </a:spcAft>
              <a:buClr>
                <a:schemeClr val="dk1"/>
              </a:buClr>
              <a:buSzPts val="1100"/>
              <a:buChar char="●"/>
            </a:pPr>
            <a:r>
              <a:rPr lang="en" sz="1100">
                <a:solidFill>
                  <a:schemeClr val="dk1"/>
                </a:solidFill>
              </a:rPr>
              <a:t>Mindful breathing</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Resonant / HRV breathing</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Qigong</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Buteyko</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Trauma-informed breathwork</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Alternate nostril breathing</a:t>
            </a:r>
            <a:endParaRPr sz="1100">
              <a:solidFill>
                <a:schemeClr val="dk1"/>
              </a:solidFill>
            </a:endParaRPr>
          </a:p>
          <a:p>
            <a:pPr indent="0" lvl="0" marL="457200" rtl="0" algn="l">
              <a:spcBef>
                <a:spcPts val="1200"/>
              </a:spcBef>
              <a:spcAft>
                <a:spcPts val="0"/>
              </a:spcAft>
              <a:buNone/>
            </a:pPr>
            <a:r>
              <a:t/>
            </a:r>
            <a:endParaRPr sz="1100">
              <a:solidFill>
                <a:schemeClr val="dk1"/>
              </a:solidFill>
            </a:endParaRPr>
          </a:p>
          <a:p>
            <a:pPr indent="0" lvl="0" marL="0" rtl="0" algn="l">
              <a:spcBef>
                <a:spcPts val="1200"/>
              </a:spcBef>
              <a:spcAft>
                <a:spcPts val="1200"/>
              </a:spcAft>
              <a:buNone/>
            </a:pPr>
            <a:r>
              <a:t/>
            </a:r>
            <a:endParaRPr/>
          </a:p>
        </p:txBody>
      </p:sp>
      <p:sp>
        <p:nvSpPr>
          <p:cNvPr id="104" name="Google Shape;104;p21"/>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1400"/>
              </a:spcBef>
              <a:spcAft>
                <a:spcPts val="0"/>
              </a:spcAft>
              <a:buClr>
                <a:schemeClr val="dk1"/>
              </a:buClr>
              <a:buSzPts val="1100"/>
              <a:buFont typeface="Arial"/>
              <a:buNone/>
            </a:pPr>
            <a:r>
              <a:rPr b="1" lang="en" sz="1300">
                <a:solidFill>
                  <a:schemeClr val="dk1"/>
                </a:solidFill>
              </a:rPr>
              <a:t>Primarily Sympathetic</a:t>
            </a:r>
            <a:endParaRPr b="1" sz="1300">
              <a:solidFill>
                <a:schemeClr val="dk1"/>
              </a:solidFill>
            </a:endParaRPr>
          </a:p>
          <a:p>
            <a:pPr indent="-298450" lvl="0" marL="457200" rtl="0" algn="l">
              <a:spcBef>
                <a:spcPts val="1200"/>
              </a:spcBef>
              <a:spcAft>
                <a:spcPts val="0"/>
              </a:spcAft>
              <a:buClr>
                <a:schemeClr val="dk1"/>
              </a:buClr>
              <a:buSzPts val="1100"/>
              <a:buChar char="●"/>
            </a:pPr>
            <a:r>
              <a:rPr lang="en" sz="1100">
                <a:solidFill>
                  <a:schemeClr val="dk1"/>
                </a:solidFill>
              </a:rPr>
              <a:t>Kapalabhati</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Holotropic breathwork</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Rebirthing</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Wim Hof cycles</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Conscious Connected Breathing</a:t>
            </a:r>
            <a:endParaRPr sz="1100">
              <a:solidFill>
                <a:schemeClr val="dk1"/>
              </a:solidFill>
            </a:endParaRPr>
          </a:p>
          <a:p>
            <a:pPr indent="-298450" lvl="0" marL="457200" rtl="0" algn="l">
              <a:spcBef>
                <a:spcPts val="0"/>
              </a:spcBef>
              <a:spcAft>
                <a:spcPts val="0"/>
              </a:spcAft>
              <a:buClr>
                <a:schemeClr val="dk1"/>
              </a:buClr>
              <a:buSzPts val="1100"/>
              <a:buChar char="●"/>
            </a:pPr>
            <a:r>
              <a:t/>
            </a:r>
            <a:endParaRPr sz="1100">
              <a:solidFill>
                <a:schemeClr val="dk1"/>
              </a:solidFill>
            </a:endParaRPr>
          </a:p>
          <a:p>
            <a:pPr indent="0" lvl="0" marL="0" rtl="0" algn="l">
              <a:spcBef>
                <a:spcPts val="12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2"/>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Exhausted or overwhelmed lately?&#10;Explore how 1:1 breath coaching can help you feel clear, calm, and energised fast → https://ra.takeadeepbreath.co.uk/one-to-one-coaching&#10;&#10;Free Resources:&#10;🔥 Try our 7-Day Breathwork Reset Course (usually $97)  FREE for a limited time → https://ra.takeadeepbreath.co.uk/burnoutreset&#10;&#10;🎁 Download our Free MP3 Soothing Breath Bundle here, to use anytime, anywhere → https://ra.takeadeepbreath.co.uk/mp3&#10;&#10;Disclaimer &amp; Safety Notice&#10;This content is for general educational and entertainment purposes only. It is not medical advice. Do not practise if you are pregnant, under 18, have epilepsy, heart or lung conditions, mental health disorders, or any serious medical issue without first getting clearance from a qualified healthcare professional. Only practise in a safe environment never while driving, swimming, bathing, operating machinery, or anywhere loss of consciousness could cause harm. Stop immediately if you feel dizzy, unwell, or in pain. Participation is entirely at your own risk, and you accept full responsibility for any injury, loss, or damage. Take A Deep Breath and Mike Maher accept no liability. No guarantees of results are made. This video may contain affiliate links, meaning we may earn a small commission at no extra cost to you." id="110" name="Google Shape;110;p22" title="Breathing Cure Breathing Exercises Guided by Patrick McKeown | TAKE A DEEP BREATH">
            <a:hlinkClick r:id="rId3"/>
          </p:cNvPr>
          <p:cNvPicPr preferRelativeResize="0"/>
          <p:nvPr/>
        </p:nvPicPr>
        <p:blipFill>
          <a:blip r:embed="rId4">
            <a:alphaModFix/>
          </a:blip>
          <a:stretch>
            <a:fillRect/>
          </a:stretch>
        </p:blipFill>
        <p:spPr>
          <a:xfrm>
            <a:off x="556825" y="208800"/>
            <a:ext cx="7604050" cy="4541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gtEl>
                                        <p:attrNameLst>
                                          <p:attrName>style.visibility</p:attrName>
                                        </p:attrNameLst>
                                      </p:cBhvr>
                                      <p:to>
                                        <p:strVal val="visible"/>
                                      </p:to>
                                    </p:set>
                                    <p:animEffect filter="fade" transition="in">
                                      <p:cBhvr>
                                        <p:cTn dur="1000"/>
                                        <p:tgtEl>
                                          <p:spTgt spid="1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3"/>
          <p:cNvSpPr txBox="1"/>
          <p:nvPr/>
        </p:nvSpPr>
        <p:spPr>
          <a:xfrm>
            <a:off x="701575" y="307775"/>
            <a:ext cx="63915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100">
                <a:solidFill>
                  <a:schemeClr val="dk1"/>
                </a:solidFill>
              </a:rPr>
              <a:t>Common breathwork strategies and their uses (weeks 1,2,3)</a:t>
            </a:r>
            <a:endParaRPr sz="2100">
              <a:solidFill>
                <a:schemeClr val="dk1"/>
              </a:solidFill>
            </a:endParaRPr>
          </a:p>
          <a:p>
            <a:pPr indent="-361950" lvl="1" marL="914400" rtl="0" algn="l">
              <a:lnSpc>
                <a:spcPct val="115000"/>
              </a:lnSpc>
              <a:spcBef>
                <a:spcPts val="1200"/>
              </a:spcBef>
              <a:spcAft>
                <a:spcPts val="0"/>
              </a:spcAft>
              <a:buClr>
                <a:schemeClr val="dk1"/>
              </a:buClr>
              <a:buSzPts val="2100"/>
              <a:buAutoNum type="alphaLcPeriod"/>
            </a:pPr>
            <a:r>
              <a:rPr lang="en" sz="2100">
                <a:solidFill>
                  <a:schemeClr val="dk1"/>
                </a:solidFill>
              </a:rPr>
              <a:t>Show some videos</a:t>
            </a:r>
            <a:endParaRPr sz="2100">
              <a:solidFill>
                <a:schemeClr val="dk1"/>
              </a:solidFill>
            </a:endParaRPr>
          </a:p>
          <a:p>
            <a:pPr indent="-361950" lvl="1" marL="914400" rtl="0" algn="l">
              <a:lnSpc>
                <a:spcPct val="115000"/>
              </a:lnSpc>
              <a:spcBef>
                <a:spcPts val="0"/>
              </a:spcBef>
              <a:spcAft>
                <a:spcPts val="0"/>
              </a:spcAft>
              <a:buClr>
                <a:schemeClr val="dk1"/>
              </a:buClr>
              <a:buSzPts val="2100"/>
              <a:buAutoNum type="alphaLcPeriod"/>
            </a:pPr>
            <a:r>
              <a:rPr lang="en" sz="2100">
                <a:solidFill>
                  <a:schemeClr val="dk1"/>
                </a:solidFill>
              </a:rPr>
              <a:t>Physiological sigh</a:t>
            </a:r>
            <a:endParaRPr sz="2100">
              <a:solidFill>
                <a:schemeClr val="dk1"/>
              </a:solidFill>
            </a:endParaRPr>
          </a:p>
          <a:p>
            <a:pPr indent="-361950" lvl="1" marL="914400" rtl="0" algn="l">
              <a:lnSpc>
                <a:spcPct val="115000"/>
              </a:lnSpc>
              <a:spcBef>
                <a:spcPts val="0"/>
              </a:spcBef>
              <a:spcAft>
                <a:spcPts val="0"/>
              </a:spcAft>
              <a:buClr>
                <a:schemeClr val="dk1"/>
              </a:buClr>
              <a:buSzPts val="2100"/>
              <a:buAutoNum type="alphaLcPeriod"/>
            </a:pPr>
            <a:r>
              <a:rPr lang="en" sz="2100">
                <a:solidFill>
                  <a:schemeClr val="dk1"/>
                </a:solidFill>
              </a:rPr>
              <a:t>Alternate nostril breathing (measure before and after) SUDS (1-10)</a:t>
            </a:r>
            <a:endParaRPr sz="2100">
              <a:solidFill>
                <a:schemeClr val="dk1"/>
              </a:solidFill>
            </a:endParaRPr>
          </a:p>
          <a:p>
            <a:pPr indent="-361950" lvl="1" marL="914400" rtl="0" algn="l">
              <a:lnSpc>
                <a:spcPct val="115000"/>
              </a:lnSpc>
              <a:spcBef>
                <a:spcPts val="0"/>
              </a:spcBef>
              <a:spcAft>
                <a:spcPts val="0"/>
              </a:spcAft>
              <a:buClr>
                <a:schemeClr val="dk1"/>
              </a:buClr>
              <a:buSzPts val="2100"/>
              <a:buAutoNum type="alphaLcPeriod"/>
            </a:pPr>
            <a:r>
              <a:rPr lang="en" sz="2100">
                <a:solidFill>
                  <a:schemeClr val="dk1"/>
                </a:solidFill>
              </a:rPr>
              <a:t>Wim Hof - styles breathing</a:t>
            </a:r>
            <a:endParaRPr sz="2100">
              <a:solidFill>
                <a:schemeClr val="dk1"/>
              </a:solidFill>
            </a:endParaRPr>
          </a:p>
          <a:p>
            <a:pPr indent="-361950" lvl="1" marL="914400" rtl="0" algn="l">
              <a:lnSpc>
                <a:spcPct val="115000"/>
              </a:lnSpc>
              <a:spcBef>
                <a:spcPts val="0"/>
              </a:spcBef>
              <a:spcAft>
                <a:spcPts val="0"/>
              </a:spcAft>
              <a:buClr>
                <a:schemeClr val="dk1"/>
              </a:buClr>
              <a:buSzPts val="2100"/>
              <a:buAutoNum type="alphaLcPeriod"/>
            </a:pPr>
            <a:r>
              <a:rPr lang="en" sz="2100">
                <a:solidFill>
                  <a:schemeClr val="dk1"/>
                </a:solidFill>
              </a:rPr>
              <a:t>Buteyko method</a:t>
            </a:r>
            <a:endParaRPr sz="2100">
              <a:solidFill>
                <a:schemeClr val="dk1"/>
              </a:solidFill>
            </a:endParaRPr>
          </a:p>
          <a:p>
            <a:pPr indent="-361950" lvl="1" marL="914400" rtl="0" algn="l">
              <a:lnSpc>
                <a:spcPct val="115000"/>
              </a:lnSpc>
              <a:spcBef>
                <a:spcPts val="0"/>
              </a:spcBef>
              <a:spcAft>
                <a:spcPts val="0"/>
              </a:spcAft>
              <a:buClr>
                <a:schemeClr val="dk1"/>
              </a:buClr>
              <a:buSzPts val="2100"/>
              <a:buAutoNum type="alphaLcPeriod"/>
            </a:pPr>
            <a:r>
              <a:rPr lang="en" sz="2100">
                <a:solidFill>
                  <a:schemeClr val="dk1"/>
                </a:solidFill>
              </a:rPr>
              <a:t>Holotropic breathwork 70’s</a:t>
            </a:r>
            <a:endParaRPr sz="2100">
              <a:solidFill>
                <a:schemeClr val="dk1"/>
              </a:solidFill>
            </a:endParaRPr>
          </a:p>
          <a:p>
            <a:pPr indent="-361950" lvl="1" marL="914400" rtl="0" algn="l">
              <a:lnSpc>
                <a:spcPct val="115000"/>
              </a:lnSpc>
              <a:spcBef>
                <a:spcPts val="0"/>
              </a:spcBef>
              <a:spcAft>
                <a:spcPts val="0"/>
              </a:spcAft>
              <a:buClr>
                <a:schemeClr val="dk1"/>
              </a:buClr>
              <a:buSzPts val="2100"/>
              <a:buAutoNum type="alphaLcPeriod"/>
            </a:pPr>
            <a:r>
              <a:rPr lang="en" sz="2100">
                <a:solidFill>
                  <a:schemeClr val="dk1"/>
                </a:solidFill>
              </a:rPr>
              <a:t>Conscious connected breathing 80’s</a:t>
            </a:r>
            <a:endParaRPr sz="2100">
              <a:solidFill>
                <a:schemeClr val="dk1"/>
              </a:solidFill>
            </a:endParaRPr>
          </a:p>
          <a:p>
            <a:pPr indent="-361950" lvl="1" marL="914400" rtl="0" algn="l">
              <a:lnSpc>
                <a:spcPct val="115000"/>
              </a:lnSpc>
              <a:spcBef>
                <a:spcPts val="0"/>
              </a:spcBef>
              <a:spcAft>
                <a:spcPts val="0"/>
              </a:spcAft>
              <a:buClr>
                <a:schemeClr val="dk1"/>
              </a:buClr>
              <a:buSzPts val="2100"/>
              <a:buAutoNum type="alphaLcPeriod"/>
            </a:pPr>
            <a:r>
              <a:rPr lang="en" sz="2100">
                <a:solidFill>
                  <a:schemeClr val="dk1"/>
                </a:solidFill>
              </a:rPr>
              <a:t>Breath of Fire</a:t>
            </a:r>
            <a:endParaRPr sz="2100">
              <a:solidFill>
                <a:schemeClr val="dk1"/>
              </a:solidFill>
            </a:endParaRPr>
          </a:p>
          <a:p>
            <a:pPr indent="-361950" lvl="1" marL="914400" rtl="0" algn="l">
              <a:lnSpc>
                <a:spcPct val="115000"/>
              </a:lnSpc>
              <a:spcBef>
                <a:spcPts val="0"/>
              </a:spcBef>
              <a:spcAft>
                <a:spcPts val="0"/>
              </a:spcAft>
              <a:buClr>
                <a:schemeClr val="dk1"/>
              </a:buClr>
              <a:buSzPts val="2100"/>
              <a:buAutoNum type="alphaLcPeriod"/>
            </a:pPr>
            <a:r>
              <a:rPr lang="en" sz="2100">
                <a:solidFill>
                  <a:schemeClr val="dk1"/>
                </a:solidFill>
              </a:rPr>
              <a:t>4-7-8 breathing</a:t>
            </a:r>
            <a:endParaRPr sz="2100">
              <a:solidFill>
                <a:schemeClr val="dk1"/>
              </a:solidFill>
            </a:endParaRPr>
          </a:p>
          <a:p>
            <a:pPr indent="0" lvl="0" marL="914400" rtl="0" algn="l">
              <a:lnSpc>
                <a:spcPct val="115000"/>
              </a:lnSpc>
              <a:spcBef>
                <a:spcPts val="1200"/>
              </a:spcBef>
              <a:spcAft>
                <a:spcPts val="1200"/>
              </a:spcAft>
              <a:buNone/>
            </a:pPr>
            <a:r>
              <a:t/>
            </a:r>
            <a:endParaRPr sz="21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Breathing is the pathway to </a:t>
            </a:r>
            <a:r>
              <a:rPr lang="en"/>
              <a:t>openness</a:t>
            </a:r>
            <a:r>
              <a:rPr lang="en"/>
              <a:t> </a:t>
            </a:r>
            <a:endParaRPr/>
          </a:p>
        </p:txBody>
      </p:sp>
      <p:sp>
        <p:nvSpPr>
          <p:cNvPr id="121" name="Google Shape;121;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 do you find when you get </a:t>
            </a:r>
            <a:r>
              <a:rPr lang="en"/>
              <a:t>there?</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5"/>
          <p:cNvSpPr txBox="1"/>
          <p:nvPr/>
        </p:nvSpPr>
        <p:spPr>
          <a:xfrm>
            <a:off x="701575" y="307775"/>
            <a:ext cx="7679400" cy="174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2100">
              <a:solidFill>
                <a:schemeClr val="dk1"/>
              </a:solidFill>
            </a:endParaRPr>
          </a:p>
          <a:p>
            <a:pPr indent="-361950" lvl="1" marL="914400" rtl="0" algn="l">
              <a:lnSpc>
                <a:spcPct val="115000"/>
              </a:lnSpc>
              <a:spcBef>
                <a:spcPts val="1200"/>
              </a:spcBef>
              <a:spcAft>
                <a:spcPts val="0"/>
              </a:spcAft>
              <a:buClr>
                <a:schemeClr val="dk1"/>
              </a:buClr>
              <a:buSzPts val="2100"/>
              <a:buAutoNum type="alphaLcPeriod"/>
            </a:pPr>
            <a:r>
              <a:rPr lang="en" sz="2100">
                <a:solidFill>
                  <a:schemeClr val="dk1"/>
                </a:solidFill>
              </a:rPr>
              <a:t>Alternate nostril breathing (measure before and after) SUDS (1-10) [30m]</a:t>
            </a:r>
            <a:endParaRPr sz="2100">
              <a:solidFill>
                <a:schemeClr val="dk1"/>
              </a:solidFill>
            </a:endParaRPr>
          </a:p>
          <a:p>
            <a:pPr indent="-361950" lvl="1" marL="914400" rtl="0" algn="l">
              <a:lnSpc>
                <a:spcPct val="115000"/>
              </a:lnSpc>
              <a:spcBef>
                <a:spcPts val="0"/>
              </a:spcBef>
              <a:spcAft>
                <a:spcPts val="0"/>
              </a:spcAft>
              <a:buClr>
                <a:schemeClr val="dk1"/>
              </a:buClr>
              <a:buSzPts val="2100"/>
              <a:buAutoNum type="alphaLcPeriod"/>
            </a:pPr>
            <a:r>
              <a:rPr lang="en" sz="2100">
                <a:solidFill>
                  <a:schemeClr val="dk1"/>
                </a:solidFill>
              </a:rPr>
              <a:t>Buteyko method</a:t>
            </a:r>
            <a:endParaRPr sz="2100">
              <a:solidFill>
                <a:schemeClr val="dk1"/>
              </a:solidFill>
            </a:endParaRPr>
          </a:p>
          <a:p>
            <a:pPr indent="0" lvl="0" marL="0" rtl="0" algn="l">
              <a:lnSpc>
                <a:spcPct val="115000"/>
              </a:lnSpc>
              <a:spcBef>
                <a:spcPts val="1200"/>
              </a:spcBef>
              <a:spcAft>
                <a:spcPts val="0"/>
              </a:spcAft>
              <a:buNone/>
            </a:pPr>
            <a:r>
              <a:rPr lang="en" sz="2100">
                <a:solidFill>
                  <a:schemeClr val="dk1"/>
                </a:solidFill>
              </a:rPr>
              <a:t>Week 5</a:t>
            </a:r>
            <a:endParaRPr sz="2100">
              <a:solidFill>
                <a:schemeClr val="dk1"/>
              </a:solidFill>
            </a:endParaRPr>
          </a:p>
          <a:p>
            <a:pPr indent="-361950" lvl="1" marL="914400" rtl="0" algn="l">
              <a:lnSpc>
                <a:spcPct val="115000"/>
              </a:lnSpc>
              <a:spcBef>
                <a:spcPts val="1200"/>
              </a:spcBef>
              <a:spcAft>
                <a:spcPts val="0"/>
              </a:spcAft>
              <a:buClr>
                <a:schemeClr val="dk1"/>
              </a:buClr>
              <a:buSzPts val="2100"/>
              <a:buAutoNum type="alphaLcPeriod"/>
            </a:pPr>
            <a:r>
              <a:rPr lang="en" sz="2100">
                <a:solidFill>
                  <a:schemeClr val="dk1"/>
                </a:solidFill>
              </a:rPr>
              <a:t>4-7-8 breathing (Andrew Weil)</a:t>
            </a:r>
            <a:endParaRPr sz="2100">
              <a:solidFill>
                <a:schemeClr val="dk1"/>
              </a:solidFill>
            </a:endParaRPr>
          </a:p>
          <a:p>
            <a:pPr indent="-361950" lvl="1" marL="914400" rtl="0" algn="l">
              <a:lnSpc>
                <a:spcPct val="115000"/>
              </a:lnSpc>
              <a:spcBef>
                <a:spcPts val="0"/>
              </a:spcBef>
              <a:spcAft>
                <a:spcPts val="0"/>
              </a:spcAft>
              <a:buClr>
                <a:schemeClr val="dk1"/>
              </a:buClr>
              <a:buSzPts val="2100"/>
              <a:buAutoNum type="alphaLcPeriod"/>
            </a:pPr>
            <a:r>
              <a:rPr lang="en" sz="2100">
                <a:solidFill>
                  <a:schemeClr val="dk1"/>
                </a:solidFill>
              </a:rPr>
              <a:t>Physiological sigh</a:t>
            </a:r>
            <a:endParaRPr sz="2100">
              <a:solidFill>
                <a:schemeClr val="dk1"/>
              </a:solidFill>
            </a:endParaRPr>
          </a:p>
          <a:p>
            <a:pPr indent="-361950" lvl="1" marL="914400" rtl="0" algn="l">
              <a:lnSpc>
                <a:spcPct val="115000"/>
              </a:lnSpc>
              <a:spcBef>
                <a:spcPts val="0"/>
              </a:spcBef>
              <a:spcAft>
                <a:spcPts val="0"/>
              </a:spcAft>
              <a:buClr>
                <a:schemeClr val="dk1"/>
              </a:buClr>
              <a:buSzPts val="2100"/>
              <a:buAutoNum type="alphaLcPeriod"/>
            </a:pPr>
            <a:r>
              <a:rPr lang="en" sz="2100">
                <a:solidFill>
                  <a:schemeClr val="dk1"/>
                </a:solidFill>
              </a:rPr>
              <a:t>Holotropic breathwork 70’s/Conscious connected breathing 80’s</a:t>
            </a:r>
            <a:endParaRPr sz="2100">
              <a:solidFill>
                <a:schemeClr val="dk1"/>
              </a:solidFill>
            </a:endParaRPr>
          </a:p>
          <a:p>
            <a:pPr indent="-361950" lvl="1" marL="914400" rtl="0" algn="l">
              <a:lnSpc>
                <a:spcPct val="115000"/>
              </a:lnSpc>
              <a:spcBef>
                <a:spcPts val="0"/>
              </a:spcBef>
              <a:spcAft>
                <a:spcPts val="0"/>
              </a:spcAft>
              <a:buClr>
                <a:schemeClr val="dk1"/>
              </a:buClr>
              <a:buSzPts val="2100"/>
              <a:buAutoNum type="alphaLcPeriod"/>
            </a:pPr>
            <a:r>
              <a:rPr lang="en" sz="2100">
                <a:solidFill>
                  <a:schemeClr val="dk1"/>
                </a:solidFill>
              </a:rPr>
              <a:t>Wim Hof - styles breathing</a:t>
            </a:r>
            <a:endParaRPr sz="2100">
              <a:solidFill>
                <a:schemeClr val="dk1"/>
              </a:solidFill>
            </a:endParaRPr>
          </a:p>
          <a:p>
            <a:pPr indent="-361950" lvl="1" marL="914400" rtl="0" algn="l">
              <a:lnSpc>
                <a:spcPct val="115000"/>
              </a:lnSpc>
              <a:spcBef>
                <a:spcPts val="0"/>
              </a:spcBef>
              <a:spcAft>
                <a:spcPts val="0"/>
              </a:spcAft>
              <a:buClr>
                <a:schemeClr val="dk1"/>
              </a:buClr>
              <a:buSzPts val="2100"/>
              <a:buAutoNum type="alphaLcPeriod"/>
            </a:pPr>
            <a:r>
              <a:rPr lang="en" sz="2100">
                <a:solidFill>
                  <a:schemeClr val="dk1"/>
                </a:solidFill>
              </a:rPr>
              <a:t>Breath of Fire</a:t>
            </a:r>
            <a:endParaRPr sz="2100">
              <a:solidFill>
                <a:schemeClr val="dk1"/>
              </a:solidFill>
            </a:endParaRPr>
          </a:p>
          <a:p>
            <a:pPr indent="0" lvl="0" marL="0" rtl="0" algn="l">
              <a:lnSpc>
                <a:spcPct val="115000"/>
              </a:lnSpc>
              <a:spcBef>
                <a:spcPts val="1200"/>
              </a:spcBef>
              <a:spcAft>
                <a:spcPts val="0"/>
              </a:spcAft>
              <a:buNone/>
            </a:pPr>
            <a:r>
              <a:t/>
            </a:r>
            <a:endParaRPr sz="2100">
              <a:solidFill>
                <a:schemeClr val="dk1"/>
              </a:solidFill>
            </a:endParaRPr>
          </a:p>
          <a:p>
            <a:pPr indent="0" lvl="0" marL="914400" rtl="0" algn="l">
              <a:lnSpc>
                <a:spcPct val="115000"/>
              </a:lnSpc>
              <a:spcBef>
                <a:spcPts val="1200"/>
              </a:spcBef>
              <a:spcAft>
                <a:spcPts val="1200"/>
              </a:spcAft>
              <a:buNone/>
            </a:pPr>
            <a:r>
              <a:t/>
            </a:r>
            <a:endParaRPr sz="21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