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aleway"/>
      <p:regular r:id="rId35"/>
      <p:bold r:id="rId36"/>
      <p:italic r:id="rId37"/>
      <p:boldItalic r:id="rId38"/>
    </p:embeddedFont>
    <p:embeddedFont>
      <p:font typeface="Proxima Nova"/>
      <p:regular r:id="rId39"/>
      <p:bold r:id="rId40"/>
      <p:italic r:id="rId41"/>
      <p:boldItalic r:id="rId42"/>
    </p:embeddedFont>
    <p:embeddedFont>
      <p:font typeface="DM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bold.fntdata"/><Relationship Id="rId20" Type="http://schemas.openxmlformats.org/officeDocument/2006/relationships/slide" Target="slides/slide15.xml"/><Relationship Id="rId42" Type="http://schemas.openxmlformats.org/officeDocument/2006/relationships/font" Target="fonts/ProximaNova-boldItalic.fntdata"/><Relationship Id="rId41" Type="http://schemas.openxmlformats.org/officeDocument/2006/relationships/font" Target="fonts/ProximaNova-italic.fntdata"/><Relationship Id="rId22" Type="http://schemas.openxmlformats.org/officeDocument/2006/relationships/slide" Target="slides/slide17.xml"/><Relationship Id="rId44" Type="http://schemas.openxmlformats.org/officeDocument/2006/relationships/font" Target="fonts/DMSans-bold.fntdata"/><Relationship Id="rId21" Type="http://schemas.openxmlformats.org/officeDocument/2006/relationships/slide" Target="slides/slide16.xml"/><Relationship Id="rId43" Type="http://schemas.openxmlformats.org/officeDocument/2006/relationships/font" Target="fonts/DMSans-regular.fntdata"/><Relationship Id="rId24" Type="http://schemas.openxmlformats.org/officeDocument/2006/relationships/slide" Target="slides/slide19.xml"/><Relationship Id="rId46" Type="http://schemas.openxmlformats.org/officeDocument/2006/relationships/font" Target="fonts/DMSans-boldItalic.fntdata"/><Relationship Id="rId23" Type="http://schemas.openxmlformats.org/officeDocument/2006/relationships/slide" Target="slides/slide18.xml"/><Relationship Id="rId45" Type="http://schemas.openxmlformats.org/officeDocument/2006/relationships/font" Target="fonts/DM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aleway-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aleway-italic.fntdata"/><Relationship Id="rId14" Type="http://schemas.openxmlformats.org/officeDocument/2006/relationships/slide" Target="slides/slide9.xml"/><Relationship Id="rId36" Type="http://schemas.openxmlformats.org/officeDocument/2006/relationships/font" Target="fonts/Raleway-bold.fntdata"/><Relationship Id="rId17" Type="http://schemas.openxmlformats.org/officeDocument/2006/relationships/slide" Target="slides/slide12.xml"/><Relationship Id="rId39" Type="http://schemas.openxmlformats.org/officeDocument/2006/relationships/font" Target="fonts/ProximaNova-regular.fntdata"/><Relationship Id="rId16" Type="http://schemas.openxmlformats.org/officeDocument/2006/relationships/slide" Target="slides/slide11.xml"/><Relationship Id="rId38" Type="http://schemas.openxmlformats.org/officeDocument/2006/relationships/font" Target="fonts/Raleway-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5hd9-uZpQ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92bbd39c8a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92bbd39c8a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95df00cd1f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95df00cd1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972476caea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3972476caea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91b76c74e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91b76c74e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5d48b0b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d5d48b0b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972476caea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972476caea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972476caea_0_2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3972476caea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https://www.youtube.com/watch?v=V5hd9-uZpQ0</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72476caea_0_2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972476caea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72476caea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3972476caea_0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72476caea_0_2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972476caea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72476caea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972476caea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76462fb3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d76462fb3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72476caea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g3972476caea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972476caea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3972476caea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972476caea_0_2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3972476caea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72476caea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972476caea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b8d6ae8af4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8d6ae8af4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72476cae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972476cae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972476caea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972476caea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972476caea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972476caea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72476caea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72476caea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72476caea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72476cae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bb5812f242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bb5812f242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972476caea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972476cae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972476caea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972476caea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972476caea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972476caea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72476caea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72476caea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972476caea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972476caea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72476caea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72476caea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0" y="2946600"/>
            <a:ext cx="60960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4" name="Shape 54"/>
        <p:cNvGrpSpPr/>
        <p:nvPr/>
      </p:nvGrpSpPr>
      <p:grpSpPr>
        <a:xfrm>
          <a:off x="0" y="0"/>
          <a:ext cx="0" cy="0"/>
          <a:chOff x="0" y="0"/>
          <a:chExt cx="0" cy="0"/>
        </a:xfrm>
      </p:grpSpPr>
      <p:sp>
        <p:nvSpPr>
          <p:cNvPr id="55" name="Google Shape;55;p1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9" name="Google Shape;59;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7" name="Google Shape;67;p1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8" name="Google Shape;6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69" name="Shape 69"/>
        <p:cNvGrpSpPr/>
        <p:nvPr/>
      </p:nvGrpSpPr>
      <p:grpSpPr>
        <a:xfrm>
          <a:off x="0" y="0"/>
          <a:ext cx="0" cy="0"/>
          <a:chOff x="0" y="0"/>
          <a:chExt cx="0" cy="0"/>
        </a:xfrm>
      </p:grpSpPr>
      <p:cxnSp>
        <p:nvCxnSpPr>
          <p:cNvPr id="70" name="Google Shape;70;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2" name="Google Shape;72;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6" name="Google Shape;76;p1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7" name="Google Shape;77;p1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81" name="Google Shape;81;p18"/>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3" name="Google Shape;83;p1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8.png"/><Relationship Id="rId5"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www.youtube.com/watch?v=F-MI6VKuEkI" TargetMode="External"/><Relationship Id="rId4"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XYc_APlH7VY" TargetMode="Externa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Breathwork</a:t>
            </a:r>
            <a:endParaRPr sz="2700"/>
          </a:p>
          <a:p>
            <a:pPr indent="0" lvl="0" marL="0" rtl="0" algn="l">
              <a:lnSpc>
                <a:spcPct val="80000"/>
              </a:lnSpc>
              <a:spcBef>
                <a:spcPts val="0"/>
              </a:spcBef>
              <a:spcAft>
                <a:spcPts val="0"/>
              </a:spcAft>
              <a:buSzPts val="4800"/>
              <a:buNone/>
            </a:pPr>
            <a:r>
              <a:rPr lang="en" sz="2700"/>
              <a:t>Life-Coaching Program</a:t>
            </a:r>
            <a:br>
              <a:rPr lang="en" sz="2700"/>
            </a:br>
            <a:r>
              <a:rPr lang="en" sz="2700">
                <a:solidFill>
                  <a:schemeClr val="dk1"/>
                </a:solidFill>
              </a:rPr>
              <a:t>Week </a:t>
            </a:r>
            <a:r>
              <a:rPr lang="en" sz="2700"/>
              <a:t>10</a:t>
            </a:r>
            <a:endParaRPr sz="2700"/>
          </a:p>
          <a:p>
            <a:pPr indent="0" lvl="0" marL="0" rtl="0" algn="l">
              <a:lnSpc>
                <a:spcPct val="80000"/>
              </a:lnSpc>
              <a:spcBef>
                <a:spcPts val="0"/>
              </a:spcBef>
              <a:spcAft>
                <a:spcPts val="0"/>
              </a:spcAft>
              <a:buSzPts val="4800"/>
              <a:buNone/>
            </a:pPr>
            <a:r>
              <a:t/>
            </a:r>
            <a:endParaRPr sz="2700"/>
          </a:p>
        </p:txBody>
      </p:sp>
      <p:pic>
        <p:nvPicPr>
          <p:cNvPr id="89" name="Google Shape;89;p19"/>
          <p:cNvPicPr preferRelativeResize="0"/>
          <p:nvPr/>
        </p:nvPicPr>
        <p:blipFill rotWithShape="1">
          <a:blip r:embed="rId4">
            <a:alphaModFix/>
          </a:blip>
          <a:srcRect b="0" l="0" r="0" t="0"/>
          <a:stretch/>
        </p:blipFill>
        <p:spPr>
          <a:xfrm>
            <a:off x="428451" y="955901"/>
            <a:ext cx="2963600" cy="1717900"/>
          </a:xfrm>
          <a:prstGeom prst="rect">
            <a:avLst/>
          </a:prstGeom>
          <a:noFill/>
          <a:ln>
            <a:noFill/>
          </a:ln>
        </p:spPr>
      </p:pic>
      <p:pic>
        <p:nvPicPr>
          <p:cNvPr id="90" name="Google Shape;90;p19" title="dfghdfghdfghdfghdfgh - Edited.jpg"/>
          <p:cNvPicPr preferRelativeResize="0"/>
          <p:nvPr/>
        </p:nvPicPr>
        <p:blipFill>
          <a:blip r:embed="rId5">
            <a:alphaModFix/>
          </a:blip>
          <a:stretch>
            <a:fillRect/>
          </a:stretch>
        </p:blipFill>
        <p:spPr>
          <a:xfrm>
            <a:off x="6319650" y="764075"/>
            <a:ext cx="2658050" cy="3992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96" name="Google Shape;96;p2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descr="Alpha wave music is music that can heal the body and soul. Very suitable for meditation, relaxation and help you easily fall asleep. Listen to this sound, you will improve your health, your brain and mind will get rid of negative energy, you can even receive supernatural energy from the universe. Close your eyes, hear and feel it.&#10;Seo keywords: Relaxed Mind,healing, Relax Your Mind, meditation music, sleepmusic, meditate, ondas alfa curan el daño en el cuerpo, música cura todo el cuerpo,relax,dormir, musica relajante para dormir, sanar, musica para sanar, musica para dormir, Alpha Waves Heal The Damage In The Body, Music Heals The Whole Body, Powerful Effect, Healing Soul, alpha waves&#10;&#10;&#10;🎹More soothing music on Spotify playlist: https://spoti.fi/38bwOia &#10;&#10;🌿 Music by Helios Records:&#10;➤ Spotify Relaxing: https://heliosrecords.fanlink.to/SpotifyRelaxing&#10;➤ Spotify Concentration: https://heliosrecords.fanlink.to/SpotifyConcentration&#10;➤ Instagram: https://heliosrecords.fanlink.to/Instagram&#10;➤ Facebook: https://heliosrecords.fanlink.to/Facebook&#10;➤ Tiktok: https://heliosrecords.fanlink.to/Tiktok&#10;➤ SoundCloud: https://heliosrecords.fanlink.to/Soundcloud&#10;➤ Youtube: https://heliosrecords.fanlink.to/Youtube   &#10;&#10;►All rights belong to their respective owners.&#10;✔ This video was given a special license directly from the artists and the right holders.&quot;&#10;♡ 🌞 For contact and submit music: relax@wondermusic.us&#10;Alpha Waves (Warning: Very Powerful!) In 5 Minutes, Whole Body Regeneration &amp; Emotional Healing&#10;#alphawaves &#10;#relax &#10;#healingmusic &#10;#meditationmusic" id="97" name="Google Shape;97;p20" title="Alpha Waves (Warning: Very Powerful!) In 5 Minutes, Whole Body Regeneration &amp; Emotional Healing">
            <a:hlinkClick r:id="rId3"/>
          </p:cNvPr>
          <p:cNvPicPr preferRelativeResize="0"/>
          <p:nvPr/>
        </p:nvPicPr>
        <p:blipFill>
          <a:blip r:embed="rId4">
            <a:alphaModFix/>
          </a:blip>
          <a:stretch>
            <a:fillRect/>
          </a:stretch>
        </p:blipFill>
        <p:spPr>
          <a:xfrm>
            <a:off x="541575" y="234225"/>
            <a:ext cx="8060850" cy="469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1" name="Shape 101"/>
        <p:cNvGrpSpPr/>
        <p:nvPr/>
      </p:nvGrpSpPr>
      <p:grpSpPr>
        <a:xfrm>
          <a:off x="0" y="0"/>
          <a:ext cx="0" cy="0"/>
          <a:chOff x="0" y="0"/>
          <a:chExt cx="0" cy="0"/>
        </a:xfrm>
      </p:grpSpPr>
      <p:sp>
        <p:nvSpPr>
          <p:cNvPr id="102" name="Google Shape;102;p21"/>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03" name="Google Shape;103;p21"/>
          <p:cNvPicPr preferRelativeResize="0"/>
          <p:nvPr/>
        </p:nvPicPr>
        <p:blipFill>
          <a:blip r:embed="rId3">
            <a:alphaModFix/>
          </a:blip>
          <a:stretch>
            <a:fillRect/>
          </a:stretch>
        </p:blipFill>
        <p:spPr>
          <a:xfrm>
            <a:off x="4841600" y="1377550"/>
            <a:ext cx="3558525" cy="2179252"/>
          </a:xfrm>
          <a:prstGeom prst="rect">
            <a:avLst/>
          </a:prstGeom>
          <a:noFill/>
          <a:ln>
            <a:noFill/>
          </a:ln>
        </p:spPr>
      </p:pic>
      <p:sp>
        <p:nvSpPr>
          <p:cNvPr id="104" name="Google Shape;104;p21"/>
          <p:cNvSpPr txBox="1"/>
          <p:nvPr/>
        </p:nvSpPr>
        <p:spPr>
          <a:xfrm>
            <a:off x="612600" y="1377550"/>
            <a:ext cx="4076700" cy="1576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4700">
                <a:solidFill>
                  <a:schemeClr val="accent1"/>
                </a:solidFill>
                <a:latin typeface="DM Sans"/>
                <a:ea typeface="DM Sans"/>
                <a:cs typeface="DM Sans"/>
                <a:sym typeface="DM Sans"/>
              </a:rPr>
              <a:t>Group Facilitation &amp;</a:t>
            </a:r>
            <a:endParaRPr b="1" sz="4700">
              <a:solidFill>
                <a:schemeClr val="accent1"/>
              </a:solidFill>
              <a:latin typeface="DM Sans"/>
              <a:ea typeface="DM Sans"/>
              <a:cs typeface="DM Sans"/>
              <a:sym typeface="DM Sans"/>
            </a:endParaRPr>
          </a:p>
          <a:p>
            <a:pPr indent="0" lvl="0" marL="0" rtl="0" algn="l">
              <a:lnSpc>
                <a:spcPct val="90000"/>
              </a:lnSpc>
              <a:spcBef>
                <a:spcPts val="0"/>
              </a:spcBef>
              <a:spcAft>
                <a:spcPts val="0"/>
              </a:spcAft>
              <a:buClr>
                <a:schemeClr val="accent1"/>
              </a:buClr>
              <a:buSzPts val="3000"/>
              <a:buFont typeface="DM Sans"/>
              <a:buNone/>
            </a:pPr>
            <a:r>
              <a:rPr b="1" lang="en" sz="4700">
                <a:solidFill>
                  <a:schemeClr val="accent1"/>
                </a:solidFill>
                <a:latin typeface="DM Sans"/>
                <a:ea typeface="DM Sans"/>
                <a:cs typeface="DM Sans"/>
                <a:sym typeface="DM Sans"/>
              </a:rPr>
              <a:t>Integration</a:t>
            </a:r>
            <a:endParaRPr b="1" sz="4700">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108" name="Shape 108"/>
        <p:cNvGrpSpPr/>
        <p:nvPr/>
      </p:nvGrpSpPr>
      <p:grpSpPr>
        <a:xfrm>
          <a:off x="0" y="0"/>
          <a:ext cx="0" cy="0"/>
          <a:chOff x="0" y="0"/>
          <a:chExt cx="0" cy="0"/>
        </a:xfrm>
      </p:grpSpPr>
      <p:sp>
        <p:nvSpPr>
          <p:cNvPr id="109" name="Google Shape;109;p22"/>
          <p:cNvSpPr txBox="1"/>
          <p:nvPr/>
        </p:nvSpPr>
        <p:spPr>
          <a:xfrm>
            <a:off x="754400" y="381700"/>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dk1"/>
                </a:solidFill>
              </a:rPr>
              <a:t>Pre/Post Levels of Depression/Anxiety/Trauma</a:t>
            </a:r>
            <a:endParaRPr b="1" sz="19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rPr>
              <a:t>Depression</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1 Minimal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2 Mild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3 Moderate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4 Severe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5 Debilitating Depression</a:t>
            </a: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p23"/>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lt1"/>
                </a:solidFill>
              </a:rPr>
              <a:t>Pre/Post Levels of Depression/Anxiety/Trauma</a:t>
            </a:r>
            <a:endParaRPr b="1" sz="19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b="1" lang="en" sz="1700">
                <a:solidFill>
                  <a:schemeClr val="lt1"/>
                </a:solidFill>
              </a:rPr>
              <a:t>Anxiety Scale</a:t>
            </a:r>
            <a:endParaRPr b="1" sz="1700">
              <a:solidFill>
                <a:schemeClr val="lt1"/>
              </a:solidFill>
            </a:endParaRPr>
          </a:p>
          <a:p>
            <a:pPr indent="0" lvl="0" marL="0" rtl="0" algn="l">
              <a:lnSpc>
                <a:spcPct val="150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1 Minimal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2 Mild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3 Moderate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4 Severe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5 Debilitating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AFB"/>
            </a:gs>
            <a:gs pos="100000">
              <a:srgbClr val="6E9CE7"/>
            </a:gs>
          </a:gsLst>
          <a:path path="circle">
            <a:fillToRect b="50%" l="50%" r="50%" t="50%"/>
          </a:path>
          <a:tileRect/>
        </a:gradFill>
      </p:bgPr>
    </p:bg>
    <p:spTree>
      <p:nvGrpSpPr>
        <p:cNvPr id="118" name="Shape 118"/>
        <p:cNvGrpSpPr/>
        <p:nvPr/>
      </p:nvGrpSpPr>
      <p:grpSpPr>
        <a:xfrm>
          <a:off x="0" y="0"/>
          <a:ext cx="0" cy="0"/>
          <a:chOff x="0" y="0"/>
          <a:chExt cx="0" cy="0"/>
        </a:xfrm>
      </p:grpSpPr>
      <p:sp>
        <p:nvSpPr>
          <p:cNvPr id="119" name="Google Shape;119;p24"/>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900">
                <a:solidFill>
                  <a:schemeClr val="dk1"/>
                </a:solidFill>
              </a:rPr>
              <a:t>Pre/Post Levels of Depression/Anxiety/Trauma\</a:t>
            </a:r>
            <a:endParaRPr b="1" sz="1900">
              <a:solidFill>
                <a:schemeClr val="dk1"/>
              </a:solidFill>
            </a:endParaRPr>
          </a:p>
          <a:p>
            <a:pPr indent="0" lvl="0" marL="0" rtl="0" algn="ctr">
              <a:lnSpc>
                <a:spcPct val="150000"/>
              </a:lnSpc>
              <a:spcBef>
                <a:spcPts val="0"/>
              </a:spcBef>
              <a:spcAft>
                <a:spcPts val="0"/>
              </a:spcAft>
              <a:buNone/>
            </a:pPr>
            <a:r>
              <a:t/>
            </a:r>
            <a:endParaRPr b="1" sz="1700">
              <a:solidFill>
                <a:schemeClr val="dk1"/>
              </a:solidFill>
            </a:endParaRPr>
          </a:p>
          <a:p>
            <a:pPr indent="0" lvl="0" marL="0" rtl="0" algn="l">
              <a:lnSpc>
                <a:spcPct val="150000"/>
              </a:lnSpc>
              <a:spcBef>
                <a:spcPts val="0"/>
              </a:spcBef>
              <a:spcAft>
                <a:spcPts val="0"/>
              </a:spcAft>
              <a:buNone/>
            </a:pPr>
            <a:r>
              <a:rPr b="1" lang="en" sz="1700">
                <a:solidFill>
                  <a:schemeClr val="dk1"/>
                </a:solidFill>
              </a:rPr>
              <a:t>Traumatic sensations/feelings/memories</a:t>
            </a:r>
            <a:endParaRPr b="1" sz="1700">
              <a:solidFill>
                <a:schemeClr val="dk1"/>
              </a:solidFill>
            </a:endParaRPr>
          </a:p>
          <a:p>
            <a:pPr indent="0" lvl="0" marL="0" rtl="0" algn="l">
              <a:lnSpc>
                <a:spcPct val="150000"/>
              </a:lnSpc>
              <a:spcBef>
                <a:spcPts val="0"/>
              </a:spcBef>
              <a:spcAft>
                <a:spcPts val="0"/>
              </a:spcAft>
              <a:buNone/>
            </a:pPr>
            <a:r>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1 Minimal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2 Mild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3 Moderate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4 Severe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5 Debilitating </a:t>
            </a:r>
            <a:endParaRPr sz="17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23" name="Shape 123"/>
        <p:cNvGrpSpPr/>
        <p:nvPr/>
      </p:nvGrpSpPr>
      <p:grpSpPr>
        <a:xfrm>
          <a:off x="0" y="0"/>
          <a:ext cx="0" cy="0"/>
          <a:chOff x="0" y="0"/>
          <a:chExt cx="0" cy="0"/>
        </a:xfrm>
      </p:grpSpPr>
      <p:sp>
        <p:nvSpPr>
          <p:cNvPr id="124" name="Google Shape;124;p25"/>
          <p:cNvSpPr txBox="1"/>
          <p:nvPr/>
        </p:nvSpPr>
        <p:spPr>
          <a:xfrm>
            <a:off x="3723250" y="144600"/>
            <a:ext cx="42486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SIBAM</a:t>
            </a:r>
            <a:endParaRPr b="1" i="0" sz="2150" u="none" cap="none" strike="noStrike">
              <a:solidFill>
                <a:schemeClr val="lt1"/>
              </a:solidFill>
              <a:latin typeface="Raleway"/>
              <a:ea typeface="Raleway"/>
              <a:cs typeface="Raleway"/>
              <a:sym typeface="Raleway"/>
            </a:endParaRPr>
          </a:p>
        </p:txBody>
      </p:sp>
      <p:sp>
        <p:nvSpPr>
          <p:cNvPr id="125" name="Google Shape;125;p25"/>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26" name="Google Shape;126;p25"/>
          <p:cNvPicPr preferRelativeResize="0"/>
          <p:nvPr/>
        </p:nvPicPr>
        <p:blipFill rotWithShape="1">
          <a:blip r:embed="rId3">
            <a:alphaModFix/>
          </a:blip>
          <a:srcRect b="0" l="0" r="0" t="0"/>
          <a:stretch/>
        </p:blipFill>
        <p:spPr>
          <a:xfrm>
            <a:off x="2534260" y="902535"/>
            <a:ext cx="3859500" cy="3859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6"/>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2" name="Google Shape;132;p26"/>
          <p:cNvPicPr preferRelativeResize="0"/>
          <p:nvPr/>
        </p:nvPicPr>
        <p:blipFill rotWithShape="1">
          <a:blip r:embed="rId3">
            <a:alphaModFix/>
          </a:blip>
          <a:srcRect b="52267" l="43215" r="27086" t="34878"/>
          <a:stretch/>
        </p:blipFill>
        <p:spPr>
          <a:xfrm>
            <a:off x="934161" y="422650"/>
            <a:ext cx="7275677" cy="2140900"/>
          </a:xfrm>
          <a:prstGeom prst="rect">
            <a:avLst/>
          </a:prstGeom>
          <a:noFill/>
          <a:ln>
            <a:noFill/>
          </a:ln>
        </p:spPr>
      </p:pic>
      <p:pic>
        <p:nvPicPr>
          <p:cNvPr id="133" name="Google Shape;133;p26"/>
          <p:cNvPicPr preferRelativeResize="0"/>
          <p:nvPr/>
        </p:nvPicPr>
        <p:blipFill rotWithShape="1">
          <a:blip r:embed="rId4">
            <a:alphaModFix/>
          </a:blip>
          <a:srcRect b="0" l="0" r="0" t="5357"/>
          <a:stretch/>
        </p:blipFill>
        <p:spPr>
          <a:xfrm>
            <a:off x="2552200" y="2730525"/>
            <a:ext cx="4039600" cy="2140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137" name="Shape 137"/>
        <p:cNvGrpSpPr/>
        <p:nvPr/>
      </p:nvGrpSpPr>
      <p:grpSpPr>
        <a:xfrm>
          <a:off x="0" y="0"/>
          <a:ext cx="0" cy="0"/>
          <a:chOff x="0" y="0"/>
          <a:chExt cx="0" cy="0"/>
        </a:xfrm>
      </p:grpSpPr>
      <p:sp>
        <p:nvSpPr>
          <p:cNvPr id="138" name="Google Shape;138;p27"/>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9" name="Google Shape;139;p27"/>
          <p:cNvPicPr preferRelativeResize="0"/>
          <p:nvPr/>
        </p:nvPicPr>
        <p:blipFill rotWithShape="1">
          <a:blip r:embed="rId3">
            <a:alphaModFix/>
          </a:blip>
          <a:srcRect b="48027" l="42370" r="24507" t="46051"/>
          <a:stretch/>
        </p:blipFill>
        <p:spPr>
          <a:xfrm>
            <a:off x="290038" y="592175"/>
            <a:ext cx="8563925" cy="947500"/>
          </a:xfrm>
          <a:prstGeom prst="rect">
            <a:avLst/>
          </a:prstGeom>
          <a:noFill/>
          <a:ln>
            <a:noFill/>
          </a:ln>
        </p:spPr>
      </p:pic>
      <p:pic>
        <p:nvPicPr>
          <p:cNvPr id="140" name="Google Shape;140;p27"/>
          <p:cNvPicPr preferRelativeResize="0"/>
          <p:nvPr/>
        </p:nvPicPr>
        <p:blipFill rotWithShape="1">
          <a:blip r:embed="rId4">
            <a:alphaModFix/>
          </a:blip>
          <a:srcRect b="0" l="0" r="0" t="0"/>
          <a:stretch/>
        </p:blipFill>
        <p:spPr>
          <a:xfrm>
            <a:off x="2292725" y="1873633"/>
            <a:ext cx="4980150" cy="2490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8"/>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46" name="Google Shape;146;p28"/>
          <p:cNvPicPr preferRelativeResize="0"/>
          <p:nvPr/>
        </p:nvPicPr>
        <p:blipFill rotWithShape="1">
          <a:blip r:embed="rId3">
            <a:alphaModFix/>
          </a:blip>
          <a:srcRect b="28618" l="42925" r="24509" t="50986"/>
          <a:stretch/>
        </p:blipFill>
        <p:spPr>
          <a:xfrm>
            <a:off x="874450" y="351125"/>
            <a:ext cx="7179101" cy="2528974"/>
          </a:xfrm>
          <a:prstGeom prst="rect">
            <a:avLst/>
          </a:prstGeom>
          <a:noFill/>
          <a:ln>
            <a:noFill/>
          </a:ln>
        </p:spPr>
      </p:pic>
      <p:pic>
        <p:nvPicPr>
          <p:cNvPr id="147" name="Google Shape;147;p28"/>
          <p:cNvPicPr preferRelativeResize="0"/>
          <p:nvPr/>
        </p:nvPicPr>
        <p:blipFill rotWithShape="1">
          <a:blip r:embed="rId4">
            <a:alphaModFix/>
          </a:blip>
          <a:srcRect b="0" l="0" r="0" t="0"/>
          <a:stretch/>
        </p:blipFill>
        <p:spPr>
          <a:xfrm>
            <a:off x="3267075" y="3047500"/>
            <a:ext cx="2609850" cy="175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1" name="Shape 151"/>
        <p:cNvGrpSpPr/>
        <p:nvPr/>
      </p:nvGrpSpPr>
      <p:grpSpPr>
        <a:xfrm>
          <a:off x="0" y="0"/>
          <a:ext cx="0" cy="0"/>
          <a:chOff x="0" y="0"/>
          <a:chExt cx="0" cy="0"/>
        </a:xfrm>
      </p:grpSpPr>
      <p:sp>
        <p:nvSpPr>
          <p:cNvPr id="152" name="Google Shape;152;p29"/>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53" name="Google Shape;153;p29"/>
          <p:cNvPicPr preferRelativeResize="0"/>
          <p:nvPr/>
        </p:nvPicPr>
        <p:blipFill rotWithShape="1">
          <a:blip r:embed="rId3">
            <a:alphaModFix/>
          </a:blip>
          <a:srcRect b="22249" l="43706" r="25571" t="71143"/>
          <a:stretch/>
        </p:blipFill>
        <p:spPr>
          <a:xfrm>
            <a:off x="308300" y="632975"/>
            <a:ext cx="8527402" cy="1031551"/>
          </a:xfrm>
          <a:prstGeom prst="rect">
            <a:avLst/>
          </a:prstGeom>
          <a:noFill/>
          <a:ln>
            <a:noFill/>
          </a:ln>
        </p:spPr>
      </p:pic>
      <p:pic>
        <p:nvPicPr>
          <p:cNvPr id="154" name="Google Shape;154;p29"/>
          <p:cNvPicPr preferRelativeResize="0"/>
          <p:nvPr/>
        </p:nvPicPr>
        <p:blipFill rotWithShape="1">
          <a:blip r:embed="rId4">
            <a:alphaModFix/>
          </a:blip>
          <a:srcRect b="0" l="0" r="0" t="0"/>
          <a:stretch/>
        </p:blipFill>
        <p:spPr>
          <a:xfrm>
            <a:off x="2851606" y="2119325"/>
            <a:ext cx="3597200" cy="2398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8" name="Shape 158"/>
        <p:cNvGrpSpPr/>
        <p:nvPr/>
      </p:nvGrpSpPr>
      <p:grpSpPr>
        <a:xfrm>
          <a:off x="0" y="0"/>
          <a:ext cx="0" cy="0"/>
          <a:chOff x="0" y="0"/>
          <a:chExt cx="0" cy="0"/>
        </a:xfrm>
      </p:grpSpPr>
      <p:sp>
        <p:nvSpPr>
          <p:cNvPr id="159" name="Google Shape;159;p30"/>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0" name="Google Shape;160;p30"/>
          <p:cNvPicPr preferRelativeResize="0"/>
          <p:nvPr/>
        </p:nvPicPr>
        <p:blipFill rotWithShape="1">
          <a:blip r:embed="rId3">
            <a:alphaModFix/>
          </a:blip>
          <a:srcRect b="18771" l="26928" r="30262" t="25986"/>
          <a:stretch/>
        </p:blipFill>
        <p:spPr>
          <a:xfrm>
            <a:off x="1727275" y="-34685"/>
            <a:ext cx="6463200" cy="52128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31"/>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6" name="Google Shape;166;p31"/>
          <p:cNvPicPr preferRelativeResize="0"/>
          <p:nvPr/>
        </p:nvPicPr>
        <p:blipFill rotWithShape="1">
          <a:blip r:embed="rId3">
            <a:alphaModFix/>
          </a:blip>
          <a:srcRect b="15411" l="43706" r="25571" t="77751"/>
          <a:stretch/>
        </p:blipFill>
        <p:spPr>
          <a:xfrm>
            <a:off x="383275" y="734800"/>
            <a:ext cx="8527402" cy="1067526"/>
          </a:xfrm>
          <a:prstGeom prst="rect">
            <a:avLst/>
          </a:prstGeom>
          <a:noFill/>
          <a:ln>
            <a:noFill/>
          </a:ln>
        </p:spPr>
      </p:pic>
      <p:pic>
        <p:nvPicPr>
          <p:cNvPr id="167" name="Google Shape;167;p31"/>
          <p:cNvPicPr preferRelativeResize="0"/>
          <p:nvPr/>
        </p:nvPicPr>
        <p:blipFill rotWithShape="1">
          <a:blip r:embed="rId4">
            <a:alphaModFix/>
          </a:blip>
          <a:srcRect b="0" l="0" r="0" t="0"/>
          <a:stretch/>
        </p:blipFill>
        <p:spPr>
          <a:xfrm>
            <a:off x="2893713" y="2145900"/>
            <a:ext cx="3506525" cy="2616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6D2"/>
            </a:gs>
            <a:gs pos="100000">
              <a:srgbClr val="093053"/>
            </a:gs>
          </a:gsLst>
          <a:lin ang="5400012" scaled="0"/>
        </a:gradFill>
      </p:bgPr>
    </p:bg>
    <p:spTree>
      <p:nvGrpSpPr>
        <p:cNvPr id="171" name="Shape 171"/>
        <p:cNvGrpSpPr/>
        <p:nvPr/>
      </p:nvGrpSpPr>
      <p:grpSpPr>
        <a:xfrm>
          <a:off x="0" y="0"/>
          <a:ext cx="0" cy="0"/>
          <a:chOff x="0" y="0"/>
          <a:chExt cx="0" cy="0"/>
        </a:xfrm>
      </p:grpSpPr>
      <p:sp>
        <p:nvSpPr>
          <p:cNvPr id="172" name="Google Shape;172;p32"/>
          <p:cNvSpPr txBox="1"/>
          <p:nvPr/>
        </p:nvSpPr>
        <p:spPr>
          <a:xfrm>
            <a:off x="1534900" y="3069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Questions for Coaching Trauma</a:t>
            </a:r>
            <a:endParaRPr b="1" i="0" sz="2150" u="none" cap="none" strike="noStrike">
              <a:solidFill>
                <a:schemeClr val="lt1"/>
              </a:solidFill>
              <a:latin typeface="Raleway"/>
              <a:ea typeface="Raleway"/>
              <a:cs typeface="Raleway"/>
              <a:sym typeface="Raleway"/>
            </a:endParaRPr>
          </a:p>
        </p:txBody>
      </p:sp>
      <p:sp>
        <p:nvSpPr>
          <p:cNvPr id="173" name="Google Shape;173;p32"/>
          <p:cNvSpPr txBox="1"/>
          <p:nvPr/>
        </p:nvSpPr>
        <p:spPr>
          <a:xfrm>
            <a:off x="119855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74" name="Google Shape;174;p32"/>
          <p:cNvSpPr txBox="1"/>
          <p:nvPr/>
        </p:nvSpPr>
        <p:spPr>
          <a:xfrm>
            <a:off x="570600" y="1250775"/>
            <a:ext cx="5588100" cy="35556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What kinds of bodily sensations or other elements of SIBAM have you been tracking?</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At baseline, where is your client’s nervous system?</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Are they regulated, sympathetically charged, or shut down?</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Do they exhibit fight, flight, and freeze in their bodies?</a:t>
            </a:r>
            <a:endParaRPr b="0" i="0" sz="2000" u="none" cap="none" strike="noStrike">
              <a:solidFill>
                <a:schemeClr val="lt1"/>
              </a:solidFill>
              <a:latin typeface="Raleway"/>
              <a:ea typeface="Raleway"/>
              <a:cs typeface="Raleway"/>
              <a:sym typeface="Raleway"/>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Proxima Nova"/>
              <a:ea typeface="Proxima Nova"/>
              <a:cs typeface="Proxima Nova"/>
              <a:sym typeface="Proxima Nova"/>
            </a:endParaRPr>
          </a:p>
        </p:txBody>
      </p:sp>
      <p:pic>
        <p:nvPicPr>
          <p:cNvPr id="175" name="Google Shape;175;p32"/>
          <p:cNvPicPr preferRelativeResize="0"/>
          <p:nvPr/>
        </p:nvPicPr>
        <p:blipFill rotWithShape="1">
          <a:blip r:embed="rId3">
            <a:alphaModFix/>
          </a:blip>
          <a:srcRect b="0" l="0" r="0" t="0"/>
          <a:stretch/>
        </p:blipFill>
        <p:spPr>
          <a:xfrm>
            <a:off x="6528988" y="1340263"/>
            <a:ext cx="2143125" cy="214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79" name="Shape 179"/>
        <p:cNvGrpSpPr/>
        <p:nvPr/>
      </p:nvGrpSpPr>
      <p:grpSpPr>
        <a:xfrm>
          <a:off x="0" y="0"/>
          <a:ext cx="0" cy="0"/>
          <a:chOff x="0" y="0"/>
          <a:chExt cx="0" cy="0"/>
        </a:xfrm>
      </p:grpSpPr>
      <p:sp>
        <p:nvSpPr>
          <p:cNvPr id="180" name="Google Shape;180;p33"/>
          <p:cNvSpPr txBox="1"/>
          <p:nvPr/>
        </p:nvSpPr>
        <p:spPr>
          <a:xfrm>
            <a:off x="2190000" y="4761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rgbClr val="000000"/>
                </a:solidFill>
                <a:latin typeface="Raleway"/>
                <a:ea typeface="Raleway"/>
                <a:cs typeface="Raleway"/>
                <a:sym typeface="Raleway"/>
              </a:rPr>
              <a:t>Levine Intake and Session</a:t>
            </a:r>
            <a:endParaRPr b="1" i="0" sz="2150" u="none" cap="none" strike="noStrike">
              <a:solidFill>
                <a:srgbClr val="000000"/>
              </a:solidFill>
              <a:latin typeface="Raleway"/>
              <a:ea typeface="Raleway"/>
              <a:cs typeface="Raleway"/>
              <a:sym typeface="Raleway"/>
            </a:endParaRPr>
          </a:p>
        </p:txBody>
      </p:sp>
      <p:sp>
        <p:nvSpPr>
          <p:cNvPr id="181" name="Google Shape;181;p33"/>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2" name="Google Shape;182;p33"/>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83" name="Google Shape;183;p33"/>
          <p:cNvPicPr preferRelativeResize="0"/>
          <p:nvPr/>
        </p:nvPicPr>
        <p:blipFill rotWithShape="1">
          <a:blip r:embed="rId3">
            <a:alphaModFix/>
          </a:blip>
          <a:srcRect b="17763" l="-7" r="33606" t="22367"/>
          <a:stretch/>
        </p:blipFill>
        <p:spPr>
          <a:xfrm>
            <a:off x="1585575" y="1488913"/>
            <a:ext cx="6071352" cy="30793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87" name="Shape 187"/>
        <p:cNvGrpSpPr/>
        <p:nvPr/>
      </p:nvGrpSpPr>
      <p:grpSpPr>
        <a:xfrm>
          <a:off x="0" y="0"/>
          <a:ext cx="0" cy="0"/>
          <a:chOff x="0" y="0"/>
          <a:chExt cx="0" cy="0"/>
        </a:xfrm>
      </p:grpSpPr>
      <p:sp>
        <p:nvSpPr>
          <p:cNvPr id="188" name="Google Shape;188;p34"/>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9" name="Google Shape;189;p34"/>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descr=" " id="190" name="Google Shape;190;p34" title="GROUP COUNSELLING VIDEO #1">
            <a:hlinkClick r:id="rId3"/>
          </p:cNvPr>
          <p:cNvPicPr preferRelativeResize="0"/>
          <p:nvPr/>
        </p:nvPicPr>
        <p:blipFill>
          <a:blip r:embed="rId4">
            <a:alphaModFix/>
          </a:blip>
          <a:stretch>
            <a:fillRect/>
          </a:stretch>
        </p:blipFill>
        <p:spPr>
          <a:xfrm>
            <a:off x="1928575" y="1305050"/>
            <a:ext cx="5498050" cy="3092650"/>
          </a:xfrm>
          <a:prstGeom prst="rect">
            <a:avLst/>
          </a:prstGeom>
          <a:noFill/>
          <a:ln>
            <a:noFill/>
          </a:ln>
        </p:spPr>
      </p:pic>
      <p:sp>
        <p:nvSpPr>
          <p:cNvPr id="191" name="Google Shape;191;p34"/>
          <p:cNvSpPr txBox="1"/>
          <p:nvPr/>
        </p:nvSpPr>
        <p:spPr>
          <a:xfrm>
            <a:off x="2454025" y="402200"/>
            <a:ext cx="46644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lang="en" sz="3100">
                <a:latin typeface="Raleway"/>
                <a:ea typeface="Raleway"/>
                <a:cs typeface="Raleway"/>
                <a:sym typeface="Raleway"/>
              </a:rPr>
              <a:t>Working with Groups </a:t>
            </a:r>
            <a:endParaRPr b="1" i="0" sz="2150" u="none" cap="none" strike="noStrike">
              <a:solidFill>
                <a:srgbClr val="000000"/>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5" name="Shape 195"/>
        <p:cNvGrpSpPr/>
        <p:nvPr/>
      </p:nvGrpSpPr>
      <p:grpSpPr>
        <a:xfrm>
          <a:off x="0" y="0"/>
          <a:ext cx="0" cy="0"/>
          <a:chOff x="0" y="0"/>
          <a:chExt cx="0" cy="0"/>
        </a:xfrm>
      </p:grpSpPr>
      <p:sp>
        <p:nvSpPr>
          <p:cNvPr id="196" name="Google Shape;196;p35"/>
          <p:cNvSpPr txBox="1"/>
          <p:nvPr>
            <p:ph idx="1" type="body"/>
          </p:nvPr>
        </p:nvSpPr>
        <p:spPr>
          <a:xfrm>
            <a:off x="327775" y="863550"/>
            <a:ext cx="52503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Clr>
                <a:schemeClr val="dk1"/>
              </a:buClr>
              <a:buSzPts val="1100"/>
              <a:buFont typeface="Arial"/>
              <a:buNone/>
            </a:pPr>
            <a:r>
              <a:rPr b="1" lang="en" sz="1828">
                <a:solidFill>
                  <a:schemeClr val="dk1"/>
                </a:solidFill>
              </a:rPr>
              <a:t>1. Experience Over Explanation</a:t>
            </a:r>
            <a:endParaRPr b="1" sz="1828">
              <a:solidFill>
                <a:schemeClr val="dk1"/>
              </a:solidFill>
            </a:endParaRPr>
          </a:p>
          <a:p>
            <a:pPr indent="-344653" lvl="0" marL="457200" rtl="0" algn="l">
              <a:spcBef>
                <a:spcPts val="1200"/>
              </a:spcBef>
              <a:spcAft>
                <a:spcPts val="0"/>
              </a:spcAft>
              <a:buClr>
                <a:schemeClr val="dk1"/>
              </a:buClr>
              <a:buSzPts val="1828"/>
              <a:buChar char="●"/>
            </a:pPr>
            <a:r>
              <a:rPr lang="en" sz="1828">
                <a:solidFill>
                  <a:schemeClr val="dk1"/>
                </a:solidFill>
              </a:rPr>
              <a:t>Minimize talking → maximize </a:t>
            </a:r>
            <a:r>
              <a:rPr b="1" lang="en" sz="1828">
                <a:solidFill>
                  <a:schemeClr val="dk1"/>
                </a:solidFill>
              </a:rPr>
              <a:t>felt experience</a:t>
            </a:r>
            <a:endParaRPr b="1" sz="1828">
              <a:solidFill>
                <a:schemeClr val="dk1"/>
              </a:solidFill>
            </a:endParaRPr>
          </a:p>
          <a:p>
            <a:pPr indent="-344653" lvl="0" marL="457200" rtl="0" algn="l">
              <a:spcBef>
                <a:spcPts val="0"/>
              </a:spcBef>
              <a:spcAft>
                <a:spcPts val="0"/>
              </a:spcAft>
              <a:buClr>
                <a:schemeClr val="dk1"/>
              </a:buClr>
              <a:buSzPts val="1828"/>
              <a:buChar char="●"/>
            </a:pPr>
            <a:r>
              <a:rPr lang="en" sz="1828">
                <a:solidFill>
                  <a:schemeClr val="dk1"/>
                </a:solidFill>
              </a:rPr>
              <a:t>Breath is the primary teacher, not interpretation</a:t>
            </a:r>
            <a:endParaRPr sz="1828">
              <a:solidFill>
                <a:schemeClr val="dk1"/>
              </a:solidFill>
            </a:endParaRPr>
          </a:p>
          <a:p>
            <a:pPr indent="0" lvl="0" marL="0" rtl="0" algn="l">
              <a:spcBef>
                <a:spcPts val="1200"/>
              </a:spcBef>
              <a:spcAft>
                <a:spcPts val="0"/>
              </a:spcAft>
              <a:buClr>
                <a:schemeClr val="dk1"/>
              </a:buClr>
              <a:buSzPts val="1100"/>
              <a:buFont typeface="Arial"/>
              <a:buNone/>
            </a:pPr>
            <a:r>
              <a:rPr lang="en" sz="1828">
                <a:solidFill>
                  <a:schemeClr val="dk1"/>
                </a:solidFill>
              </a:rPr>
              <a:t>👉 Your role: </a:t>
            </a:r>
            <a:r>
              <a:rPr i="1" lang="en" sz="1828">
                <a:solidFill>
                  <a:schemeClr val="dk1"/>
                </a:solidFill>
              </a:rPr>
              <a:t>set the container, then get out of the way</a:t>
            </a:r>
            <a:endParaRPr i="1" sz="1828">
              <a:solidFill>
                <a:schemeClr val="dk1"/>
              </a:solidFill>
            </a:endParaRPr>
          </a:p>
          <a:p>
            <a:pPr indent="0" lvl="0" marL="0" rtl="0" algn="l">
              <a:spcBef>
                <a:spcPts val="1200"/>
              </a:spcBef>
              <a:spcAft>
                <a:spcPts val="1200"/>
              </a:spcAft>
              <a:buNone/>
            </a:pPr>
            <a:r>
              <a:t/>
            </a:r>
            <a:endParaRPr/>
          </a:p>
        </p:txBody>
      </p:sp>
      <p:pic>
        <p:nvPicPr>
          <p:cNvPr id="197" name="Google Shape;197;p35" title="asdfasdfasdfadfad.jpg"/>
          <p:cNvPicPr preferRelativeResize="0"/>
          <p:nvPr/>
        </p:nvPicPr>
        <p:blipFill>
          <a:blip r:embed="rId3">
            <a:alphaModFix/>
          </a:blip>
          <a:stretch>
            <a:fillRect/>
          </a:stretch>
        </p:blipFill>
        <p:spPr>
          <a:xfrm>
            <a:off x="5748138" y="903963"/>
            <a:ext cx="2619375" cy="1743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01" name="Shape 201"/>
        <p:cNvGrpSpPr/>
        <p:nvPr/>
      </p:nvGrpSpPr>
      <p:grpSpPr>
        <a:xfrm>
          <a:off x="0" y="0"/>
          <a:ext cx="0" cy="0"/>
          <a:chOff x="0" y="0"/>
          <a:chExt cx="0" cy="0"/>
        </a:xfrm>
      </p:grpSpPr>
      <p:sp>
        <p:nvSpPr>
          <p:cNvPr id="202" name="Google Shape;202;p36"/>
          <p:cNvSpPr txBox="1"/>
          <p:nvPr>
            <p:ph idx="1" type="body"/>
          </p:nvPr>
        </p:nvSpPr>
        <p:spPr>
          <a:xfrm>
            <a:off x="269450" y="392025"/>
            <a:ext cx="45810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None/>
            </a:pPr>
            <a:r>
              <a:rPr b="1" lang="en" sz="7300">
                <a:solidFill>
                  <a:schemeClr val="lt1"/>
                </a:solidFill>
              </a:rPr>
              <a:t>2. The Power of the Group Field (Cohesion)</a:t>
            </a:r>
            <a:endParaRPr b="1" sz="73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Group energy amplifies individual experience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People go deeper when they feel:</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Safe</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Not alone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Held by others</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Group cohesion = emotional safety to surrender to the breath</a:t>
            </a:r>
            <a:endParaRPr sz="6700">
              <a:solidFill>
                <a:schemeClr val="lt1"/>
              </a:solidFill>
            </a:endParaRPr>
          </a:p>
          <a:p>
            <a:pPr indent="0" lvl="0" marL="0" rtl="0" algn="l">
              <a:spcBef>
                <a:spcPts val="1200"/>
              </a:spcBef>
              <a:spcAft>
                <a:spcPts val="0"/>
              </a:spcAft>
              <a:buNone/>
            </a:pPr>
            <a:r>
              <a:rPr b="1" lang="en" sz="6700">
                <a:solidFill>
                  <a:schemeClr val="lt1"/>
                </a:solidFill>
              </a:rPr>
              <a:t>Practical:</a:t>
            </a:r>
            <a:endParaRPr b="1" sz="67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Start with a grounding circle (names, intention)</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Maintain non-judgmental tone throughout</a:t>
            </a:r>
            <a:endParaRPr sz="2200">
              <a:solidFill>
                <a:schemeClr val="lt1"/>
              </a:solidFill>
            </a:endParaRPr>
          </a:p>
        </p:txBody>
      </p:sp>
      <p:pic>
        <p:nvPicPr>
          <p:cNvPr id="203" name="Google Shape;203;p36" title="asdfasdfasdfasdafd.jpg"/>
          <p:cNvPicPr preferRelativeResize="0"/>
          <p:nvPr/>
        </p:nvPicPr>
        <p:blipFill>
          <a:blip r:embed="rId3">
            <a:alphaModFix/>
          </a:blip>
          <a:stretch>
            <a:fillRect/>
          </a:stretch>
        </p:blipFill>
        <p:spPr>
          <a:xfrm>
            <a:off x="4850452" y="685702"/>
            <a:ext cx="3336858" cy="1886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07" name="Shape 207"/>
        <p:cNvGrpSpPr/>
        <p:nvPr/>
      </p:nvGrpSpPr>
      <p:grpSpPr>
        <a:xfrm>
          <a:off x="0" y="0"/>
          <a:ext cx="0" cy="0"/>
          <a:chOff x="0" y="0"/>
          <a:chExt cx="0" cy="0"/>
        </a:xfrm>
      </p:grpSpPr>
      <p:sp>
        <p:nvSpPr>
          <p:cNvPr id="208" name="Google Shape;208;p37"/>
          <p:cNvSpPr txBox="1"/>
          <p:nvPr>
            <p:ph idx="1" type="body"/>
          </p:nvPr>
        </p:nvSpPr>
        <p:spPr>
          <a:xfrm>
            <a:off x="3639450" y="685025"/>
            <a:ext cx="50004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None/>
            </a:pPr>
            <a:r>
              <a:rPr b="1" lang="en" sz="1750">
                <a:solidFill>
                  <a:schemeClr val="lt1"/>
                </a:solidFill>
              </a:rPr>
              <a:t>3. Universality → “I’m Not Alone”</a:t>
            </a:r>
            <a:endParaRPr b="1"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Participants often experience: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Emotional release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Fear, joy, memories</a:t>
            </a:r>
            <a:endParaRPr sz="1750">
              <a:solidFill>
                <a:schemeClr val="lt1"/>
              </a:solidFill>
            </a:endParaRPr>
          </a:p>
          <a:p>
            <a:pPr indent="0" lvl="0" marL="0" rtl="0" algn="l">
              <a:spcBef>
                <a:spcPts val="1200"/>
              </a:spcBef>
              <a:spcAft>
                <a:spcPts val="0"/>
              </a:spcAft>
              <a:buNone/>
            </a:pPr>
            <a:r>
              <a:rPr lang="en" sz="1750">
                <a:solidFill>
                  <a:schemeClr val="lt1"/>
                </a:solidFill>
              </a:rPr>
              <a:t>👉 Knowing others are going through something similar:</a:t>
            </a:r>
            <a:endParaRPr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Reduces resistance</a:t>
            </a:r>
            <a:endParaRPr sz="1750">
              <a:solidFill>
                <a:schemeClr val="lt1"/>
              </a:solidFill>
            </a:endParaRPr>
          </a:p>
          <a:p>
            <a:pPr indent="-339725" lvl="0" marL="457200" rtl="0" algn="l">
              <a:spcBef>
                <a:spcPts val="0"/>
              </a:spcBef>
              <a:spcAft>
                <a:spcPts val="0"/>
              </a:spcAft>
              <a:buClr>
                <a:schemeClr val="lt1"/>
              </a:buClr>
              <a:buSzPts val="1750"/>
              <a:buChar char="●"/>
            </a:pPr>
            <a:r>
              <a:rPr lang="en" sz="1750">
                <a:solidFill>
                  <a:schemeClr val="lt1"/>
                </a:solidFill>
              </a:rPr>
              <a:t>Encourages letting go</a:t>
            </a:r>
            <a:endParaRPr sz="1750">
              <a:solidFill>
                <a:schemeClr val="lt1"/>
              </a:solidFill>
            </a:endParaRPr>
          </a:p>
        </p:txBody>
      </p:sp>
      <p:pic>
        <p:nvPicPr>
          <p:cNvPr id="209" name="Google Shape;209;p37" title="asdfasdfasdfasdafd.jpg"/>
          <p:cNvPicPr preferRelativeResize="0"/>
          <p:nvPr/>
        </p:nvPicPr>
        <p:blipFill>
          <a:blip r:embed="rId3">
            <a:alphaModFix/>
          </a:blip>
          <a:stretch>
            <a:fillRect/>
          </a:stretch>
        </p:blipFill>
        <p:spPr>
          <a:xfrm>
            <a:off x="657675" y="799150"/>
            <a:ext cx="2847975" cy="1609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13" name="Shape 213"/>
        <p:cNvGrpSpPr/>
        <p:nvPr/>
      </p:nvGrpSpPr>
      <p:grpSpPr>
        <a:xfrm>
          <a:off x="0" y="0"/>
          <a:ext cx="0" cy="0"/>
          <a:chOff x="0" y="0"/>
          <a:chExt cx="0" cy="0"/>
        </a:xfrm>
      </p:grpSpPr>
      <p:sp>
        <p:nvSpPr>
          <p:cNvPr id="214" name="Google Shape;214;p38"/>
          <p:cNvSpPr txBox="1"/>
          <p:nvPr>
            <p:ph idx="1" type="body"/>
          </p:nvPr>
        </p:nvSpPr>
        <p:spPr>
          <a:xfrm>
            <a:off x="269450" y="392025"/>
            <a:ext cx="4302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dk1"/>
                </a:solidFill>
              </a:rPr>
              <a:t>4. The “Here-and-Now” → </a:t>
            </a:r>
            <a:br>
              <a:rPr b="1" lang="en" sz="6900">
                <a:solidFill>
                  <a:schemeClr val="dk1"/>
                </a:solidFill>
              </a:rPr>
            </a:br>
            <a:r>
              <a:rPr b="1" lang="en" sz="6900">
                <a:solidFill>
                  <a:schemeClr val="dk1"/>
                </a:solidFill>
              </a:rPr>
              <a:t>Stay in the Body</a:t>
            </a:r>
            <a:endParaRPr b="1" sz="69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Less storytelling, more:</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Sensation</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Breath</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Emotion</a:t>
            </a:r>
            <a:endParaRPr sz="6300">
              <a:solidFill>
                <a:schemeClr val="dk1"/>
              </a:solidFill>
            </a:endParaRPr>
          </a:p>
          <a:p>
            <a:pPr indent="0" lvl="0" marL="0" rtl="0" algn="l">
              <a:spcBef>
                <a:spcPts val="1200"/>
              </a:spcBef>
              <a:spcAft>
                <a:spcPts val="0"/>
              </a:spcAft>
              <a:buClr>
                <a:schemeClr val="dk1"/>
              </a:buClr>
              <a:buSzPts val="275"/>
              <a:buFont typeface="Arial"/>
              <a:buNone/>
            </a:pPr>
            <a:r>
              <a:rPr lang="en" sz="6300">
                <a:solidFill>
                  <a:schemeClr val="dk1"/>
                </a:solidFill>
              </a:rPr>
              <a:t>👉 Instead of processing, guide:</a:t>
            </a:r>
            <a:endParaRPr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“Stay with the sensation”</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“Breathe into that feeling”</a:t>
            </a:r>
            <a:endParaRPr sz="6300">
              <a:solidFill>
                <a:schemeClr val="dk1"/>
              </a:solidFill>
            </a:endParaRPr>
          </a:p>
          <a:p>
            <a:pPr indent="0" lvl="0" marL="0" rtl="0" algn="l">
              <a:spcBef>
                <a:spcPts val="1200"/>
              </a:spcBef>
              <a:spcAft>
                <a:spcPts val="0"/>
              </a:spcAft>
              <a:buClr>
                <a:schemeClr val="dk1"/>
              </a:buClr>
              <a:buSzPts val="275"/>
              <a:buFont typeface="Arial"/>
              <a:buNone/>
            </a:pPr>
            <a:r>
              <a:rPr b="1" lang="en" sz="6300">
                <a:solidFill>
                  <a:schemeClr val="dk1"/>
                </a:solidFill>
              </a:rPr>
              <a:t>Key shift from therapy:</a:t>
            </a:r>
            <a:endParaRPr b="1"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Not “Why do you feel this?”</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But “Can you stay with this?”</a:t>
            </a:r>
            <a:endParaRPr b="1" sz="6300">
              <a:solidFill>
                <a:schemeClr val="dk1"/>
              </a:solidFill>
            </a:endParaRPr>
          </a:p>
        </p:txBody>
      </p:sp>
      <p:sp>
        <p:nvSpPr>
          <p:cNvPr id="215" name="Google Shape;215;p38"/>
          <p:cNvSpPr txBox="1"/>
          <p:nvPr/>
        </p:nvSpPr>
        <p:spPr>
          <a:xfrm>
            <a:off x="5183925" y="2265575"/>
            <a:ext cx="3981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216" name="Google Shape;216;p38" title="vbxcbxvcxvbxvx.jpg"/>
          <p:cNvPicPr preferRelativeResize="0"/>
          <p:nvPr/>
        </p:nvPicPr>
        <p:blipFill rotWithShape="1">
          <a:blip r:embed="rId3">
            <a:alphaModFix/>
          </a:blip>
          <a:srcRect b="0" l="26433" r="0" t="0"/>
          <a:stretch/>
        </p:blipFill>
        <p:spPr>
          <a:xfrm>
            <a:off x="4769600" y="826525"/>
            <a:ext cx="3426975" cy="2105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20" name="Shape 220"/>
        <p:cNvGrpSpPr/>
        <p:nvPr/>
      </p:nvGrpSpPr>
      <p:grpSpPr>
        <a:xfrm>
          <a:off x="0" y="0"/>
          <a:ext cx="0" cy="0"/>
          <a:chOff x="0" y="0"/>
          <a:chExt cx="0" cy="0"/>
        </a:xfrm>
      </p:grpSpPr>
      <p:sp>
        <p:nvSpPr>
          <p:cNvPr id="221" name="Google Shape;221;p39"/>
          <p:cNvSpPr txBox="1"/>
          <p:nvPr>
            <p:ph idx="1" type="body"/>
          </p:nvPr>
        </p:nvSpPr>
        <p:spPr>
          <a:xfrm>
            <a:off x="3875625" y="328675"/>
            <a:ext cx="41277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lt1"/>
                </a:solidFill>
              </a:rPr>
              <a:t>5. Emotional Expression (Catharsis Without Analysis)</a:t>
            </a:r>
            <a:endParaRPr b="1" sz="121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Breathwork naturally brings: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Crying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Trembling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Release</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It must feel </a:t>
            </a:r>
            <a:r>
              <a:rPr b="1" lang="en" sz="6300">
                <a:solidFill>
                  <a:schemeClr val="lt1"/>
                </a:solidFill>
              </a:rPr>
              <a:t>safe and contained</a:t>
            </a:r>
            <a:endParaRPr b="1" sz="6300">
              <a:solidFill>
                <a:schemeClr val="lt1"/>
              </a:solidFill>
            </a:endParaRPr>
          </a:p>
          <a:p>
            <a:pPr indent="0" lvl="0" marL="0" rtl="0" algn="l">
              <a:spcBef>
                <a:spcPts val="1200"/>
              </a:spcBef>
              <a:spcAft>
                <a:spcPts val="0"/>
              </a:spcAft>
              <a:buClr>
                <a:schemeClr val="dk1"/>
              </a:buClr>
              <a:buSzPts val="275"/>
              <a:buFont typeface="Arial"/>
              <a:buNone/>
            </a:pPr>
            <a:r>
              <a:rPr b="1" lang="en" sz="6300">
                <a:solidFill>
                  <a:schemeClr val="lt1"/>
                </a:solidFill>
              </a:rPr>
              <a:t>Practical:</a:t>
            </a:r>
            <a:endParaRPr b="1" sz="63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Give permission:</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“Sound is okay”</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“Movement is okay”</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But maintain boundaries: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No disruption of others’ process</a:t>
            </a:r>
            <a:endParaRPr>
              <a:solidFill>
                <a:schemeClr val="lt1"/>
              </a:solidFill>
            </a:endParaRPr>
          </a:p>
        </p:txBody>
      </p:sp>
      <p:pic>
        <p:nvPicPr>
          <p:cNvPr id="222" name="Google Shape;222;p39" title="cvvczcxvzczcv.jpg"/>
          <p:cNvPicPr preferRelativeResize="0"/>
          <p:nvPr/>
        </p:nvPicPr>
        <p:blipFill>
          <a:blip r:embed="rId3">
            <a:alphaModFix/>
          </a:blip>
          <a:stretch>
            <a:fillRect/>
          </a:stretch>
        </p:blipFill>
        <p:spPr>
          <a:xfrm>
            <a:off x="480775" y="775646"/>
            <a:ext cx="2660652" cy="2522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p40"/>
          <p:cNvSpPr txBox="1"/>
          <p:nvPr>
            <p:ph idx="1" type="body"/>
          </p:nvPr>
        </p:nvSpPr>
        <p:spPr>
          <a:xfrm>
            <a:off x="406750" y="5926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275"/>
              <a:buNone/>
            </a:pPr>
            <a:r>
              <a:rPr b="1" lang="en" sz="1650">
                <a:solidFill>
                  <a:schemeClr val="lt1"/>
                </a:solidFill>
              </a:rPr>
              <a:t>6. The Facilitator as Regulator (Not Interpreter)</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You are:</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nervous system anchor</a:t>
            </a:r>
            <a:endParaRPr b="1"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guide for safety</a:t>
            </a:r>
            <a:endParaRPr b="1"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Not:</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An analyzer</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meaning-maker in the moment</a:t>
            </a:r>
            <a:endParaRPr sz="1650">
              <a:solidFill>
                <a:schemeClr val="lt1"/>
              </a:solidFill>
            </a:endParaRPr>
          </a:p>
          <a:p>
            <a:pPr indent="0" lvl="0" marL="0" rtl="0" algn="l">
              <a:lnSpc>
                <a:spcPct val="95000"/>
              </a:lnSpc>
              <a:spcBef>
                <a:spcPts val="1200"/>
              </a:spcBef>
              <a:spcAft>
                <a:spcPts val="0"/>
              </a:spcAft>
              <a:buSzPts val="275"/>
              <a:buNone/>
            </a:pPr>
            <a:r>
              <a:rPr lang="en" sz="1650">
                <a:solidFill>
                  <a:schemeClr val="lt1"/>
                </a:solidFill>
              </a:rPr>
              <a:t>👉 Your presence matters more than your words</a:t>
            </a:r>
            <a:endParaRPr sz="1650">
              <a:solidFill>
                <a:schemeClr val="lt1"/>
              </a:solidFill>
            </a:endParaRPr>
          </a:p>
          <a:p>
            <a:pPr indent="0" lvl="0" marL="0" rtl="0" algn="l">
              <a:lnSpc>
                <a:spcPct val="95000"/>
              </a:lnSpc>
              <a:spcBef>
                <a:spcPts val="1200"/>
              </a:spcBef>
              <a:spcAft>
                <a:spcPts val="0"/>
              </a:spcAft>
              <a:buSzPts val="275"/>
              <a:buNone/>
            </a:pPr>
            <a:r>
              <a:rPr b="1" lang="en" sz="1650">
                <a:solidFill>
                  <a:schemeClr val="lt1"/>
                </a:solidFill>
              </a:rPr>
              <a:t>Key skills:</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Calm tone</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Slow pacing</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Attunement to group energy</a:t>
            </a:r>
            <a:endParaRPr sz="550">
              <a:solidFill>
                <a:schemeClr val="lt1"/>
              </a:solidFill>
            </a:endParaRPr>
          </a:p>
        </p:txBody>
      </p:sp>
      <p:pic>
        <p:nvPicPr>
          <p:cNvPr id="228" name="Google Shape;228;p40" title="fghjfghjfghjfghjfghj.jpg"/>
          <p:cNvPicPr preferRelativeResize="0"/>
          <p:nvPr/>
        </p:nvPicPr>
        <p:blipFill>
          <a:blip r:embed="rId3">
            <a:alphaModFix/>
          </a:blip>
          <a:stretch>
            <a:fillRect/>
          </a:stretch>
        </p:blipFill>
        <p:spPr>
          <a:xfrm>
            <a:off x="5610763" y="914400"/>
            <a:ext cx="2752725" cy="1657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lin ang="5400012" scaled="0"/>
        </a:gradFill>
      </p:bgPr>
    </p:bg>
    <p:spTree>
      <p:nvGrpSpPr>
        <p:cNvPr id="232" name="Shape 232"/>
        <p:cNvGrpSpPr/>
        <p:nvPr/>
      </p:nvGrpSpPr>
      <p:grpSpPr>
        <a:xfrm>
          <a:off x="0" y="0"/>
          <a:ext cx="0" cy="0"/>
          <a:chOff x="0" y="0"/>
          <a:chExt cx="0" cy="0"/>
        </a:xfrm>
      </p:grpSpPr>
      <p:sp>
        <p:nvSpPr>
          <p:cNvPr id="233" name="Google Shape;233;p41"/>
          <p:cNvSpPr txBox="1"/>
          <p:nvPr/>
        </p:nvSpPr>
        <p:spPr>
          <a:xfrm>
            <a:off x="3703225" y="701825"/>
            <a:ext cx="49266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7. Altruism &amp; Shared Energy</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Participants support each other </a:t>
            </a:r>
            <a:r>
              <a:rPr i="1" lang="en" sz="1750">
                <a:solidFill>
                  <a:schemeClr val="lt1"/>
                </a:solidFill>
              </a:rPr>
              <a:t>without speaking</a:t>
            </a:r>
            <a:endParaRPr i="1"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Just being present:</a:t>
            </a:r>
            <a:endParaRPr sz="1750">
              <a:solidFill>
                <a:schemeClr val="lt1"/>
              </a:solidFill>
            </a:endParaRPr>
          </a:p>
          <a:p>
            <a:pPr indent="-339725" lvl="1" marL="914400" rtl="0" algn="l">
              <a:lnSpc>
                <a:spcPct val="115000"/>
              </a:lnSpc>
              <a:spcBef>
                <a:spcPts val="0"/>
              </a:spcBef>
              <a:spcAft>
                <a:spcPts val="0"/>
              </a:spcAft>
              <a:buClr>
                <a:schemeClr val="lt1"/>
              </a:buClr>
              <a:buSzPts val="1750"/>
              <a:buChar char="○"/>
            </a:pPr>
            <a:r>
              <a:rPr lang="en" sz="1750">
                <a:solidFill>
                  <a:schemeClr val="lt1"/>
                </a:solidFill>
              </a:rPr>
              <a:t>Creates a powerful collective field</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Helping others heals you</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In breathwork: </a:t>
            </a:r>
            <a:r>
              <a:rPr i="1" lang="en" sz="1750">
                <a:solidFill>
                  <a:schemeClr val="lt1"/>
                </a:solidFill>
              </a:rPr>
              <a:t>co-regulation replaces advice</a:t>
            </a:r>
            <a:endParaRPr sz="23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pic>
        <p:nvPicPr>
          <p:cNvPr id="234" name="Google Shape;234;p41" title="sfdgsdfgsfdsfdgsd.jpg"/>
          <p:cNvPicPr preferRelativeResize="0"/>
          <p:nvPr/>
        </p:nvPicPr>
        <p:blipFill>
          <a:blip r:embed="rId3">
            <a:alphaModFix/>
          </a:blip>
          <a:stretch>
            <a:fillRect/>
          </a:stretch>
        </p:blipFill>
        <p:spPr>
          <a:xfrm>
            <a:off x="566725" y="883850"/>
            <a:ext cx="2857500" cy="1600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38" name="Shape 238"/>
        <p:cNvGrpSpPr/>
        <p:nvPr/>
      </p:nvGrpSpPr>
      <p:grpSpPr>
        <a:xfrm>
          <a:off x="0" y="0"/>
          <a:ext cx="0" cy="0"/>
          <a:chOff x="0" y="0"/>
          <a:chExt cx="0" cy="0"/>
        </a:xfrm>
      </p:grpSpPr>
      <p:sp>
        <p:nvSpPr>
          <p:cNvPr id="239" name="Google Shape;239;p42"/>
          <p:cNvSpPr txBox="1"/>
          <p:nvPr/>
        </p:nvSpPr>
        <p:spPr>
          <a:xfrm>
            <a:off x="529800" y="681650"/>
            <a:ext cx="4583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650">
                <a:solidFill>
                  <a:schemeClr val="lt1"/>
                </a:solidFill>
              </a:rPr>
              <a:t>8. Implicit Interpersonal Learning</a:t>
            </a:r>
            <a:endParaRPr b="1" sz="1650">
              <a:solidFill>
                <a:schemeClr val="lt1"/>
              </a:solidFill>
            </a:endParaRPr>
          </a:p>
          <a:p>
            <a:pPr indent="0" lvl="0" marL="0" rtl="0" algn="l">
              <a:lnSpc>
                <a:spcPct val="115000"/>
              </a:lnSpc>
              <a:spcBef>
                <a:spcPts val="1200"/>
              </a:spcBef>
              <a:spcAft>
                <a:spcPts val="0"/>
              </a:spcAft>
              <a:buNone/>
            </a:pPr>
            <a:r>
              <a:rPr lang="en" sz="1650">
                <a:solidFill>
                  <a:schemeClr val="lt1"/>
                </a:solidFill>
              </a:rPr>
              <a:t>Even without discussion:</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People learn: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It’s safe to let go</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Others accept emotional expression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Vulnerability is not rejected</a:t>
            </a:r>
            <a:endParaRPr sz="1650">
              <a:solidFill>
                <a:schemeClr val="lt1"/>
              </a:solidFill>
            </a:endParaRPr>
          </a:p>
          <a:p>
            <a:pPr indent="0" lvl="0" marL="0" rtl="0" algn="l">
              <a:lnSpc>
                <a:spcPct val="115000"/>
              </a:lnSpc>
              <a:spcBef>
                <a:spcPts val="1200"/>
              </a:spcBef>
              <a:spcAft>
                <a:spcPts val="0"/>
              </a:spcAft>
              <a:buNone/>
            </a:pPr>
            <a:r>
              <a:rPr lang="en" sz="1650">
                <a:solidFill>
                  <a:schemeClr val="lt1"/>
                </a:solidFill>
              </a:rPr>
              <a:t>👉 This rewires:</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Shame</a:t>
            </a:r>
            <a:endParaRPr sz="1650">
              <a:solidFill>
                <a:schemeClr val="lt1"/>
              </a:solidFill>
            </a:endParaRPr>
          </a:p>
          <a:p>
            <a:pPr indent="-333375" lvl="0" marL="457200" rtl="0" algn="l">
              <a:lnSpc>
                <a:spcPct val="115000"/>
              </a:lnSpc>
              <a:spcBef>
                <a:spcPts val="0"/>
              </a:spcBef>
              <a:spcAft>
                <a:spcPts val="0"/>
              </a:spcAft>
              <a:buClr>
                <a:schemeClr val="lt1"/>
              </a:buClr>
              <a:buSzPts val="1650"/>
              <a:buChar char="●"/>
            </a:pPr>
            <a:r>
              <a:rPr lang="en" sz="1650">
                <a:solidFill>
                  <a:schemeClr val="lt1"/>
                </a:solidFill>
              </a:rPr>
              <a:t>Control patterns</a:t>
            </a:r>
            <a:endParaRPr sz="19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pic>
        <p:nvPicPr>
          <p:cNvPr id="240" name="Google Shape;240;p42" title="fghjfghjfghjfghjfghj.jpg"/>
          <p:cNvPicPr preferRelativeResize="0"/>
          <p:nvPr/>
        </p:nvPicPr>
        <p:blipFill rotWithShape="1">
          <a:blip r:embed="rId3">
            <a:alphaModFix/>
          </a:blip>
          <a:srcRect b="18290" l="-1840" r="1840" t="-18290"/>
          <a:stretch/>
        </p:blipFill>
        <p:spPr>
          <a:xfrm>
            <a:off x="5284975" y="307775"/>
            <a:ext cx="3061850" cy="1843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44" name="Shape 244"/>
        <p:cNvGrpSpPr/>
        <p:nvPr/>
      </p:nvGrpSpPr>
      <p:grpSpPr>
        <a:xfrm>
          <a:off x="0" y="0"/>
          <a:ext cx="0" cy="0"/>
          <a:chOff x="0" y="0"/>
          <a:chExt cx="0" cy="0"/>
        </a:xfrm>
      </p:grpSpPr>
      <p:sp>
        <p:nvSpPr>
          <p:cNvPr id="245" name="Google Shape;245;p43"/>
          <p:cNvSpPr txBox="1"/>
          <p:nvPr/>
        </p:nvSpPr>
        <p:spPr>
          <a:xfrm>
            <a:off x="4173400" y="307800"/>
            <a:ext cx="4500600" cy="174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0"/>
              </a:spcAft>
              <a:buNone/>
            </a:pPr>
            <a:r>
              <a:rPr b="1" lang="en" sz="1550">
                <a:solidFill>
                  <a:schemeClr val="dk1"/>
                </a:solidFill>
              </a:rPr>
              <a:t>9. Structure = Safety</a:t>
            </a:r>
            <a:endParaRPr b="1" sz="1550">
              <a:solidFill>
                <a:schemeClr val="dk1"/>
              </a:solidFill>
            </a:endParaRPr>
          </a:p>
          <a:p>
            <a:pPr indent="0" lvl="0" marL="0" rtl="0" algn="l">
              <a:lnSpc>
                <a:spcPct val="100000"/>
              </a:lnSpc>
              <a:spcBef>
                <a:spcPts val="1200"/>
              </a:spcBef>
              <a:spcAft>
                <a:spcPts val="0"/>
              </a:spcAft>
              <a:buNone/>
            </a:pPr>
            <a:r>
              <a:rPr lang="en" sz="1550">
                <a:solidFill>
                  <a:schemeClr val="dk1"/>
                </a:solidFill>
              </a:rPr>
              <a:t>Yalom emphasizes structure → you need it even more in breathwork</a:t>
            </a:r>
            <a:endParaRPr sz="1550">
              <a:solidFill>
                <a:schemeClr val="dk1"/>
              </a:solidFill>
            </a:endParaRPr>
          </a:p>
          <a:p>
            <a:pPr indent="0" lvl="0" marL="0" rtl="0" algn="l">
              <a:lnSpc>
                <a:spcPct val="100000"/>
              </a:lnSpc>
              <a:spcBef>
                <a:spcPts val="1200"/>
              </a:spcBef>
              <a:spcAft>
                <a:spcPts val="0"/>
              </a:spcAft>
              <a:buNone/>
            </a:pPr>
            <a:r>
              <a:rPr b="1" lang="en" sz="1550">
                <a:solidFill>
                  <a:schemeClr val="dk1"/>
                </a:solidFill>
              </a:rPr>
              <a:t>Essential flow:</a:t>
            </a:r>
            <a:endParaRPr b="1" sz="1550">
              <a:solidFill>
                <a:schemeClr val="dk1"/>
              </a:solidFill>
            </a:endParaRPr>
          </a:p>
          <a:p>
            <a:pPr indent="-327025" lvl="0" marL="457200" rtl="0" algn="l">
              <a:lnSpc>
                <a:spcPct val="100000"/>
              </a:lnSpc>
              <a:spcBef>
                <a:spcPts val="1200"/>
              </a:spcBef>
              <a:spcAft>
                <a:spcPts val="0"/>
              </a:spcAft>
              <a:buClr>
                <a:schemeClr val="dk1"/>
              </a:buClr>
              <a:buSzPts val="1550"/>
              <a:buAutoNum type="arabicPeriod"/>
            </a:pPr>
            <a:r>
              <a:rPr b="1" lang="en" sz="1550">
                <a:solidFill>
                  <a:schemeClr val="dk1"/>
                </a:solidFill>
              </a:rPr>
              <a:t>Opening (5–10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Grounding</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Intention</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Safety guidelines</a:t>
            </a:r>
            <a:endParaRPr sz="1550">
              <a:solidFill>
                <a:schemeClr val="dk1"/>
              </a:solidFill>
            </a:endParaRPr>
          </a:p>
          <a:p>
            <a:pPr indent="-327025" lvl="0" marL="457200" rtl="0" algn="l">
              <a:lnSpc>
                <a:spcPct val="100000"/>
              </a:lnSpc>
              <a:spcBef>
                <a:spcPts val="0"/>
              </a:spcBef>
              <a:spcAft>
                <a:spcPts val="0"/>
              </a:spcAft>
              <a:buClr>
                <a:schemeClr val="dk1"/>
              </a:buClr>
              <a:buSzPts val="1550"/>
              <a:buAutoNum type="arabicPeriod"/>
            </a:pPr>
            <a:r>
              <a:rPr b="1" lang="en" sz="1550">
                <a:solidFill>
                  <a:schemeClr val="dk1"/>
                </a:solidFill>
              </a:rPr>
              <a:t>Breath Cycle (20–45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Minimal talking</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Occasional cues</a:t>
            </a:r>
            <a:endParaRPr sz="1550">
              <a:solidFill>
                <a:schemeClr val="dk1"/>
              </a:solidFill>
            </a:endParaRPr>
          </a:p>
          <a:p>
            <a:pPr indent="-327025" lvl="0" marL="457200" rtl="0" algn="l">
              <a:lnSpc>
                <a:spcPct val="100000"/>
              </a:lnSpc>
              <a:spcBef>
                <a:spcPts val="0"/>
              </a:spcBef>
              <a:spcAft>
                <a:spcPts val="0"/>
              </a:spcAft>
              <a:buClr>
                <a:schemeClr val="dk1"/>
              </a:buClr>
              <a:buSzPts val="1550"/>
              <a:buAutoNum type="arabicPeriod"/>
            </a:pPr>
            <a:r>
              <a:rPr b="1" lang="en" sz="1550">
                <a:solidFill>
                  <a:schemeClr val="dk1"/>
                </a:solidFill>
              </a:rPr>
              <a:t>Integration (10–20 min)</a:t>
            </a:r>
            <a:endParaRPr b="1"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Silence first</a:t>
            </a:r>
            <a:endParaRPr sz="1550">
              <a:solidFill>
                <a:schemeClr val="dk1"/>
              </a:solidFill>
            </a:endParaRPr>
          </a:p>
          <a:p>
            <a:pPr indent="-327025" lvl="1" marL="914400" rtl="0" algn="l">
              <a:lnSpc>
                <a:spcPct val="100000"/>
              </a:lnSpc>
              <a:spcBef>
                <a:spcPts val="0"/>
              </a:spcBef>
              <a:spcAft>
                <a:spcPts val="0"/>
              </a:spcAft>
              <a:buClr>
                <a:schemeClr val="dk1"/>
              </a:buClr>
              <a:buSzPts val="1550"/>
              <a:buChar char="○"/>
            </a:pPr>
            <a:r>
              <a:rPr lang="en" sz="1550">
                <a:solidFill>
                  <a:schemeClr val="dk1"/>
                </a:solidFill>
              </a:rPr>
              <a:t>Optional sharing</a:t>
            </a:r>
            <a:endParaRPr sz="1550">
              <a:solidFill>
                <a:schemeClr val="dk1"/>
              </a:solidFill>
            </a:endParaRPr>
          </a:p>
          <a:p>
            <a:pPr indent="0" lvl="0" marL="0" rtl="0" algn="l">
              <a:lnSpc>
                <a:spcPct val="100000"/>
              </a:lnSpc>
              <a:spcBef>
                <a:spcPts val="1200"/>
              </a:spcBef>
              <a:spcAft>
                <a:spcPts val="1200"/>
              </a:spcAft>
              <a:buNone/>
            </a:pPr>
            <a:r>
              <a:rPr lang="en" sz="1550">
                <a:solidFill>
                  <a:schemeClr val="dk1"/>
                </a:solidFill>
              </a:rPr>
              <a:t>👉 Structure creates the safety needed for surrender</a:t>
            </a:r>
            <a:endParaRPr sz="1550">
              <a:solidFill>
                <a:schemeClr val="dk1"/>
              </a:solidFill>
            </a:endParaRPr>
          </a:p>
        </p:txBody>
      </p:sp>
      <p:pic>
        <p:nvPicPr>
          <p:cNvPr id="246" name="Google Shape;246;p43" title="cvbcvbncvbncvbcvbnvcb.jpg"/>
          <p:cNvPicPr preferRelativeResize="0"/>
          <p:nvPr/>
        </p:nvPicPr>
        <p:blipFill>
          <a:blip r:embed="rId3">
            <a:alphaModFix/>
          </a:blip>
          <a:stretch>
            <a:fillRect/>
          </a:stretch>
        </p:blipFill>
        <p:spPr>
          <a:xfrm>
            <a:off x="535600" y="463900"/>
            <a:ext cx="3321375" cy="1133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50" name="Shape 250"/>
        <p:cNvGrpSpPr/>
        <p:nvPr/>
      </p:nvGrpSpPr>
      <p:grpSpPr>
        <a:xfrm>
          <a:off x="0" y="0"/>
          <a:ext cx="0" cy="0"/>
          <a:chOff x="0" y="0"/>
          <a:chExt cx="0" cy="0"/>
        </a:xfrm>
      </p:grpSpPr>
      <p:sp>
        <p:nvSpPr>
          <p:cNvPr id="251" name="Google Shape;251;p44"/>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10. Integration (Where Meaning Emerges)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Insight should come </a:t>
            </a:r>
            <a:r>
              <a:rPr b="1" lang="en" sz="1550">
                <a:solidFill>
                  <a:schemeClr val="lt1"/>
                </a:solidFill>
              </a:rPr>
              <a:t>after</a:t>
            </a:r>
            <a:r>
              <a:rPr lang="en" sz="1550">
                <a:solidFill>
                  <a:schemeClr val="lt1"/>
                </a:solidFill>
              </a:rPr>
              <a:t>, not during</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Keep sharing: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Optional</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Non-interpretive</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Good prompts: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“What did you notice?”</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“What stayed with you?”</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Avoid:</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Interpreting for participants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Over-psychologizing</a:t>
            </a:r>
            <a:endParaRPr b="1" sz="155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255" name="Shape 255"/>
        <p:cNvGrpSpPr/>
        <p:nvPr/>
      </p:nvGrpSpPr>
      <p:grpSpPr>
        <a:xfrm>
          <a:off x="0" y="0"/>
          <a:ext cx="0" cy="0"/>
          <a:chOff x="0" y="0"/>
          <a:chExt cx="0" cy="0"/>
        </a:xfrm>
      </p:grpSpPr>
      <p:sp>
        <p:nvSpPr>
          <p:cNvPr id="256" name="Google Shape;256;p45"/>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550">
                <a:solidFill>
                  <a:schemeClr val="lt1"/>
                </a:solidFill>
              </a:rPr>
              <a:t>11. Existential Layer </a:t>
            </a:r>
            <a:endParaRPr b="1" sz="1550">
              <a:solidFill>
                <a:schemeClr val="lt1"/>
              </a:solidFill>
            </a:endParaRPr>
          </a:p>
          <a:p>
            <a:pPr indent="0" lvl="0" marL="0" rtl="0" algn="l">
              <a:lnSpc>
                <a:spcPct val="115000"/>
              </a:lnSpc>
              <a:spcBef>
                <a:spcPts val="1200"/>
              </a:spcBef>
              <a:spcAft>
                <a:spcPts val="0"/>
              </a:spcAft>
              <a:buNone/>
            </a:pPr>
            <a:r>
              <a:rPr lang="en" sz="1550">
                <a:solidFill>
                  <a:schemeClr val="lt1"/>
                </a:solidFill>
              </a:rPr>
              <a:t>Breathwork often brings: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Letting go of control</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Facing fear</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Deep connection</a:t>
            </a:r>
            <a:endParaRPr sz="1550">
              <a:solidFill>
                <a:schemeClr val="lt1"/>
              </a:solidFill>
            </a:endParaRPr>
          </a:p>
          <a:p>
            <a:pPr indent="0" lvl="0" marL="0" rtl="0" algn="l">
              <a:lnSpc>
                <a:spcPct val="115000"/>
              </a:lnSpc>
              <a:spcBef>
                <a:spcPts val="1200"/>
              </a:spcBef>
              <a:spcAft>
                <a:spcPts val="0"/>
              </a:spcAft>
              <a:buNone/>
            </a:pPr>
            <a:r>
              <a:rPr lang="en" sz="1550">
                <a:solidFill>
                  <a:schemeClr val="lt1"/>
                </a:solidFill>
              </a:rPr>
              <a:t>👉 Yalom lens: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This touches:</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Surrender</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Being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Aliveness</a:t>
            </a:r>
            <a:endParaRPr sz="1550">
              <a:solidFill>
                <a:schemeClr val="lt1"/>
              </a:solidFill>
            </a:endParaRPr>
          </a:p>
          <a:p>
            <a:pPr indent="0" lvl="0" marL="0" rtl="0" algn="l">
              <a:lnSpc>
                <a:spcPct val="115000"/>
              </a:lnSpc>
              <a:spcBef>
                <a:spcPts val="1200"/>
              </a:spcBef>
              <a:spcAft>
                <a:spcPts val="1200"/>
              </a:spcAft>
              <a:buNone/>
            </a:pPr>
            <a:r>
              <a:rPr b="1" lang="en" sz="1550">
                <a:solidFill>
                  <a:schemeClr val="lt1"/>
                </a:solidFill>
              </a:rPr>
              <a:t>You don’t need to name it—just allow it</a:t>
            </a:r>
            <a:endParaRPr b="1" sz="155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108"/>
            </a:gs>
            <a:gs pos="100000">
              <a:srgbClr val="703D08"/>
            </a:gs>
          </a:gsLst>
          <a:lin ang="5400012" scaled="0"/>
        </a:gradFill>
      </p:bgPr>
    </p:bg>
    <p:spTree>
      <p:nvGrpSpPr>
        <p:cNvPr id="260" name="Shape 260"/>
        <p:cNvGrpSpPr/>
        <p:nvPr/>
      </p:nvGrpSpPr>
      <p:grpSpPr>
        <a:xfrm>
          <a:off x="0" y="0"/>
          <a:ext cx="0" cy="0"/>
          <a:chOff x="0" y="0"/>
          <a:chExt cx="0" cy="0"/>
        </a:xfrm>
      </p:grpSpPr>
      <p:sp>
        <p:nvSpPr>
          <p:cNvPr id="261" name="Google Shape;261;p46"/>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12. Managing Intensity &amp; Safety</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Yalom would emphasize </a:t>
            </a:r>
            <a:r>
              <a:rPr b="1" lang="en" sz="1550">
                <a:solidFill>
                  <a:schemeClr val="lt1"/>
                </a:solidFill>
              </a:rPr>
              <a:t>containment</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Watch for:</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Overwhelm</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Dissociation</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Panic</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Interventions: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Slow the breath</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Ground:</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“Feel your body”</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“Open your eyes”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Gentle touch (if consented)</a:t>
            </a:r>
            <a:endParaRPr b="1" sz="155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65" name="Shape 265"/>
        <p:cNvGrpSpPr/>
        <p:nvPr/>
      </p:nvGrpSpPr>
      <p:grpSpPr>
        <a:xfrm>
          <a:off x="0" y="0"/>
          <a:ext cx="0" cy="0"/>
          <a:chOff x="0" y="0"/>
          <a:chExt cx="0" cy="0"/>
        </a:xfrm>
      </p:grpSpPr>
      <p:sp>
        <p:nvSpPr>
          <p:cNvPr id="266" name="Google Shape;266;p47"/>
          <p:cNvSpPr txBox="1"/>
          <p:nvPr/>
        </p:nvSpPr>
        <p:spPr>
          <a:xfrm>
            <a:off x="732300" y="829950"/>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13. Less Talking = More Depth</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Over-guiding breaks immersion</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Silence deepens experience</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 Rule of thumb:</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Say less than you think</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Let the breath lead </a:t>
            </a:r>
            <a:endParaRPr b="1" sz="175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